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4" r:id="rId3"/>
  </p:sldMasterIdLst>
  <p:notesMasterIdLst>
    <p:notesMasterId r:id="rId5"/>
  </p:notesMasterIdLst>
  <p:handoutMasterIdLst>
    <p:handoutMasterId r:id="rId43"/>
  </p:handoutMasterIdLst>
  <p:sldIdLst>
    <p:sldId id="760" r:id="rId4"/>
    <p:sldId id="761" r:id="rId6"/>
    <p:sldId id="762" r:id="rId7"/>
    <p:sldId id="785" r:id="rId8"/>
    <p:sldId id="764" r:id="rId9"/>
    <p:sldId id="765" r:id="rId10"/>
    <p:sldId id="786" r:id="rId11"/>
    <p:sldId id="738" r:id="rId12"/>
    <p:sldId id="739" r:id="rId13"/>
    <p:sldId id="757" r:id="rId14"/>
    <p:sldId id="742" r:id="rId15"/>
    <p:sldId id="768" r:id="rId16"/>
    <p:sldId id="745" r:id="rId17"/>
    <p:sldId id="746" r:id="rId18"/>
    <p:sldId id="758" r:id="rId19"/>
    <p:sldId id="759" r:id="rId20"/>
    <p:sldId id="771" r:id="rId21"/>
    <p:sldId id="772" r:id="rId22"/>
    <p:sldId id="750" r:id="rId23"/>
    <p:sldId id="787" r:id="rId24"/>
    <p:sldId id="769" r:id="rId25"/>
    <p:sldId id="766" r:id="rId26"/>
    <p:sldId id="767" r:id="rId27"/>
    <p:sldId id="773" r:id="rId28"/>
    <p:sldId id="774" r:id="rId29"/>
    <p:sldId id="776" r:id="rId30"/>
    <p:sldId id="788" r:id="rId31"/>
    <p:sldId id="777" r:id="rId32"/>
    <p:sldId id="778" r:id="rId33"/>
    <p:sldId id="779" r:id="rId34"/>
    <p:sldId id="781" r:id="rId35"/>
    <p:sldId id="780" r:id="rId36"/>
    <p:sldId id="782" r:id="rId37"/>
    <p:sldId id="793" r:id="rId38"/>
    <p:sldId id="789" r:id="rId39"/>
    <p:sldId id="794" r:id="rId40"/>
    <p:sldId id="791" r:id="rId41"/>
    <p:sldId id="792" r:id="rId42"/>
  </p:sldIdLst>
  <p:sldSz cx="12192000" cy="6858000"/>
  <p:notesSz cx="7315200" cy="9601200"/>
  <p:custDataLst>
    <p:tags r:id="rId48"/>
  </p:custDataLst>
  <p:defaultTextStyle>
    <a:defPPr>
      <a:defRPr lang="en-US"/>
    </a:defPPr>
    <a:lvl1pPr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p:defaultTextStyle>
  <p:extLst>
    <p:ext uri="{521415D9-36F7-43E2-AB2F-B90AF26B5E84}">
      <p14:sectionLst xmlns:p14="http://schemas.microsoft.com/office/powerpoint/2010/main">
        <p14:section name="Structural Slides" id="{AC8287BA-AC51-40FB-8C91-B712C76680B0}">
          <p14:sldIdLst>
            <p14:sldId id="760"/>
            <p14:sldId id="761"/>
            <p14:sldId id="762"/>
          </p14:sldIdLst>
        </p14:section>
        <p14:section name="Introduction" id="{0EA7D9DA-F68F-4559-B908-46259A4703B3}">
          <p14:sldIdLst>
            <p14:sldId id="785"/>
            <p14:sldId id="764"/>
          </p14:sldIdLst>
        </p14:section>
        <p14:section name="Module 4" id="{88A60D04-D348-45A3-835C-B82D09A6C8AD}">
          <p14:sldIdLst>
            <p14:sldId id="765"/>
            <p14:sldId id="786"/>
            <p14:sldId id="738"/>
            <p14:sldId id="739"/>
            <p14:sldId id="757"/>
            <p14:sldId id="742"/>
            <p14:sldId id="768"/>
            <p14:sldId id="745"/>
            <p14:sldId id="746"/>
            <p14:sldId id="758"/>
            <p14:sldId id="759"/>
            <p14:sldId id="771"/>
            <p14:sldId id="772"/>
            <p14:sldId id="750"/>
            <p14:sldId id="787"/>
            <p14:sldId id="769"/>
            <p14:sldId id="766"/>
            <p14:sldId id="767"/>
          </p14:sldIdLst>
        </p14:section>
        <p14:section name="Module 5" id="{2CC2E9DD-937A-49AC-865E-643DB8703D3F}">
          <p14:sldIdLst>
            <p14:sldId id="773"/>
            <p14:sldId id="774"/>
            <p14:sldId id="776"/>
            <p14:sldId id="788"/>
            <p14:sldId id="777"/>
            <p14:sldId id="778"/>
            <p14:sldId id="779"/>
            <p14:sldId id="781"/>
            <p14:sldId id="780"/>
            <p14:sldId id="782"/>
            <p14:sldId id="793"/>
            <p14:sldId id="789"/>
          </p14:sldIdLst>
        </p14:section>
        <p14:section name="Summary" id="{4F11538A-BEB8-4723-B16B-8F5578D3E3EF}">
          <p14:sldIdLst>
            <p14:sldId id="794"/>
            <p14:sldId id="791"/>
            <p14:sldId id="79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delbroc" initials="mdb" lastIdx="1" clrIdx="0"/>
  <p:cmAuthor id="1" name="Rich, Kristen [CPCUS]" initials="RK[" lastIdx="30" clrIdx="1"/>
  <p:cmAuthor id="2" name="Gus  Prestera" initials="GP" lastIdx="1" clrIdx="2"/>
  <p:cmAuthor id="3" name="Kavitha Nair" initials="KN" lastIdx="31" clrIdx="3"/>
  <p:cmAuthor id="4" name="Alisha1 Khan" initials="AK" lastIdx="6"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FB7"/>
    <a:srgbClr val="108CC9"/>
    <a:srgbClr val="91C6F7"/>
    <a:srgbClr val="BDD5EA"/>
    <a:srgbClr val="94B6D1"/>
    <a:srgbClr val="538DBB"/>
    <a:srgbClr val="9AB8DA"/>
    <a:srgbClr val="568CBA"/>
    <a:srgbClr val="578DB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8" autoAdjust="0"/>
    <p:restoredTop sz="76044" autoAdjust="0"/>
  </p:normalViewPr>
  <p:slideViewPr>
    <p:cSldViewPr snapToGrid="0">
      <p:cViewPr varScale="1">
        <p:scale>
          <a:sx n="56" d="100"/>
          <a:sy n="56" d="100"/>
        </p:scale>
        <p:origin x="642" y="72"/>
      </p:cViewPr>
      <p:guideLst>
        <p:guide orient="horz" pos="3953"/>
        <p:guide orient="horz" pos="2180"/>
        <p:guide orient="horz" pos="240"/>
        <p:guide orient="horz" pos="3834"/>
        <p:guide orient="horz" pos="1104"/>
        <p:guide orient="horz" pos="2432"/>
        <p:guide orient="horz" pos="3717"/>
        <p:guide orient="horz" pos="4133"/>
        <p:guide orient="horz" pos="550"/>
        <p:guide orient="horz" pos="1704"/>
        <p:guide orient="horz" pos="1594"/>
        <p:guide pos="7296"/>
        <p:guide pos="3892"/>
        <p:guide pos="4945"/>
        <p:guide pos="3160"/>
        <p:guide pos="2601"/>
        <p:guide pos="381"/>
        <p:guide pos="3775"/>
        <p:guide pos="383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66" d="100"/>
          <a:sy n="66" d="100"/>
        </p:scale>
        <p:origin x="2966" y="38"/>
      </p:cViewPr>
      <p:guideLst>
        <p:guide orient="horz" pos="3022"/>
        <p:guide pos="23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gs" Target="tags/tag14.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7-13T14:02:02.133" idx="27">
    <p:pos x="3980" y="-35"/>
    <p:text>Changed image. Social  means other people.. should show him in a group.</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22-07-18T22:14:16.707" idx="29">
    <p:pos x="10" y="10"/>
    <p:text>Please update the facilitator notes</p:text>
  </p:cm>
  <p:cm authorId="4" dt="2022-07-19T12:58:04.416" idx="5">
    <p:pos x="10" y="106"/>
    <p:text>Done</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2-07-18T22:28:32.812" idx="31">
    <p:pos x="10" y="10"/>
    <p:text>Change the scenario</p:text>
  </p:cm>
  <p:cm authorId="4" dt="2022-07-19T12:58:41.395" idx="6">
    <p:pos x="10" y="106"/>
    <p:text>Done</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22-07-18T22:28:06.076" idx="30">
    <p:pos x="10" y="10"/>
    <p:text>Update this slide</p:text>
  </p:cm>
  <p:cm authorId="4" dt="2022-07-19T11:06:47.305" idx="6">
    <p:pos x="10" y="106"/>
    <p:text>Done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6" name="Rectangle 6"/>
          <p:cNvSpPr>
            <a:spLocks noGrp="1" noChangeArrowheads="1"/>
          </p:cNvSpPr>
          <p:nvPr>
            <p:ph type="hdr" sz="quarter"/>
          </p:nvPr>
        </p:nvSpPr>
        <p:spPr bwMode="auto">
          <a:xfrm>
            <a:off x="0" y="0"/>
            <a:ext cx="3169921" cy="480060"/>
          </a:xfrm>
          <a:prstGeom prst="rect">
            <a:avLst/>
          </a:prstGeom>
          <a:noFill/>
          <a:ln w="9525">
            <a:noFill/>
            <a:miter lim="800000"/>
          </a:ln>
          <a:effectLst/>
        </p:spPr>
        <p:txBody>
          <a:bodyPr vert="horz" wrap="square" lIns="96655" tIns="48328" rIns="96655" bIns="48328" numCol="1" anchor="t" anchorCtr="0" compatLnSpc="1"/>
          <a:lstStyle>
            <a:lvl1pPr eaLnBrk="0" hangingPunct="0">
              <a:spcBef>
                <a:spcPct val="0"/>
              </a:spcBef>
              <a:defRPr sz="1200"/>
            </a:lvl1pPr>
          </a:lstStyle>
          <a:p>
            <a:r>
              <a:rPr lang="en-US" dirty="0"/>
              <a:t>Enter Program Name Here</a:t>
            </a:r>
            <a:endParaRPr lang="en-US" dirty="0"/>
          </a:p>
        </p:txBody>
      </p:sp>
      <p:sp>
        <p:nvSpPr>
          <p:cNvPr id="15367" name="Rectangle 7"/>
          <p:cNvSpPr>
            <a:spLocks noGrp="1" noChangeArrowheads="1"/>
          </p:cNvSpPr>
          <p:nvPr>
            <p:ph type="dt" sz="quarter" idx="1"/>
          </p:nvPr>
        </p:nvSpPr>
        <p:spPr bwMode="auto">
          <a:xfrm>
            <a:off x="4143587" y="0"/>
            <a:ext cx="3169921" cy="480060"/>
          </a:xfrm>
          <a:prstGeom prst="rect">
            <a:avLst/>
          </a:prstGeom>
          <a:noFill/>
          <a:ln w="9525">
            <a:noFill/>
            <a:miter lim="800000"/>
          </a:ln>
          <a:effectLst/>
        </p:spPr>
        <p:txBody>
          <a:bodyPr vert="horz" wrap="square" lIns="96655" tIns="48328" rIns="96655" bIns="48328" numCol="1" anchor="t" anchorCtr="0" compatLnSpc="1"/>
          <a:lstStyle>
            <a:lvl1pPr algn="r" eaLnBrk="0" hangingPunct="0">
              <a:spcBef>
                <a:spcPct val="0"/>
              </a:spcBef>
              <a:defRPr sz="1200"/>
            </a:lvl1pPr>
          </a:lstStyle>
          <a:p>
            <a:fld id="{F1CBD526-51F1-E746-8A13-A5905D57997B}" type="datetime8">
              <a:rPr lang="en-US"/>
            </a:fld>
            <a:endParaRPr lang="en-US" dirty="0"/>
          </a:p>
        </p:txBody>
      </p:sp>
      <p:sp>
        <p:nvSpPr>
          <p:cNvPr id="15368" name="Rectangle 8"/>
          <p:cNvSpPr>
            <a:spLocks noGrp="1" noChangeArrowheads="1"/>
          </p:cNvSpPr>
          <p:nvPr>
            <p:ph type="ftr" sz="quarter" idx="2"/>
          </p:nvPr>
        </p:nvSpPr>
        <p:spPr bwMode="auto">
          <a:xfrm>
            <a:off x="1" y="9119474"/>
            <a:ext cx="5940213" cy="480060"/>
          </a:xfrm>
          <a:prstGeom prst="rect">
            <a:avLst/>
          </a:prstGeom>
          <a:noFill/>
          <a:ln w="9525">
            <a:noFill/>
            <a:miter lim="800000"/>
          </a:ln>
          <a:effectLst/>
        </p:spPr>
        <p:txBody>
          <a:bodyPr vert="horz" wrap="square" lIns="96655" tIns="48328" rIns="96655" bIns="48328" numCol="1" anchor="b" anchorCtr="0" compatLnSpc="1"/>
          <a:lstStyle>
            <a:lvl1pPr eaLnBrk="0" hangingPunct="0">
              <a:spcBef>
                <a:spcPct val="0"/>
              </a:spcBef>
              <a:defRPr sz="1200"/>
            </a:lvl1pPr>
          </a:lstStyle>
          <a:p>
            <a:r>
              <a:rPr lang="en-US" dirty="0"/>
              <a:t>4x3_ASM_2011_Weldon_Close_04-28-11_v14.pptx</a:t>
            </a:r>
            <a:endParaRPr lang="en-US" dirty="0"/>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image" Target="../media/image49.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610466" y="888774"/>
            <a:ext cx="4389139" cy="2469191"/>
          </a:xfrm>
          <a:prstGeom prst="rect">
            <a:avLst/>
          </a:prstGeom>
          <a:noFill/>
          <a:ln w="12700">
            <a:solidFill>
              <a:srgbClr val="108CC9"/>
            </a:solidFill>
          </a:ln>
        </p:spPr>
        <p:txBody>
          <a:bodyPr vert="horz" wrap="square" lIns="96655" tIns="48328" rIns="96655" bIns="48328" numCol="1" anchor="ctr" anchorCtr="0" compatLnSpc="1"/>
          <a:lstStyle/>
          <a:p>
            <a:pPr lvl="0"/>
            <a:endParaRPr lang="en-US" dirty="0"/>
          </a:p>
        </p:txBody>
      </p:sp>
      <p:sp>
        <p:nvSpPr>
          <p:cNvPr id="16395" name="Rectangle 11"/>
          <p:cNvSpPr>
            <a:spLocks noGrp="1" noChangeArrowheads="1"/>
          </p:cNvSpPr>
          <p:nvPr>
            <p:ph type="sldNum" sz="quarter" idx="5"/>
          </p:nvPr>
        </p:nvSpPr>
        <p:spPr bwMode="auto">
          <a:xfrm>
            <a:off x="6976693" y="9416534"/>
            <a:ext cx="336814" cy="184666"/>
          </a:xfrm>
          <a:prstGeom prst="rect">
            <a:avLst/>
          </a:prstGeom>
          <a:noFill/>
          <a:ln w="9525">
            <a:noFill/>
            <a:miter lim="800000"/>
          </a:ln>
          <a:effectLst/>
        </p:spPr>
        <p:txBody>
          <a:bodyPr vert="horz" wrap="square" lIns="0" tIns="0" rIns="0" bIns="0" numCol="1" anchor="b" anchorCtr="0" compatLnSpc="1">
            <a:spAutoFit/>
          </a:bodyPr>
          <a:lstStyle>
            <a:lvl1pPr algn="l" eaLnBrk="0" hangingPunct="0">
              <a:spcBef>
                <a:spcPct val="0"/>
              </a:spcBef>
              <a:defRPr sz="1200">
                <a:solidFill>
                  <a:srgbClr val="108CC9"/>
                </a:solidFill>
              </a:defRPr>
            </a:lvl1pPr>
          </a:lstStyle>
          <a:p>
            <a:fld id="{B976D8D5-0ECD-3A4D-8E63-E16D685F0695}" type="slidenum">
              <a:rPr lang="en-US" smtClean="0"/>
            </a:fld>
            <a:endParaRPr lang="en-US" dirty="0"/>
          </a:p>
        </p:txBody>
      </p:sp>
      <p:sp>
        <p:nvSpPr>
          <p:cNvPr id="51" name="TextBox 34"/>
          <p:cNvSpPr txBox="1">
            <a:spLocks noChangeArrowheads="1"/>
          </p:cNvSpPr>
          <p:nvPr/>
        </p:nvSpPr>
        <p:spPr bwMode="auto">
          <a:xfrm>
            <a:off x="6428249" y="9488091"/>
            <a:ext cx="514020" cy="107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674" tIns="0" rIns="9674" bIns="0">
            <a:spAutoFit/>
          </a:bodyPr>
          <a:lstStyle>
            <a:lvl1pPr>
              <a:defRPr>
                <a:solidFill>
                  <a:schemeClr val="tx1"/>
                </a:solidFill>
                <a:latin typeface="Arial" panose="020B0604020202020204" pitchFamily="34" charset="0"/>
                <a:ea typeface="AIG Futura Book"/>
                <a:cs typeface="AIG Futura Book"/>
              </a:defRPr>
            </a:lvl1pPr>
            <a:lvl2pPr marL="742950" indent="-285750">
              <a:defRPr>
                <a:solidFill>
                  <a:schemeClr val="tx1"/>
                </a:solidFill>
                <a:latin typeface="Arial" panose="020B0604020202020204" pitchFamily="34" charset="0"/>
                <a:ea typeface="AIG Futura Book"/>
                <a:cs typeface="AIG Futura Book"/>
              </a:defRPr>
            </a:lvl2pPr>
            <a:lvl3pPr marL="1143000" indent="-228600">
              <a:defRPr>
                <a:solidFill>
                  <a:schemeClr val="tx1"/>
                </a:solidFill>
                <a:latin typeface="Arial" panose="020B0604020202020204" pitchFamily="34" charset="0"/>
                <a:ea typeface="AIG Futura Book"/>
                <a:cs typeface="AIG Futura Book"/>
              </a:defRPr>
            </a:lvl3pPr>
            <a:lvl4pPr marL="1600200" indent="-228600">
              <a:defRPr>
                <a:solidFill>
                  <a:schemeClr val="tx1"/>
                </a:solidFill>
                <a:latin typeface="Arial" panose="020B0604020202020204" pitchFamily="34" charset="0"/>
                <a:ea typeface="AIG Futura Book"/>
                <a:cs typeface="AIG Futura Book"/>
              </a:defRPr>
            </a:lvl4pPr>
            <a:lvl5pPr marL="2057400" indent="-228600">
              <a:defRPr>
                <a:solidFill>
                  <a:schemeClr val="tx1"/>
                </a:solidFill>
                <a:latin typeface="Arial" panose="020B0604020202020204" pitchFamily="34" charset="0"/>
                <a:ea typeface="AIG Futura Book"/>
                <a:cs typeface="AIG Futura Book"/>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9pPr>
          </a:lstStyle>
          <a:p>
            <a:pPr algn="r">
              <a:defRPr/>
            </a:pPr>
            <a:r>
              <a:rPr lang="en-US" altLang="en-US" sz="700" dirty="0">
                <a:solidFill>
                  <a:srgbClr val="828282"/>
                </a:solidFill>
                <a:latin typeface="Arial" panose="020B0604020202020204" pitchFamily="34" charset="0"/>
                <a:cs typeface="Arial" panose="020B0604020202020204" pitchFamily="34" charset="0"/>
              </a:rPr>
              <a:t>slide</a:t>
            </a:r>
            <a:r>
              <a:rPr lang="en-US" altLang="en-US" sz="700" baseline="0" dirty="0">
                <a:solidFill>
                  <a:srgbClr val="828282"/>
                </a:solidFill>
                <a:latin typeface="Arial" panose="020B0604020202020204" pitchFamily="34" charset="0"/>
                <a:cs typeface="Arial" panose="020B0604020202020204" pitchFamily="34" charset="0"/>
              </a:rPr>
              <a:t> #</a:t>
            </a:r>
            <a:endParaRPr lang="en-US" altLang="en-US" sz="700" dirty="0">
              <a:solidFill>
                <a:srgbClr val="828282"/>
              </a:solidFill>
              <a:latin typeface="Arial" panose="020B0604020202020204" pitchFamily="34" charset="0"/>
              <a:cs typeface="Arial" panose="020B0604020202020204" pitchFamily="34" charset="0"/>
            </a:endParaRPr>
          </a:p>
        </p:txBody>
      </p:sp>
      <p:sp>
        <p:nvSpPr>
          <p:cNvPr id="54" name="TextBox 34"/>
          <p:cNvSpPr txBox="1">
            <a:spLocks noChangeArrowheads="1"/>
          </p:cNvSpPr>
          <p:nvPr/>
        </p:nvSpPr>
        <p:spPr bwMode="auto">
          <a:xfrm>
            <a:off x="17688" y="9422483"/>
            <a:ext cx="3639913" cy="107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674" tIns="0" rIns="9674" bIns="0">
            <a:spAutoFit/>
          </a:bodyPr>
          <a:lstStyle>
            <a:lvl1pPr>
              <a:defRPr>
                <a:solidFill>
                  <a:schemeClr val="tx1"/>
                </a:solidFill>
                <a:latin typeface="Arial" panose="020B0604020202020204" pitchFamily="34" charset="0"/>
                <a:ea typeface="AIG Futura Book"/>
                <a:cs typeface="AIG Futura Book"/>
              </a:defRPr>
            </a:lvl1pPr>
            <a:lvl2pPr marL="742950" indent="-285750">
              <a:defRPr>
                <a:solidFill>
                  <a:schemeClr val="tx1"/>
                </a:solidFill>
                <a:latin typeface="Arial" panose="020B0604020202020204" pitchFamily="34" charset="0"/>
                <a:ea typeface="AIG Futura Book"/>
                <a:cs typeface="AIG Futura Book"/>
              </a:defRPr>
            </a:lvl2pPr>
            <a:lvl3pPr marL="1143000" indent="-228600">
              <a:defRPr>
                <a:solidFill>
                  <a:schemeClr val="tx1"/>
                </a:solidFill>
                <a:latin typeface="Arial" panose="020B0604020202020204" pitchFamily="34" charset="0"/>
                <a:ea typeface="AIG Futura Book"/>
                <a:cs typeface="AIG Futura Book"/>
              </a:defRPr>
            </a:lvl3pPr>
            <a:lvl4pPr marL="1600200" indent="-228600">
              <a:defRPr>
                <a:solidFill>
                  <a:schemeClr val="tx1"/>
                </a:solidFill>
                <a:latin typeface="Arial" panose="020B0604020202020204" pitchFamily="34" charset="0"/>
                <a:ea typeface="AIG Futura Book"/>
                <a:cs typeface="AIG Futura Book"/>
              </a:defRPr>
            </a:lvl4pPr>
            <a:lvl5pPr marL="2057400" indent="-228600">
              <a:defRPr>
                <a:solidFill>
                  <a:schemeClr val="tx1"/>
                </a:solidFill>
                <a:latin typeface="Arial" panose="020B0604020202020204" pitchFamily="34" charset="0"/>
                <a:ea typeface="AIG Futura Book"/>
                <a:cs typeface="AIG Futura Book"/>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9pPr>
          </a:lstStyle>
          <a:p>
            <a:pPr>
              <a:defRPr/>
            </a:pPr>
            <a:r>
              <a:rPr lang="en-US" altLang="en-US" sz="700" dirty="0">
                <a:solidFill>
                  <a:srgbClr val="828282"/>
                </a:solidFill>
                <a:latin typeface="Arial" panose="020B0604020202020204" pitchFamily="34" charset="0"/>
                <a:cs typeface="Arial" panose="020B0604020202020204" pitchFamily="34" charset="0"/>
              </a:rPr>
              <a:t>This content is specifically for internal training purposes only.</a:t>
            </a:r>
            <a:endParaRPr lang="en-US" altLang="en-US" sz="700" dirty="0">
              <a:solidFill>
                <a:srgbClr val="828282"/>
              </a:solidFill>
              <a:latin typeface="Arial" panose="020B0604020202020204" pitchFamily="34" charset="0"/>
              <a:cs typeface="Arial" panose="020B0604020202020204" pitchFamily="34" charset="0"/>
            </a:endParaRPr>
          </a:p>
        </p:txBody>
      </p:sp>
      <p:cxnSp>
        <p:nvCxnSpPr>
          <p:cNvPr id="16385" name="Straight Connector 16384"/>
          <p:cNvCxnSpPr/>
          <p:nvPr/>
        </p:nvCxnSpPr>
        <p:spPr>
          <a:xfrm flipH="1">
            <a:off x="1" y="9341406"/>
            <a:ext cx="7315200" cy="0"/>
          </a:xfrm>
          <a:prstGeom prst="line">
            <a:avLst/>
          </a:prstGeom>
          <a:noFill/>
          <a:ln w="12700" cap="flat" cmpd="sng" algn="ctr">
            <a:solidFill>
              <a:srgbClr val="108CC9"/>
            </a:solidFill>
            <a:prstDash val="solid"/>
            <a:round/>
            <a:headEnd type="none" w="med" len="med"/>
            <a:tailEnd type="none" w="med" len="med"/>
          </a:ln>
          <a:effectLst/>
        </p:spPr>
      </p:cxnSp>
      <p:sp>
        <p:nvSpPr>
          <p:cNvPr id="57" name="TextBox 34"/>
          <p:cNvSpPr txBox="1">
            <a:spLocks noChangeArrowheads="1"/>
          </p:cNvSpPr>
          <p:nvPr/>
        </p:nvSpPr>
        <p:spPr bwMode="auto">
          <a:xfrm>
            <a:off x="417894" y="468428"/>
            <a:ext cx="1292322" cy="153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674" tIns="0" rIns="9674" bIns="0">
            <a:spAutoFit/>
          </a:bodyPr>
          <a:lstStyle>
            <a:lvl1pPr>
              <a:defRPr>
                <a:solidFill>
                  <a:schemeClr val="tx1"/>
                </a:solidFill>
                <a:latin typeface="Arial" panose="020B0604020202020204" pitchFamily="34" charset="0"/>
                <a:ea typeface="AIG Futura Book"/>
                <a:cs typeface="AIG Futura Book"/>
              </a:defRPr>
            </a:lvl1pPr>
            <a:lvl2pPr marL="742950" indent="-285750">
              <a:defRPr>
                <a:solidFill>
                  <a:schemeClr val="tx1"/>
                </a:solidFill>
                <a:latin typeface="Arial" panose="020B0604020202020204" pitchFamily="34" charset="0"/>
                <a:ea typeface="AIG Futura Book"/>
                <a:cs typeface="AIG Futura Book"/>
              </a:defRPr>
            </a:lvl2pPr>
            <a:lvl3pPr marL="1143000" indent="-228600">
              <a:defRPr>
                <a:solidFill>
                  <a:schemeClr val="tx1"/>
                </a:solidFill>
                <a:latin typeface="Arial" panose="020B0604020202020204" pitchFamily="34" charset="0"/>
                <a:ea typeface="AIG Futura Book"/>
                <a:cs typeface="AIG Futura Book"/>
              </a:defRPr>
            </a:lvl3pPr>
            <a:lvl4pPr marL="1600200" indent="-228600">
              <a:defRPr>
                <a:solidFill>
                  <a:schemeClr val="tx1"/>
                </a:solidFill>
                <a:latin typeface="Arial" panose="020B0604020202020204" pitchFamily="34" charset="0"/>
                <a:ea typeface="AIG Futura Book"/>
                <a:cs typeface="AIG Futura Book"/>
              </a:defRPr>
            </a:lvl4pPr>
            <a:lvl5pPr marL="2057400" indent="-228600">
              <a:defRPr>
                <a:solidFill>
                  <a:schemeClr val="tx1"/>
                </a:solidFill>
                <a:latin typeface="Arial" panose="020B0604020202020204" pitchFamily="34" charset="0"/>
                <a:ea typeface="AIG Futura Book"/>
                <a:cs typeface="AIG Futura Book"/>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AIG Futura Book"/>
                <a:cs typeface="AIG Futura Book"/>
              </a:defRPr>
            </a:lvl9pPr>
          </a:lstStyle>
          <a:p>
            <a:pPr algn="r">
              <a:defRPr/>
            </a:pPr>
            <a:r>
              <a:rPr lang="en-US" altLang="en-US" sz="1000" b="0" dirty="0" smtClean="0">
                <a:solidFill>
                  <a:srgbClr val="828282"/>
                </a:solidFill>
                <a:latin typeface="Arial" panose="020B0604020202020204" pitchFamily="34" charset="0"/>
                <a:cs typeface="Arial" panose="020B0604020202020204" pitchFamily="34" charset="0"/>
              </a:rPr>
              <a:t>FACILITATOR </a:t>
            </a:r>
            <a:r>
              <a:rPr lang="en-US" altLang="en-US" sz="1000" b="0" baseline="0" dirty="0" smtClean="0">
                <a:solidFill>
                  <a:srgbClr val="828282"/>
                </a:solidFill>
                <a:latin typeface="Arial" panose="020B0604020202020204" pitchFamily="34" charset="0"/>
                <a:cs typeface="Arial" panose="020B0604020202020204" pitchFamily="34" charset="0"/>
              </a:rPr>
              <a:t>GUIDE</a:t>
            </a:r>
            <a:endParaRPr lang="en-US" altLang="en-US" sz="1000" b="0" dirty="0">
              <a:solidFill>
                <a:srgbClr val="828282"/>
              </a:solidFill>
              <a:latin typeface="Arial" panose="020B0604020202020204" pitchFamily="34" charset="0"/>
              <a:cs typeface="Arial" panose="020B0604020202020204" pitchFamily="34" charset="0"/>
            </a:endParaRPr>
          </a:p>
        </p:txBody>
      </p:sp>
      <p:sp>
        <p:nvSpPr>
          <p:cNvPr id="41" name="TextBox 40"/>
          <p:cNvSpPr txBox="1"/>
          <p:nvPr/>
        </p:nvSpPr>
        <p:spPr>
          <a:xfrm>
            <a:off x="417894" y="939031"/>
            <a:ext cx="2416745" cy="861774"/>
          </a:xfrm>
          <a:prstGeom prst="rect">
            <a:avLst/>
          </a:prstGeom>
          <a:noFill/>
        </p:spPr>
        <p:txBody>
          <a:bodyPr wrap="square" rtlCol="0">
            <a:spAutoFit/>
          </a:bodyPr>
          <a:lstStyle/>
          <a:p>
            <a:pPr marL="193040" lvl="1" indent="-193040">
              <a:spcBef>
                <a:spcPts val="635"/>
              </a:spcBef>
              <a:buClr>
                <a:srgbClr val="FF0000"/>
              </a:buClr>
              <a:buFont typeface="Arial" panose="020B0604020202020204" pitchFamily="34" charset="0"/>
              <a:buChar char="•"/>
              <a:defRPr/>
            </a:pPr>
            <a:r>
              <a:rPr lang="en-US" altLang="en-US" sz="1000" b="1" dirty="0" smtClean="0">
                <a:solidFill>
                  <a:schemeClr val="tx2"/>
                </a:solidFill>
                <a:latin typeface="Arial" panose="020B0604020202020204" pitchFamily="34" charset="0"/>
                <a:cs typeface="Arial" panose="020B0604020202020204" pitchFamily="34" charset="0"/>
              </a:rPr>
              <a:t>Welcome and Introductions </a:t>
            </a:r>
            <a:r>
              <a:rPr lang="en-US" altLang="en-US" sz="1000" b="1" baseline="0" dirty="0" smtClean="0">
                <a:solidFill>
                  <a:schemeClr val="tx2"/>
                </a:solidFill>
                <a:latin typeface="Arial" panose="020B0604020202020204" pitchFamily="34" charset="0"/>
                <a:cs typeface="Arial" panose="020B0604020202020204" pitchFamily="34" charset="0"/>
              </a:rPr>
              <a:t>– </a:t>
            </a:r>
            <a:br>
              <a:rPr lang="en-US" altLang="en-US" sz="1000" b="1" baseline="0" dirty="0" smtClean="0">
                <a:solidFill>
                  <a:schemeClr val="tx2"/>
                </a:solidFill>
                <a:latin typeface="Arial" panose="020B0604020202020204" pitchFamily="34" charset="0"/>
                <a:cs typeface="Arial" panose="020B0604020202020204" pitchFamily="34" charset="0"/>
              </a:rPr>
            </a:br>
            <a:r>
              <a:rPr lang="en-US" altLang="en-US" sz="1000" b="1" dirty="0" smtClean="0">
                <a:solidFill>
                  <a:srgbClr val="00B0F0"/>
                </a:solidFill>
                <a:latin typeface="Arial" panose="020B0604020202020204" pitchFamily="34" charset="0"/>
                <a:cs typeface="Arial" panose="020B0604020202020204" pitchFamily="34" charset="0"/>
              </a:rPr>
              <a:t>(</a:t>
            </a:r>
            <a:r>
              <a:rPr lang="en-US" altLang="en-US" sz="1000" b="1" baseline="0" dirty="0" smtClean="0">
                <a:solidFill>
                  <a:srgbClr val="00B0F0"/>
                </a:solidFill>
                <a:latin typeface="Arial" panose="020B0604020202020204" pitchFamily="34" charset="0"/>
                <a:cs typeface="Arial" panose="020B0604020202020204" pitchFamily="34" charset="0"/>
              </a:rPr>
              <a:t> # </a:t>
            </a:r>
            <a:r>
              <a:rPr lang="en-US" altLang="en-US" sz="1000" b="1" dirty="0" smtClean="0">
                <a:solidFill>
                  <a:srgbClr val="00B0F0"/>
                </a:solidFill>
                <a:latin typeface="Arial" panose="020B0604020202020204" pitchFamily="34" charset="0"/>
                <a:cs typeface="Arial" panose="020B0604020202020204" pitchFamily="34" charset="0"/>
              </a:rPr>
              <a:t>minutes)</a:t>
            </a:r>
            <a:endParaRPr lang="en-US" altLang="en-US" sz="1000" b="1" dirty="0" smtClean="0">
              <a:solidFill>
                <a:srgbClr val="00B0F0"/>
              </a:solidFill>
              <a:latin typeface="Arial" panose="020B0604020202020204" pitchFamily="34" charset="0"/>
              <a:cs typeface="Arial" panose="020B0604020202020204" pitchFamily="34" charset="0"/>
            </a:endParaRPr>
          </a:p>
          <a:p>
            <a:pPr marL="193040" lvl="1" indent="-193040">
              <a:spcBef>
                <a:spcPts val="635"/>
              </a:spcBef>
              <a:buClr>
                <a:srgbClr val="FF0000"/>
              </a:buClr>
              <a:buFont typeface="Arial" panose="020B0604020202020204" pitchFamily="34" charset="0"/>
              <a:buChar char="•"/>
              <a:defRPr/>
            </a:pPr>
            <a:r>
              <a:rPr lang="en-US" altLang="en-US" sz="1000" b="1" dirty="0" smtClean="0">
                <a:solidFill>
                  <a:schemeClr val="tx2"/>
                </a:solidFill>
                <a:latin typeface="Arial" panose="020B0604020202020204" pitchFamily="34" charset="0"/>
                <a:cs typeface="Arial" panose="020B0604020202020204" pitchFamily="34" charset="0"/>
              </a:rPr>
              <a:t>Module</a:t>
            </a:r>
            <a:r>
              <a:rPr lang="en-US" altLang="en-US" sz="1000" b="1" baseline="0" dirty="0" smtClean="0">
                <a:solidFill>
                  <a:schemeClr val="tx2"/>
                </a:solidFill>
                <a:latin typeface="Arial" panose="020B0604020202020204" pitchFamily="34" charset="0"/>
                <a:cs typeface="Arial" panose="020B0604020202020204" pitchFamily="34" charset="0"/>
              </a:rPr>
              <a:t> 1</a:t>
            </a:r>
            <a:r>
              <a:rPr lang="en-US" altLang="en-US" sz="1000" b="1" dirty="0" smtClean="0">
                <a:solidFill>
                  <a:schemeClr val="tx2"/>
                </a:solidFill>
                <a:latin typeface="Arial" panose="020B0604020202020204" pitchFamily="34" charset="0"/>
                <a:cs typeface="Arial" panose="020B0604020202020204" pitchFamily="34" charset="0"/>
              </a:rPr>
              <a:t> – </a:t>
            </a:r>
            <a:r>
              <a:rPr lang="en-US" altLang="en-US" sz="1000" b="1" dirty="0" smtClean="0">
                <a:solidFill>
                  <a:srgbClr val="00B0F0"/>
                </a:solidFill>
                <a:latin typeface="Arial" panose="020B0604020202020204" pitchFamily="34" charset="0"/>
                <a:cs typeface="Arial" panose="020B0604020202020204" pitchFamily="34" charset="0"/>
              </a:rPr>
              <a:t>(# minutes) </a:t>
            </a:r>
            <a:endParaRPr lang="en-US" altLang="en-US" sz="1000" b="1" dirty="0" smtClean="0">
              <a:solidFill>
                <a:schemeClr val="tx2"/>
              </a:solidFill>
              <a:latin typeface="Arial" panose="020B0604020202020204" pitchFamily="34" charset="0"/>
              <a:cs typeface="Arial" panose="020B0604020202020204" pitchFamily="34" charset="0"/>
            </a:endParaRPr>
          </a:p>
          <a:p>
            <a:pPr marL="193040" marR="0" lvl="1" indent="-193040" algn="l" defTabSz="914400" rtl="0" eaLnBrk="1" fontAlgn="auto" latinLnBrk="0" hangingPunct="1">
              <a:lnSpc>
                <a:spcPct val="100000"/>
              </a:lnSpc>
              <a:spcBef>
                <a:spcPts val="635"/>
              </a:spcBef>
              <a:spcAft>
                <a:spcPts val="0"/>
              </a:spcAft>
              <a:buClr>
                <a:srgbClr val="FF0000"/>
              </a:buClr>
              <a:buSzTx/>
              <a:buFont typeface="Arial" panose="020B0604020202020204" pitchFamily="34" charset="0"/>
              <a:buChar char="•"/>
              <a:defRPr/>
            </a:pPr>
            <a:r>
              <a:rPr lang="en-US" altLang="en-US" sz="1000" b="1" dirty="0" smtClean="0">
                <a:solidFill>
                  <a:schemeClr val="tx2"/>
                </a:solidFill>
                <a:latin typeface="Arial" panose="020B0604020202020204" pitchFamily="34" charset="0"/>
                <a:cs typeface="Arial" panose="020B0604020202020204" pitchFamily="34" charset="0"/>
              </a:rPr>
              <a:t>Module</a:t>
            </a:r>
            <a:r>
              <a:rPr lang="en-US" altLang="en-US" sz="1000" b="1" baseline="0" dirty="0" smtClean="0">
                <a:solidFill>
                  <a:schemeClr val="tx2"/>
                </a:solidFill>
                <a:latin typeface="Arial" panose="020B0604020202020204" pitchFamily="34" charset="0"/>
                <a:cs typeface="Arial" panose="020B0604020202020204" pitchFamily="34" charset="0"/>
              </a:rPr>
              <a:t> 2 – </a:t>
            </a:r>
            <a:r>
              <a:rPr lang="en-US" altLang="en-US" sz="1000" b="1" dirty="0" smtClean="0">
                <a:solidFill>
                  <a:srgbClr val="00B0F0"/>
                </a:solidFill>
                <a:latin typeface="Arial" panose="020B0604020202020204" pitchFamily="34" charset="0"/>
                <a:cs typeface="Arial" panose="020B0604020202020204" pitchFamily="34" charset="0"/>
              </a:rPr>
              <a:t>(# minutes) </a:t>
            </a:r>
            <a:endParaRPr lang="en-US" altLang="en-US" sz="1000" b="1" dirty="0" smtClean="0">
              <a:solidFill>
                <a:schemeClr val="tx2"/>
              </a:solidFill>
              <a:latin typeface="Arial" panose="020B0604020202020204" pitchFamily="34" charset="0"/>
              <a:cs typeface="Arial" panose="020B0604020202020204" pitchFamily="34" charset="0"/>
            </a:endParaRPr>
          </a:p>
        </p:txBody>
      </p:sp>
      <p:sp>
        <p:nvSpPr>
          <p:cNvPr id="47" name="Rectangle 46"/>
          <p:cNvSpPr/>
          <p:nvPr/>
        </p:nvSpPr>
        <p:spPr>
          <a:xfrm>
            <a:off x="403877" y="3423572"/>
            <a:ext cx="1405825" cy="2154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pPr algn="ctr"/>
            <a:r>
              <a:rPr lang="en-US" sz="1400" b="1" i="1" dirty="0" smtClean="0">
                <a:solidFill>
                  <a:srgbClr val="108CC9"/>
                </a:solidFill>
                <a:latin typeface="Arial" panose="020B0604020202020204" pitchFamily="34" charset="0"/>
                <a:cs typeface="Arial" panose="020B0604020202020204" pitchFamily="34" charset="0"/>
              </a:rPr>
              <a:t>Facilitator G</a:t>
            </a:r>
            <a:r>
              <a:rPr lang="en-US" sz="1400" b="1" i="1" baseline="0" dirty="0" smtClean="0">
                <a:solidFill>
                  <a:srgbClr val="108CC9"/>
                </a:solidFill>
                <a:latin typeface="Arial" panose="020B0604020202020204" pitchFamily="34" charset="0"/>
                <a:cs typeface="Arial" panose="020B0604020202020204" pitchFamily="34" charset="0"/>
              </a:rPr>
              <a:t>uide</a:t>
            </a:r>
            <a:endParaRPr lang="en-US" sz="1400" b="1" i="1" dirty="0">
              <a:solidFill>
                <a:srgbClr val="108CC9"/>
              </a:solidFill>
              <a:latin typeface="Arial" panose="020B0604020202020204" pitchFamily="34" charset="0"/>
              <a:cs typeface="Arial" panose="020B0604020202020204" pitchFamily="34" charset="0"/>
            </a:endParaRPr>
          </a:p>
        </p:txBody>
      </p:sp>
      <p:sp>
        <p:nvSpPr>
          <p:cNvPr id="49" name="Rectangle 48"/>
          <p:cNvSpPr/>
          <p:nvPr/>
        </p:nvSpPr>
        <p:spPr>
          <a:xfrm>
            <a:off x="411480" y="895235"/>
            <a:ext cx="2112215" cy="2450767"/>
          </a:xfrm>
          <a:prstGeom prst="rect">
            <a:avLst/>
          </a:prstGeom>
          <a:noFill/>
          <a:ln w="12700">
            <a:solidFill>
              <a:srgbClr val="108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1"/>
          <a:stretch>
            <a:fillRect/>
          </a:stretch>
        </p:blipFill>
        <p:spPr>
          <a:xfrm>
            <a:off x="5928569" y="24994"/>
            <a:ext cx="1182236" cy="622316"/>
          </a:xfrm>
          <a:prstGeom prst="rect">
            <a:avLst/>
          </a:prstGeom>
        </p:spPr>
      </p:pic>
      <p:sp>
        <p:nvSpPr>
          <p:cNvPr id="52" name="Notes Placeholder 4"/>
          <p:cNvSpPr>
            <a:spLocks noGrp="1"/>
          </p:cNvSpPr>
          <p:nvPr>
            <p:ph type="body" sz="quarter" idx="3"/>
          </p:nvPr>
        </p:nvSpPr>
        <p:spPr>
          <a:xfrm>
            <a:off x="403877" y="3720092"/>
            <a:ext cx="6595728" cy="5474629"/>
          </a:xfrm>
          <a:prstGeom prst="rect">
            <a:avLst/>
          </a:prstGeom>
          <a:ln>
            <a:solidFill>
              <a:srgbClr val="108CC9"/>
            </a:solidFill>
          </a:ln>
        </p:spPr>
        <p:txBody>
          <a:bodyPr vert="horz" wrap="square" lIns="96655" tIns="48328" rIns="96655" bIns="48328" numCol="1" anchor="t" anchorCtr="0" compatLnSpc="1">
            <a:normAutofit/>
          </a:bodyPr>
          <a:lstStyle/>
          <a:p>
            <a:pPr lvl="0"/>
            <a:r>
              <a:rPr lang="en-US" dirty="0" smtClean="0"/>
              <a:t>Click </a:t>
            </a:r>
            <a:r>
              <a:rPr lang="en-US" dirty="0"/>
              <a:t>to edit Master text styles</a:t>
            </a:r>
            <a:endParaRPr lang="en-US" dirty="0"/>
          </a:p>
          <a:p>
            <a:pPr lvl="1"/>
            <a:r>
              <a:rPr lang="en-US" dirty="0"/>
              <a:t>Second </a:t>
            </a:r>
            <a:r>
              <a:rPr lang="en-US" dirty="0" smtClean="0"/>
              <a:t>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2" name="Rectangle 1"/>
          <p:cNvSpPr/>
          <p:nvPr/>
        </p:nvSpPr>
        <p:spPr>
          <a:xfrm>
            <a:off x="351558" y="193606"/>
            <a:ext cx="5392616" cy="307777"/>
          </a:xfrm>
          <a:prstGeom prst="rect">
            <a:avLst/>
          </a:prstGeom>
        </p:spPr>
        <p:txBody>
          <a:bodyPr wrap="square">
            <a:spAutoFit/>
          </a:bodyPr>
          <a:lstStyle/>
          <a:p>
            <a:r>
              <a:rPr lang="en-US" sz="1400" dirty="0" smtClean="0">
                <a:solidFill>
                  <a:srgbClr val="108CC9"/>
                </a:solidFill>
              </a:rPr>
              <a:t>Building your Emotional Intelligence</a:t>
            </a:r>
            <a:endParaRPr lang="en-US" sz="1400" dirty="0" smtClean="0">
              <a:solidFill>
                <a:srgbClr val="108CC9"/>
              </a:solidFill>
            </a:endParaRPr>
          </a:p>
        </p:txBody>
      </p:sp>
    </p:spTree>
  </p:cSld>
  <p:clrMap bg1="lt1" tx1="dk1" bg2="lt2" tx2="dk2" accent1="accent1" accent2="accent2" accent3="accent3" accent4="accent4" accent5="accent5" accent6="accent6" hlink="hlink" folHlink="folHlink"/>
  <p:hf/>
  <p:notesStyle>
    <a:lvl1pPr marL="0" indent="0" algn="l" defTabSz="320040" rtl="0" eaLnBrk="0" fontAlgn="base" hangingPunct="0">
      <a:lnSpc>
        <a:spcPct val="100000"/>
      </a:lnSpc>
      <a:spcBef>
        <a:spcPts val="0"/>
      </a:spcBef>
      <a:spcAft>
        <a:spcPts val="0"/>
      </a:spcAft>
      <a:buFont typeface="Arial" panose="020B0604020202020204" pitchFamily="34" charset="0"/>
      <a:buNone/>
      <a:defRPr lang="en-US" sz="900" kern="1200" dirty="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1pPr>
    <a:lvl2pPr marL="182880" indent="-182880" algn="l" defTabSz="320040" rtl="0" eaLnBrk="0" fontAlgn="base" hangingPunct="0">
      <a:lnSpc>
        <a:spcPct val="100000"/>
      </a:lnSpc>
      <a:spcBef>
        <a:spcPts val="0"/>
      </a:spcBef>
      <a:spcAft>
        <a:spcPts val="0"/>
      </a:spcAft>
      <a:buClr>
        <a:srgbClr val="12C2E9"/>
      </a:buClr>
      <a:buFont typeface="Arial" panose="020B0604020202020204" pitchFamily="34" charset="0"/>
      <a:buChar char="•"/>
      <a:defRPr lang="en-US" sz="900" kern="1200" dirty="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365760" indent="-182880" algn="l" defTabSz="320040" rtl="0" eaLnBrk="0" fontAlgn="base" hangingPunct="0">
      <a:lnSpc>
        <a:spcPct val="100000"/>
      </a:lnSpc>
      <a:spcBef>
        <a:spcPts val="0"/>
      </a:spcBef>
      <a:spcAft>
        <a:spcPts val="0"/>
      </a:spcAft>
      <a:buClr>
        <a:srgbClr val="12C2E9"/>
      </a:buClr>
      <a:buFont typeface="Calibri" panose="020F0502020204030204" pitchFamily="34" charset="0"/>
      <a:buChar char="─"/>
      <a:defRPr lang="en-US" sz="900" kern="1200" dirty="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548640" indent="-182880" algn="l" defTabSz="320040" rtl="0" eaLnBrk="0" fontAlgn="base" hangingPunct="0">
      <a:lnSpc>
        <a:spcPct val="100000"/>
      </a:lnSpc>
      <a:spcBef>
        <a:spcPts val="0"/>
      </a:spcBef>
      <a:spcAft>
        <a:spcPts val="0"/>
      </a:spcAft>
      <a:buClr>
        <a:srgbClr val="12C2E9"/>
      </a:buClr>
      <a:buFont typeface="Wingdings" panose="05000000000000000000" pitchFamily="2" charset="2"/>
      <a:buChar char="ü"/>
      <a:defRPr lang="en-US" sz="900" kern="1200" dirty="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731520" indent="-182880" algn="l" defTabSz="320040" rtl="0" eaLnBrk="0" fontAlgn="base" hangingPunct="0">
      <a:lnSpc>
        <a:spcPct val="100000"/>
      </a:lnSpc>
      <a:spcBef>
        <a:spcPts val="0"/>
      </a:spcBef>
      <a:spcAft>
        <a:spcPts val="0"/>
      </a:spcAft>
      <a:buClr>
        <a:srgbClr val="12C2E9"/>
      </a:buClr>
      <a:buFont typeface="Wingdings" panose="05000000000000000000" pitchFamily="2" charset="2"/>
      <a:buChar char="q"/>
      <a:defRPr lang="en-US" sz="900" kern="1200" dirty="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800" kern="1200">
        <a:solidFill>
          <a:schemeClr val="tx1"/>
        </a:solidFill>
        <a:latin typeface="+mn-lt"/>
        <a:ea typeface="+mn-ea"/>
        <a:cs typeface="+mn-cs"/>
      </a:defRPr>
    </a:lvl6pPr>
    <a:lvl7pPr marL="1920240" algn="l" defTabSz="320040" rtl="0" eaLnBrk="1" latinLnBrk="0" hangingPunct="1">
      <a:defRPr sz="800" kern="1200">
        <a:solidFill>
          <a:schemeClr val="tx1"/>
        </a:solidFill>
        <a:latin typeface="+mn-lt"/>
        <a:ea typeface="+mn-ea"/>
        <a:cs typeface="+mn-cs"/>
      </a:defRPr>
    </a:lvl7pPr>
    <a:lvl8pPr marL="2240280" algn="l" defTabSz="320040" rtl="0" eaLnBrk="1" latinLnBrk="0" hangingPunct="1">
      <a:defRPr sz="800" kern="1200">
        <a:solidFill>
          <a:schemeClr val="tx1"/>
        </a:solidFill>
        <a:latin typeface="+mn-lt"/>
        <a:ea typeface="+mn-ea"/>
        <a:cs typeface="+mn-cs"/>
      </a:defRPr>
    </a:lvl8pPr>
    <a:lvl9pPr marL="2560320" algn="l" defTabSz="320040"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108CC9"/>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3"/>
          </p:nvPr>
        </p:nvSpPr>
        <p:spPr/>
        <p:txBody>
          <a:bodyPr/>
          <a:lstStyle/>
          <a:p>
            <a:fld id="{B976D8D5-0ECD-3A4D-8E63-E16D685F0695}" type="slidenum">
              <a:rPr lang="en-US" smtClean="0"/>
            </a:fld>
            <a:endParaRPr lang="en-US" dirty="0"/>
          </a:p>
        </p:txBody>
      </p:sp>
      <p:sp>
        <p:nvSpPr>
          <p:cNvPr id="8" name="Text Box 3"/>
          <p:cNvSpPr txBox="1">
            <a:spLocks noChangeArrowheads="1"/>
          </p:cNvSpPr>
          <p:nvPr/>
        </p:nvSpPr>
        <p:spPr bwMode="auto">
          <a:xfrm>
            <a:off x="-68239" y="666750"/>
            <a:ext cx="6933064"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3000" tIns="0" rIns="1143000" bIns="0" numCol="1" anchor="t" anchorCtr="0" compatLnSpc="1"/>
          <a:lstStyle/>
          <a:p>
            <a:pPr marL="0" marR="0" lvl="0" indent="0" algn="l" defTabSz="914400" rtl="0" eaLnBrk="1" fontAlgn="base" latinLnBrk="0" hangingPunct="1">
              <a:lnSpc>
                <a:spcPct val="100000"/>
              </a:lnSpc>
              <a:spcBef>
                <a:spcPts val="0"/>
              </a:spcBef>
              <a:spcAft>
                <a:spcPts val="1200"/>
              </a:spcAft>
              <a:buClrTx/>
              <a:buSzTx/>
              <a:buFontTx/>
              <a:buNone/>
            </a:pPr>
            <a:r>
              <a:rPr kumimoji="0" lang="en-US" altLang="en-US" sz="2400" b="0" i="1"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Building your Emotional Intelligence</a:t>
            </a:r>
            <a:endPar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68239" y="6515100"/>
            <a:ext cx="7588154"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3000" tIns="0" rIns="914400" bIns="0" numCol="1" anchor="t" anchorCtr="0" compatLnSpc="1"/>
          <a:lstStyle/>
          <a:p>
            <a:pPr marL="0" marR="0" lvl="0" indent="0" algn="l" defTabSz="914400" rtl="0" eaLnBrk="1" fontAlgn="base" latinLnBrk="0" hangingPunct="1">
              <a:lnSpc>
                <a:spcPct val="100000"/>
              </a:lnSpc>
              <a:spcBef>
                <a:spcPct val="0"/>
              </a:spcBef>
              <a:spcAft>
                <a:spcPts val="2400"/>
              </a:spcAft>
              <a:buClrTx/>
              <a:buSzTx/>
              <a:buFontTx/>
              <a:buNone/>
            </a:pPr>
            <a:r>
              <a:rPr kumimoji="0" lang="en-US" alt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Facilitator Guide</a:t>
            </a:r>
            <a:endParaRPr kumimoji="0" lang="en-US" altLang="en-US" sz="18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7" name="Oval 16"/>
          <p:cNvSpPr/>
          <p:nvPr/>
        </p:nvSpPr>
        <p:spPr bwMode="auto">
          <a:xfrm>
            <a:off x="5026306" y="-2350819"/>
            <a:ext cx="3333509" cy="3333509"/>
          </a:xfrm>
          <a:prstGeom prst="ellipse">
            <a:avLst/>
          </a:prstGeom>
          <a:solidFill>
            <a:schemeClr val="bg1">
              <a:alpha val="91000"/>
            </a:schemeClr>
          </a:solidFill>
          <a:ln w="19050" algn="ctr">
            <a:noFill/>
            <a:miter lim="800000"/>
          </a:ln>
        </p:spPr>
        <p:txBody>
          <a:bodyPr wrap="square" lIns="88900" tIns="88900" rIns="88900" bIns="88900" rtlCol="0" anchor="ctr"/>
          <a:lstStyle/>
          <a:p>
            <a:pPr algn="ctr" defTabSz="914400" fontAlgn="auto">
              <a:lnSpc>
                <a:spcPct val="106000"/>
              </a:lnSpc>
              <a:spcBef>
                <a:spcPts val="0"/>
              </a:spcBef>
              <a:spcAft>
                <a:spcPts val="0"/>
              </a:spcAft>
              <a:buFont typeface="Wingdings 2" panose="05020102010507070707" pitchFamily="18" charset="2"/>
              <a:buNone/>
            </a:pPr>
            <a:endParaRPr lang="en-IN" sz="4000" b="1" dirty="0" err="1">
              <a:solidFill>
                <a:prstClr val="white"/>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9" name="object 9"/>
          <p:cNvPicPr/>
          <p:nvPr/>
        </p:nvPicPr>
        <p:blipFill>
          <a:blip r:embed="rId3" cstate="print"/>
          <a:stretch>
            <a:fillRect/>
          </a:stretch>
        </p:blipFill>
        <p:spPr>
          <a:xfrm>
            <a:off x="5457150" y="70000"/>
            <a:ext cx="1683662" cy="884114"/>
          </a:xfrm>
          <a:prstGeom prst="rect">
            <a:avLst/>
          </a:prstGeom>
        </p:spPr>
      </p:pic>
      <p:sp>
        <p:nvSpPr>
          <p:cNvPr id="20" name="Oval 19"/>
          <p:cNvSpPr/>
          <p:nvPr/>
        </p:nvSpPr>
        <p:spPr bwMode="auto">
          <a:xfrm>
            <a:off x="5122970" y="70000"/>
            <a:ext cx="333363" cy="333363"/>
          </a:xfrm>
          <a:prstGeom prst="ellipse">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31" name="Picture 30"/>
          <p:cNvPicPr>
            <a:picLocks noChangeAspect="1"/>
          </p:cNvPicPr>
          <p:nvPr/>
        </p:nvPicPr>
        <p:blipFill rotWithShape="1">
          <a:blip r:embed="rId4"/>
          <a:srcRect l="-1" r="13138" b="2516"/>
          <a:stretch>
            <a:fillRect/>
          </a:stretch>
        </p:blipFill>
        <p:spPr>
          <a:xfrm>
            <a:off x="0" y="1785826"/>
            <a:ext cx="7395597" cy="4149947"/>
          </a:xfrm>
          <a:prstGeom prst="rect">
            <a:avLst/>
          </a:prstGeom>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82588" y="3719513"/>
            <a:ext cx="6596062" cy="5475287"/>
          </a:xfrm>
          <a:prstGeom prst="rect">
            <a:avLst/>
          </a:prstGeom>
        </p:spPr>
        <p:txBody>
          <a:bodyPr/>
          <a:lstStyle/>
          <a:p>
            <a:pPr lvl="0"/>
            <a:r>
              <a:rPr lang="en-US" b="1" dirty="0" smtClean="0"/>
              <a:t>Do:</a:t>
            </a:r>
            <a:endParaRPr lang="en-US" b="1" dirty="0" smtClean="0"/>
          </a:p>
          <a:p>
            <a:pPr lvl="0"/>
            <a:r>
              <a:rPr lang="en-US" dirty="0" smtClean="0"/>
              <a:t>Play the following video. Ask participants what emotions it evoked in them. </a:t>
            </a:r>
            <a:endParaRPr lang="en-US" dirty="0" smtClean="0"/>
          </a:p>
          <a:p>
            <a:pPr lvl="0"/>
            <a:r>
              <a:rPr lang="en-US" dirty="0" smtClean="0"/>
              <a:t>Video link: </a:t>
            </a:r>
            <a:r>
              <a:rPr lang="en-US" sz="900" dirty="0" smtClean="0">
                <a:solidFill>
                  <a:srgbClr val="000000"/>
                </a:solidFill>
                <a:latin typeface="Open Sans"/>
              </a:rPr>
              <a:t>https://www.youtube.com/watch?v=ILKzaNfMdJA</a:t>
            </a:r>
            <a:endParaRPr lang="en-US" dirty="0" smtClean="0"/>
          </a:p>
          <a:p>
            <a:pPr lvl="0"/>
            <a:endParaRPr lang="en-US" dirty="0" smtClean="0"/>
          </a:p>
          <a:p>
            <a:pPr lvl="0"/>
            <a:r>
              <a:rPr lang="en-US" b="1" dirty="0" smtClean="0"/>
              <a:t>Say:</a:t>
            </a:r>
            <a:endParaRPr lang="en-US" b="1" dirty="0" smtClean="0"/>
          </a:p>
          <a:p>
            <a:pPr lvl="0"/>
            <a:r>
              <a:rPr lang="en-US" dirty="0" smtClean="0"/>
              <a:t>Empathy and compassion help you to understand other perspectives. Being compassionate is vital for healthy relationships. Additionally, it helps communication and problem solving too. Moreover, it helps broaden your horizons and view situations in a different light.</a:t>
            </a:r>
            <a:endParaRPr lang="en-US" dirty="0" smtClean="0"/>
          </a:p>
          <a:p>
            <a:pPr lvl="0"/>
            <a:endParaRPr lang="en-US" dirty="0" smtClean="0"/>
          </a:p>
          <a:p>
            <a:pPr lvl="0"/>
            <a:r>
              <a:rPr lang="en-US" dirty="0" smtClean="0"/>
              <a:t>For instance, you are standing in a line at a grocery store. The cashier is taking a lot of time to process each order. You start losing patience. Stop right there and think from the cashier's point of view. He might be a new person trying to learn his job. Why should he hurry while learning? Stepping into other's shoes will make you more calm and understanding. Similarly, it gives you an insight into their problems and improves your social awareness.</a:t>
            </a:r>
            <a:endParaRPr lang="en-US" dirty="0"/>
          </a:p>
        </p:txBody>
      </p:sp>
      <p:sp>
        <p:nvSpPr>
          <p:cNvPr id="7" name="Slide Image Placeholder 6"/>
          <p:cNvSpPr>
            <a:spLocks noGrp="1" noRot="1" noChangeAspect="1"/>
          </p:cNvSpPr>
          <p:nvPr>
            <p:ph type="sldImg"/>
          </p:nvPr>
        </p:nvSpPr>
        <p:spPr>
          <a:xfrm>
            <a:off x="2609850" y="889000"/>
            <a:ext cx="4389438" cy="2468563"/>
          </a:xfrm>
        </p:spPr>
      </p:sp>
      <p:sp>
        <p:nvSpPr>
          <p:cNvPr id="6"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why communication is important to be socially aware.</a:t>
            </a:r>
            <a:endParaRPr lang="en-US" dirty="0" smtClean="0"/>
          </a:p>
          <a:p>
            <a:pPr lvl="0"/>
            <a:endParaRPr lang="en-US" dirty="0" smtClean="0"/>
          </a:p>
          <a:p>
            <a:pPr lvl="0"/>
            <a:r>
              <a:rPr lang="en-US" b="1" dirty="0" smtClean="0"/>
              <a:t>Say:</a:t>
            </a:r>
            <a:endParaRPr lang="en-US" b="1" dirty="0" smtClean="0"/>
          </a:p>
          <a:p>
            <a:pPr lvl="0"/>
            <a:r>
              <a:rPr lang="en-US" dirty="0" smtClean="0"/>
              <a:t>You may think that communication is only about getting your point across but, that is only half of the picture. Communication is also about understanding the other person’s message. </a:t>
            </a:r>
            <a:endParaRPr lang="en-US" dirty="0" smtClean="0"/>
          </a:p>
          <a:p>
            <a:pPr lvl="0"/>
            <a:endParaRPr lang="en-US" dirty="0" smtClean="0"/>
          </a:p>
          <a:p>
            <a:pPr lvl="0"/>
            <a:r>
              <a:rPr lang="en-US" dirty="0" smtClean="0"/>
              <a:t>Communication is a two way process; not only about getting your own point across but also about understanding the other person’s point. The most common ways to communicate is by talking or writing but that forms a very small part of your communication skills. The bigger part includes body language, tone and words which is non-verbal communication. </a:t>
            </a:r>
            <a:endParaRPr lang="en-US" dirty="0" smtClean="0"/>
          </a:p>
          <a:p>
            <a:pPr lvl="0"/>
            <a:endParaRPr lang="en-US" dirty="0" smtClean="0"/>
          </a:p>
          <a:p>
            <a:pPr lvl="0"/>
            <a:r>
              <a:rPr lang="en-US" dirty="0" smtClean="0"/>
              <a:t>How you speak and act while communicating, gives a clearer picture of what you want to say. If you wish to construct a better work environment you need to master all of the different components of communicating that starts with first understanding your thoughts and emotions. Only after that you will be able to get your message across. </a:t>
            </a:r>
            <a:endParaRPr lang="en-US" dirty="0" smtClean="0"/>
          </a:p>
          <a:p>
            <a:pPr lvl="0"/>
            <a:endParaRPr lang="en-US" dirty="0" smtClean="0"/>
          </a:p>
          <a:p>
            <a:pPr lvl="0"/>
            <a:r>
              <a:rPr lang="en-US" dirty="0" smtClean="0"/>
              <a:t>If you only focus on getting your point across you will miss the opportunity to understand the other person’s point of view and engage in a meaningful discussion.</a:t>
            </a:r>
            <a:endParaRPr lang="en-US" dirty="0" smtClean="0"/>
          </a:p>
        </p:txBody>
      </p:sp>
      <p:sp>
        <p:nvSpPr>
          <p:cNvPr id="12" name="Slide Image Placeholder 11"/>
          <p:cNvSpPr>
            <a:spLocks noGrp="1" noRot="1" noChangeAspect="1"/>
          </p:cNvSpPr>
          <p:nvPr>
            <p:ph type="sldImg"/>
          </p:nvPr>
        </p:nvSpPr>
        <p:spPr/>
      </p:sp>
      <p:sp>
        <p:nvSpPr>
          <p:cNvPr id="13"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smtClean="0"/>
              <a:t>Do: </a:t>
            </a:r>
            <a:endParaRPr lang="en-US" b="1" dirty="0" smtClean="0"/>
          </a:p>
          <a:p>
            <a:r>
              <a:rPr lang="en-US" dirty="0" smtClean="0"/>
              <a:t>Split the class into group and ask them to perform the role paly and make a note of benefits of knowing your organization. Explain the roles by reading out the conversation and then ask them to take it forward. Conduct a debrief at the end of the activity. </a:t>
            </a:r>
            <a:endParaRPr lang="en-US" dirty="0" smtClean="0"/>
          </a:p>
          <a:p>
            <a:endParaRPr lang="en-US" dirty="0" smtClean="0"/>
          </a:p>
          <a:p>
            <a:r>
              <a:rPr lang="en-US" b="1" dirty="0" smtClean="0"/>
              <a:t>Say: </a:t>
            </a:r>
            <a:endParaRPr lang="en-US" b="1" dirty="0" smtClean="0"/>
          </a:p>
          <a:p>
            <a:r>
              <a:rPr lang="en-US" dirty="0" smtClean="0"/>
              <a:t>Asha: Hey Rajesh, can you give me the report on the student attendance?</a:t>
            </a:r>
            <a:endParaRPr lang="en-US" dirty="0" smtClean="0"/>
          </a:p>
          <a:p>
            <a:r>
              <a:rPr lang="en-US" dirty="0" smtClean="0"/>
              <a:t>Rajesh: No, that will be with Manisha. Also, for which batch do you need it?</a:t>
            </a:r>
            <a:endParaRPr lang="en-US" dirty="0" smtClean="0"/>
          </a:p>
          <a:p>
            <a:r>
              <a:rPr lang="en-US" dirty="0" smtClean="0"/>
              <a:t>Asha: Yesterday's batch.</a:t>
            </a:r>
            <a:endParaRPr lang="en-US" dirty="0" smtClean="0"/>
          </a:p>
          <a:p>
            <a:r>
              <a:rPr lang="en-US" dirty="0" smtClean="0"/>
              <a:t>Rajesh: Oh, that is with Ankit, you will find him on the second floor. Also, make sure that you have the batch code, you can get that from Rahul.</a:t>
            </a:r>
            <a:endParaRPr lang="en-US" dirty="0" smtClean="0"/>
          </a:p>
          <a:p>
            <a:r>
              <a:rPr lang="en-US" dirty="0" smtClean="0"/>
              <a:t>Asha: How do you know all this so well? I am never able to tell whom I should approach.</a:t>
            </a:r>
            <a:endParaRPr lang="en-US" dirty="0" smtClean="0"/>
          </a:p>
          <a:p>
            <a:r>
              <a:rPr lang="en-US" dirty="0" smtClean="0"/>
              <a:t>Rajesh: It’s because I spent a lot of time learning about the company and its employees.</a:t>
            </a:r>
            <a:endParaRPr lang="en-US" dirty="0" smtClean="0"/>
          </a:p>
          <a:p>
            <a:endParaRPr lang="en-US" dirty="0"/>
          </a:p>
        </p:txBody>
      </p:sp>
      <p:sp>
        <p:nvSpPr>
          <p:cNvPr id="10" name="Slide Image Placeholder 9"/>
          <p:cNvSpPr>
            <a:spLocks noGrp="1" noRot="1" noChangeAspect="1"/>
          </p:cNvSpPr>
          <p:nvPr>
            <p:ph type="sldImg"/>
          </p:nvPr>
        </p:nvSpPr>
        <p:spPr/>
      </p:sp>
      <p:sp>
        <p:nvSpPr>
          <p:cNvPr id="11"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what is organizational awareness and its benefits. </a:t>
            </a:r>
            <a:endParaRPr lang="en-US" dirty="0" smtClean="0"/>
          </a:p>
          <a:p>
            <a:pPr lvl="0"/>
            <a:endParaRPr lang="en-US" dirty="0" smtClean="0"/>
          </a:p>
          <a:p>
            <a:pPr lvl="0"/>
            <a:r>
              <a:rPr lang="en-US" b="1" dirty="0" smtClean="0"/>
              <a:t>Say: </a:t>
            </a:r>
            <a:endParaRPr lang="en-US" b="1" dirty="0" smtClean="0"/>
          </a:p>
          <a:p>
            <a:pPr lvl="0"/>
            <a:r>
              <a:rPr lang="en-US" dirty="0" smtClean="0"/>
              <a:t>So what is organizational awareness? Organizational awareness is how connected a person is with his organization. Organizational awareness is how much a person knows about the workings, culture, and structure of his organization. </a:t>
            </a:r>
            <a:endParaRPr lang="en-US" dirty="0" smtClean="0"/>
          </a:p>
          <a:p>
            <a:pPr lvl="0"/>
            <a:endParaRPr lang="en-US" dirty="0" smtClean="0"/>
          </a:p>
          <a:p>
            <a:pPr lvl="0"/>
            <a:r>
              <a:rPr lang="en-US" dirty="0" smtClean="0"/>
              <a:t>Someone with high Organizational Awareness can:</a:t>
            </a:r>
            <a:endParaRPr lang="en-US" dirty="0" smtClean="0"/>
          </a:p>
          <a:p>
            <a:pPr lvl="0"/>
            <a:r>
              <a:rPr lang="en-US" dirty="0" smtClean="0"/>
              <a:t>Make more informed decisions based on tangible and intangible data. They know what the appetite for a decision is, who needs to be influenced, why, and how.</a:t>
            </a:r>
            <a:endParaRPr lang="en-US" dirty="0" smtClean="0"/>
          </a:p>
          <a:p>
            <a:pPr lvl="0"/>
            <a:r>
              <a:rPr lang="en-US" dirty="0" smtClean="0"/>
              <a:t>Communicate in a way that resonates. They know the unwritten language and tone of their organization.</a:t>
            </a:r>
            <a:endParaRPr lang="en-US" dirty="0" smtClean="0"/>
          </a:p>
          <a:p>
            <a:pPr lvl="0"/>
            <a:r>
              <a:rPr lang="en-US" dirty="0" smtClean="0"/>
              <a:t>Build a coalition to get things done. They have the ability to motivate others to work towards a shared goal.</a:t>
            </a:r>
            <a:endParaRPr lang="en-US" dirty="0"/>
          </a:p>
        </p:txBody>
      </p:sp>
      <p:sp>
        <p:nvSpPr>
          <p:cNvPr id="10" name="Slide Image Placeholder 9"/>
          <p:cNvSpPr>
            <a:spLocks noGrp="1" noRot="1" noChangeAspect="1"/>
          </p:cNvSpPr>
          <p:nvPr>
            <p:ph type="sldImg"/>
          </p:nvPr>
        </p:nvSpPr>
        <p:spPr/>
      </p:sp>
      <p:sp>
        <p:nvSpPr>
          <p:cNvPr id="12"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the techniques that can be used to develop organizational awareness. </a:t>
            </a:r>
            <a:endParaRPr lang="en-US" dirty="0" smtClean="0"/>
          </a:p>
          <a:p>
            <a:pPr lvl="0"/>
            <a:endParaRPr lang="en-US" dirty="0" smtClean="0"/>
          </a:p>
          <a:p>
            <a:pPr lvl="0"/>
            <a:r>
              <a:rPr lang="en-US" b="1" dirty="0" smtClean="0"/>
              <a:t>Say: </a:t>
            </a:r>
            <a:endParaRPr lang="en-US" b="1" dirty="0" smtClean="0"/>
          </a:p>
          <a:p>
            <a:pPr lvl="0"/>
            <a:r>
              <a:rPr lang="en-US" dirty="0" smtClean="0"/>
              <a:t>Techniques to develop organizational awareness</a:t>
            </a:r>
            <a:endParaRPr lang="en-US" dirty="0" smtClean="0"/>
          </a:p>
          <a:p>
            <a:pPr lvl="0"/>
            <a:r>
              <a:rPr lang="en-US" dirty="0" smtClean="0"/>
              <a:t>1. Become an expert on your organization’s leaders</a:t>
            </a:r>
            <a:endParaRPr lang="en-US" dirty="0" smtClean="0"/>
          </a:p>
          <a:p>
            <a:pPr lvl="0"/>
            <a:r>
              <a:rPr lang="en-US" dirty="0" smtClean="0"/>
              <a:t>Your relationship with leadership is incredibly influential on your success as an employee and on your day-to-day happiness and productivity. It also gives you a direct line to overall business strategy and happenings around the organization. Become an expert on how your leadership team works and communicates — as if you’re in sales and these people are your most important clients.</a:t>
            </a:r>
            <a:endParaRPr lang="en-US" dirty="0" smtClean="0"/>
          </a:p>
          <a:p>
            <a:pPr lvl="0"/>
            <a:endParaRPr lang="en-US" dirty="0" smtClean="0"/>
          </a:p>
          <a:p>
            <a:pPr lvl="0"/>
            <a:r>
              <a:rPr lang="en-US" dirty="0" smtClean="0"/>
              <a:t>2. Act like a detective and research questions like:</a:t>
            </a:r>
            <a:endParaRPr lang="en-US" dirty="0" smtClean="0"/>
          </a:p>
          <a:p>
            <a:pPr lvl="0"/>
            <a:r>
              <a:rPr lang="en-US" dirty="0" smtClean="0"/>
              <a:t>How do they spend most of the day? </a:t>
            </a:r>
            <a:endParaRPr lang="en-US" dirty="0" smtClean="0"/>
          </a:p>
          <a:p>
            <a:pPr lvl="0"/>
            <a:r>
              <a:rPr lang="en-US" dirty="0" smtClean="0"/>
              <a:t>What success metrics are they judged on? </a:t>
            </a:r>
            <a:endParaRPr lang="en-US" dirty="0" smtClean="0"/>
          </a:p>
          <a:p>
            <a:pPr lvl="0"/>
            <a:r>
              <a:rPr lang="en-US" dirty="0" smtClean="0"/>
              <a:t>What’s their preferred communication method?</a:t>
            </a:r>
            <a:endParaRPr lang="en-US" dirty="0" smtClean="0"/>
          </a:p>
          <a:p>
            <a:pPr lvl="0"/>
            <a:r>
              <a:rPr lang="en-US" dirty="0" smtClean="0"/>
              <a:t>How do they see the ultimate purpose or mission of their work?</a:t>
            </a:r>
            <a:endParaRPr lang="en-US" dirty="0" smtClean="0"/>
          </a:p>
          <a:p>
            <a:pPr lvl="0"/>
            <a:r>
              <a:rPr lang="en-US" dirty="0" smtClean="0"/>
              <a:t>When you can answer these questions, you can make sure that your work is aligning to your leaders’ work and, therefore, to the overall organizations.</a:t>
            </a:r>
            <a:endParaRPr lang="en-US" dirty="0"/>
          </a:p>
        </p:txBody>
      </p:sp>
      <p:sp>
        <p:nvSpPr>
          <p:cNvPr id="9" name="Slide Image Placeholder 8"/>
          <p:cNvSpPr>
            <a:spLocks noGrp="1" noRot="1" noChangeAspect="1"/>
          </p:cNvSpPr>
          <p:nvPr>
            <p:ph type="sldImg"/>
          </p:nvPr>
        </p:nvSpPr>
        <p:spPr/>
      </p:sp>
      <p:sp>
        <p:nvSpPr>
          <p:cNvPr id="11"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the techniques that can be used to develop organizational awareness. </a:t>
            </a:r>
            <a:endParaRPr lang="en-US" dirty="0" smtClean="0"/>
          </a:p>
          <a:p>
            <a:pPr lvl="0"/>
            <a:endParaRPr lang="en-US" dirty="0" smtClean="0"/>
          </a:p>
          <a:p>
            <a:pPr lvl="0"/>
            <a:r>
              <a:rPr lang="en-US" b="1" dirty="0" smtClean="0"/>
              <a:t>Say: </a:t>
            </a:r>
            <a:endParaRPr lang="en-US" b="1" dirty="0" smtClean="0"/>
          </a:p>
          <a:p>
            <a:pPr lvl="0"/>
            <a:r>
              <a:rPr lang="en-US" dirty="0" smtClean="0"/>
              <a:t>2. Stay informed </a:t>
            </a:r>
            <a:endParaRPr lang="en-US" dirty="0" smtClean="0"/>
          </a:p>
          <a:p>
            <a:pPr lvl="0"/>
            <a:r>
              <a:rPr lang="en-US" dirty="0" smtClean="0"/>
              <a:t>Do you take time to review company emails when they’re sent? Very few people can answer yes to this question.</a:t>
            </a:r>
            <a:endParaRPr lang="en-US" dirty="0" smtClean="0"/>
          </a:p>
          <a:p>
            <a:pPr lvl="0"/>
            <a:r>
              <a:rPr lang="en-US" dirty="0" smtClean="0"/>
              <a:t>While you don’t necessarily have to be a stickler for knowing every single company update word-for-word, it can come in handy to know about policy changes that make you an expert in how to get things done, like knowing how to add a new vendor to the system. </a:t>
            </a:r>
            <a:endParaRPr lang="en-US" dirty="0" smtClean="0"/>
          </a:p>
          <a:p>
            <a:pPr lvl="0"/>
            <a:r>
              <a:rPr lang="en-US" dirty="0" smtClean="0"/>
              <a:t>Since most people don’t read the fine print — or often any print for that matter — you’ll have an advantage by knowing official protocols. </a:t>
            </a:r>
            <a:endParaRPr lang="en-US" dirty="0" smtClean="0"/>
          </a:p>
          <a:p>
            <a:pPr lvl="0"/>
            <a:r>
              <a:rPr lang="en-US" dirty="0" smtClean="0"/>
              <a:t>You might even become the go-to person on your team who knows how to help your colleagues navigate systems. You won’t have to call your colleagues to explain things to you. Instead, they’ll be coming to you. </a:t>
            </a:r>
            <a:endParaRPr lang="en-US" dirty="0"/>
          </a:p>
        </p:txBody>
      </p:sp>
      <p:sp>
        <p:nvSpPr>
          <p:cNvPr id="9" name="Slide Image Placeholder 8"/>
          <p:cNvSpPr>
            <a:spLocks noGrp="1" noRot="1" noChangeAspect="1"/>
          </p:cNvSpPr>
          <p:nvPr>
            <p:ph type="sldImg"/>
          </p:nvPr>
        </p:nvSpPr>
        <p:spPr/>
      </p:sp>
      <p:sp>
        <p:nvSpPr>
          <p:cNvPr id="11"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the techniques that can be used to develop organizational awareness. </a:t>
            </a:r>
            <a:endParaRPr lang="en-US" dirty="0" smtClean="0"/>
          </a:p>
          <a:p>
            <a:pPr lvl="0"/>
            <a:endParaRPr lang="en-US" dirty="0" smtClean="0"/>
          </a:p>
          <a:p>
            <a:pPr lvl="0"/>
            <a:r>
              <a:rPr lang="en-US" b="1" dirty="0" smtClean="0"/>
              <a:t>Say: </a:t>
            </a:r>
            <a:endParaRPr lang="en-US" b="1" dirty="0" smtClean="0"/>
          </a:p>
          <a:p>
            <a:pPr lvl="0"/>
            <a:r>
              <a:rPr lang="en-US" dirty="0" smtClean="0"/>
              <a:t>3. Study your organization’s stars</a:t>
            </a:r>
            <a:endParaRPr lang="en-US" dirty="0" smtClean="0"/>
          </a:p>
          <a:p>
            <a:pPr lvl="0"/>
            <a:r>
              <a:rPr lang="en-US" dirty="0" smtClean="0"/>
              <a:t>As you’ve been observing your organization in the time you’ve been employed, it’s likely you’ve identified some people who are highly regarded, aka the “stars.”</a:t>
            </a:r>
            <a:endParaRPr lang="en-US" dirty="0" smtClean="0"/>
          </a:p>
          <a:p>
            <a:pPr lvl="0"/>
            <a:r>
              <a:rPr lang="en-US" dirty="0" smtClean="0"/>
              <a:t>Sometimes when we identify these people, it can bring up feelings of envy — for their position, their title or their popularity. That can be an uncomfortable feeling, but I suggest you choose to use it to your advantage and turn those feelings into a catalyst for positive action.</a:t>
            </a:r>
            <a:endParaRPr lang="en-US" dirty="0" smtClean="0"/>
          </a:p>
          <a:p>
            <a:pPr lvl="0"/>
            <a:r>
              <a:rPr lang="en-US" dirty="0" smtClean="0"/>
              <a:t>Instead of feeling jealous of your organization’s stars, decide to study them. </a:t>
            </a:r>
            <a:endParaRPr lang="en-US" dirty="0" smtClean="0"/>
          </a:p>
          <a:p>
            <a:pPr lvl="0"/>
            <a:r>
              <a:rPr lang="en-US" dirty="0" smtClean="0"/>
              <a:t>Position them in your mind as role models and inspirations. Study their career progressions. Watch how they interact in meetings and on video calls. Check out their LinkedIn profiles to see how they describe themselves and what networks they belong to internally and externally.</a:t>
            </a:r>
            <a:endParaRPr lang="en-US" dirty="0" smtClean="0"/>
          </a:p>
          <a:p>
            <a:pPr lvl="0"/>
            <a:r>
              <a:rPr lang="en-US" dirty="0" smtClean="0"/>
              <a:t>Then, brainstorm ways that you can take action to be more like these stars. For example, let’s say you really admire your boss, Sam, because she’s a great public speaker and everyone listens closely when she speaks in team meetings.</a:t>
            </a:r>
            <a:endParaRPr lang="en-US" dirty="0" smtClean="0"/>
          </a:p>
          <a:p>
            <a:pPr lvl="0"/>
            <a:r>
              <a:rPr lang="en-US" dirty="0" smtClean="0"/>
              <a:t>Instead of feeling jealous of Sam’s confidence, or inferior because you’re not as well-spoken, see if you can channel that into some action ideas.</a:t>
            </a:r>
            <a:endParaRPr lang="en-US" dirty="0" smtClean="0"/>
          </a:p>
          <a:p>
            <a:pPr lvl="0"/>
            <a:r>
              <a:rPr lang="en-US" dirty="0" smtClean="0"/>
              <a:t>Maybe you can take a public speaking training course on LinkedIn Learning. Or join a local public speaking club. Or commit to speaking up at least once on every conference call to build up your experience and confidence level. </a:t>
            </a:r>
            <a:endParaRPr lang="en-US" dirty="0" smtClean="0"/>
          </a:p>
          <a:p>
            <a:pPr lvl="0"/>
            <a:endParaRPr lang="en-US" dirty="0" smtClean="0"/>
          </a:p>
          <a:p>
            <a:pPr lvl="0"/>
            <a:r>
              <a:rPr lang="en-US" dirty="0" smtClean="0"/>
              <a:t>Final thoughts: Focus on your own learning</a:t>
            </a:r>
            <a:endParaRPr lang="en-US" dirty="0" smtClean="0"/>
          </a:p>
          <a:p>
            <a:pPr lvl="0"/>
            <a:r>
              <a:rPr lang="en-US" dirty="0" smtClean="0"/>
              <a:t>The thing about building organizational awareness and career success is that you are surrounded by people and resources to learn from. Role models provide living, breathing ideas for continual success in your specific organizational culture. And there are plenty of ways to nourish those learnings with continuous skill-building. </a:t>
            </a:r>
            <a:endParaRPr lang="en-US" dirty="0"/>
          </a:p>
        </p:txBody>
      </p:sp>
      <p:sp>
        <p:nvSpPr>
          <p:cNvPr id="9" name="Slide Image Placeholder 8"/>
          <p:cNvSpPr>
            <a:spLocks noGrp="1" noRot="1" noChangeAspect="1"/>
          </p:cNvSpPr>
          <p:nvPr>
            <p:ph type="sldImg"/>
          </p:nvPr>
        </p:nvSpPr>
        <p:spPr/>
      </p:sp>
      <p:sp>
        <p:nvSpPr>
          <p:cNvPr id="11"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978650" y="9417050"/>
            <a:ext cx="336550" cy="184150"/>
          </a:xfrm>
        </p:spPr>
        <p:txBody>
          <a:bodyPr/>
          <a:lstStyle/>
          <a:p>
            <a:fld id="{DF520CEC-9A77-409C-8E01-826157E3651B}" type="slidenum">
              <a:rPr lang="en-US" smtClean="0"/>
            </a:fld>
            <a:endParaRPr lang="en-US" dirty="0"/>
          </a:p>
        </p:txBody>
      </p:sp>
      <p:sp>
        <p:nvSpPr>
          <p:cNvPr id="9" name="Notes Placeholder 8"/>
          <p:cNvSpPr>
            <a:spLocks noGrp="1"/>
          </p:cNvSpPr>
          <p:nvPr>
            <p:ph type="body" idx="1"/>
          </p:nvPr>
        </p:nvSpPr>
        <p:spPr>
          <a:xfrm>
            <a:off x="403543" y="3757091"/>
            <a:ext cx="6596062" cy="5475287"/>
          </a:xfrm>
        </p:spPr>
        <p:txBody>
          <a:bodyPr/>
          <a:lstStyle/>
          <a:p>
            <a:r>
              <a:rPr lang="en-US" b="1" dirty="0" smtClean="0"/>
              <a:t>Do: </a:t>
            </a:r>
            <a:endParaRPr lang="en-US" b="1" dirty="0" smtClean="0"/>
          </a:p>
          <a:p>
            <a:r>
              <a:rPr lang="en-US" dirty="0" smtClean="0"/>
              <a:t>Read the question on the slide and ask the class to provide the answer. Encourage the class to participate and seek volunteers to answer the question. Facilitate a discussion, as required. After you get the responses from the class, go to the next slide to show the correct answer.</a:t>
            </a:r>
            <a:endParaRPr lang="en-US" dirty="0" smtClean="0"/>
          </a:p>
          <a:p>
            <a:endParaRPr lang="en-US" b="1" dirty="0" smtClean="0"/>
          </a:p>
          <a:p>
            <a:r>
              <a:rPr lang="en-US" b="1" dirty="0" smtClean="0"/>
              <a:t>Say: </a:t>
            </a:r>
            <a:endParaRPr lang="en-US" b="1" dirty="0" smtClean="0"/>
          </a:p>
          <a:p>
            <a:r>
              <a:rPr lang="en-US" dirty="0" smtClean="0"/>
              <a:t>Let us check what we have learnt so far. Who would like to answer this question? </a:t>
            </a:r>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F520CEC-9A77-409C-8E01-826157E3651B}" type="slidenum">
              <a:rPr lang="en-US" smtClean="0"/>
            </a:fld>
            <a:endParaRPr lang="en-US" dirty="0"/>
          </a:p>
        </p:txBody>
      </p:sp>
      <p:sp>
        <p:nvSpPr>
          <p:cNvPr id="5" name="Header Placeholder 4"/>
          <p:cNvSpPr>
            <a:spLocks noGrp="1"/>
          </p:cNvSpPr>
          <p:nvPr>
            <p:ph type="hdr" sz="quarter" idx="11"/>
          </p:nvPr>
        </p:nvSpPr>
        <p:spPr/>
        <p:txBody>
          <a:bodyPr/>
          <a:lstStyle/>
          <a:p>
            <a:endParaRPr lang="en-US" dirty="0" smtClean="0"/>
          </a:p>
        </p:txBody>
      </p:sp>
      <p:sp>
        <p:nvSpPr>
          <p:cNvPr id="8" name="Slide Image Placeholder 7"/>
          <p:cNvSpPr>
            <a:spLocks noGrp="1" noRot="1" noChangeAspect="1"/>
          </p:cNvSpPr>
          <p:nvPr>
            <p:ph type="sldImg"/>
          </p:nvPr>
        </p:nvSpPr>
        <p:spPr>
          <a:xfrm>
            <a:off x="2608692" y="889348"/>
            <a:ext cx="4368001" cy="2457102"/>
          </a:xfrm>
        </p:spPr>
      </p:sp>
      <p:sp>
        <p:nvSpPr>
          <p:cNvPr id="9" name="Notes Placeholder 8"/>
          <p:cNvSpPr>
            <a:spLocks noGrp="1"/>
          </p:cNvSpPr>
          <p:nvPr>
            <p:ph type="body" idx="1"/>
          </p:nvPr>
        </p:nvSpPr>
        <p:spPr/>
        <p:txBody>
          <a:bodyPr/>
          <a:lstStyle/>
          <a:p>
            <a:pPr rtl="0"/>
            <a:r>
              <a:rPr lang="en-US" sz="900" b="1" i="0" u="none" strike="noStrike"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Do: </a:t>
            </a:r>
            <a:endParaRPr lang="en-US" sz="900" b="1" i="0" u="none" strike="noStrike"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rtl="0"/>
            <a:r>
              <a:rPr lang="en-US" sz="900" b="0" i="0" u="none" strike="noStrike"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Ask the class to note the correct answers highlighted in bold. Explain why the answers are correct. Encourage a discussion, as required.</a:t>
            </a:r>
            <a:endParaRPr lang="en-US" dirty="0"/>
          </a:p>
          <a:p>
            <a:pPr rtl="0"/>
            <a:endParaRPr lang="en-US" sz="900" b="1" i="0" u="none" strike="noStrike"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rtl="0"/>
            <a:r>
              <a:rPr lang="en-US" sz="900" b="1" i="0" u="none" strike="noStrike"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Say: </a:t>
            </a:r>
            <a:endParaRPr lang="en-US" sz="900" b="1" i="0" u="none" strike="noStrike"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rtl="0"/>
            <a:r>
              <a:rPr lang="en-US" sz="900" b="0" i="0" u="none" strike="noStrike"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The correct answers are highlighted in bold. &lt;Add Feedback Explanation&gt;</a:t>
            </a:r>
            <a:endParaRPr lang="en-US" b="0" dirty="0" smtClean="0">
              <a:effectLs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what service orientation means. </a:t>
            </a:r>
            <a:endParaRPr lang="en-US" dirty="0" smtClean="0"/>
          </a:p>
          <a:p>
            <a:pPr lvl="0"/>
            <a:endParaRPr lang="en-US" b="1" dirty="0" smtClean="0"/>
          </a:p>
          <a:p>
            <a:pPr lvl="0"/>
            <a:r>
              <a:rPr lang="en-US" b="1" dirty="0" smtClean="0"/>
              <a:t>Say: </a:t>
            </a:r>
            <a:endParaRPr lang="en-US" b="1" dirty="0" smtClean="0"/>
          </a:p>
          <a:p>
            <a:pPr lvl="0"/>
            <a:r>
              <a:rPr lang="en-US" dirty="0" smtClean="0"/>
              <a:t>‘Service Orientation’ is all about designing and delivering the best possible service for your customers. Some of the biggest companies in the world are ‘service’ businesses that invest enormous sums of money improving the way they interact with their customers.</a:t>
            </a:r>
            <a:endParaRPr lang="en-US" dirty="0" smtClean="0"/>
          </a:p>
          <a:p>
            <a:pPr lvl="0"/>
            <a:endParaRPr lang="en-US" dirty="0" smtClean="0"/>
          </a:p>
          <a:p>
            <a:pPr lvl="0"/>
            <a:r>
              <a:rPr lang="en-US" dirty="0" smtClean="0"/>
              <a:t>You can develop this mindset while working not just with your external customers but also with your team and other stakeholders by providing them with the best experience when they interact with you. </a:t>
            </a:r>
            <a:endParaRPr lang="en-US" dirty="0" smtClean="0"/>
          </a:p>
        </p:txBody>
      </p:sp>
      <p:sp>
        <p:nvSpPr>
          <p:cNvPr id="9" name="Slide Image Placeholder 8"/>
          <p:cNvSpPr>
            <a:spLocks noGrp="1" noRot="1" noChangeAspect="1"/>
          </p:cNvSpPr>
          <p:nvPr>
            <p:ph type="sldImg"/>
          </p:nvPr>
        </p:nvSpPr>
        <p:spPr/>
      </p:sp>
      <p:sp>
        <p:nvSpPr>
          <p:cNvPr id="10"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6720" y="3719513"/>
            <a:ext cx="6572885" cy="5475287"/>
          </a:xfrm>
          <a:prstGeom prst="rect">
            <a:avLst/>
          </a:prstGeom>
        </p:spPr>
        <p:txBody>
          <a:bodyPr>
            <a:noAutofit/>
          </a:bodyPr>
          <a:lstStyle/>
          <a:p>
            <a:pPr marL="0" marR="0" indent="0" algn="l" defTabSz="320040" rtl="0" eaLnBrk="0" fontAlgn="base" latinLnBrk="0" hangingPunct="0">
              <a:lnSpc>
                <a:spcPct val="110000"/>
              </a:lnSpc>
              <a:spcBef>
                <a:spcPts val="0"/>
              </a:spcBef>
              <a:spcAft>
                <a:spcPts val="600"/>
              </a:spcAft>
              <a:buClrTx/>
              <a:buSzTx/>
              <a:buFont typeface="Arial" panose="020B0604020202020204" pitchFamily="34" charset="0"/>
              <a:buNone/>
              <a:defRPr/>
            </a:pPr>
            <a:r>
              <a:rPr lang="en-US" b="1" i="0" dirty="0"/>
              <a:t>Notes for the Facilitator</a:t>
            </a:r>
            <a:endParaRPr lang="en-US" b="1" i="0" dirty="0"/>
          </a:p>
          <a:p>
            <a:pPr marL="0" marR="0" indent="0" algn="l" defTabSz="320040" rtl="0" eaLnBrk="0" fontAlgn="base" latinLnBrk="0" hangingPunct="0">
              <a:lnSpc>
                <a:spcPct val="110000"/>
              </a:lnSpc>
              <a:spcBef>
                <a:spcPts val="0"/>
              </a:spcBef>
              <a:spcAft>
                <a:spcPts val="600"/>
              </a:spcAft>
              <a:buClrTx/>
              <a:buSzTx/>
              <a:buFont typeface="Arial" panose="020B0604020202020204" pitchFamily="34" charset="0"/>
              <a:buNone/>
              <a:defRPr/>
            </a:pPr>
            <a:r>
              <a:rPr lang="en-US" b="0" i="0" dirty="0"/>
              <a:t>Thanks for facilitating this program. This</a:t>
            </a:r>
            <a:r>
              <a:rPr lang="en-US" b="0" i="0" baseline="0" dirty="0"/>
              <a:t> </a:t>
            </a:r>
            <a:r>
              <a:rPr lang="en-US" b="0" i="0" baseline="0" dirty="0" smtClean="0"/>
              <a:t>session </a:t>
            </a:r>
            <a:r>
              <a:rPr lang="en-US" b="0" i="0" dirty="0"/>
              <a:t>emphasizes experience learning and is designed to be</a:t>
            </a:r>
            <a:r>
              <a:rPr lang="en-US" b="0" i="0" baseline="0" dirty="0"/>
              <a:t> interactive</a:t>
            </a:r>
            <a:r>
              <a:rPr lang="en-US" b="0" i="0" dirty="0"/>
              <a:t>. Experiential learning gives students hands-on, collaborative, and reflective experiences to learn new skills and knowledge. Learners engage with content, the facilitator, and each other, and self-reflect and apply what they've learned.</a:t>
            </a:r>
            <a:endParaRPr lang="en-US" b="0" i="0" dirty="0"/>
          </a:p>
          <a:p>
            <a:pPr marL="0" marR="0" indent="0" algn="l" defTabSz="320040" rtl="0" eaLnBrk="0" fontAlgn="base" latinLnBrk="0" hangingPunct="0">
              <a:lnSpc>
                <a:spcPct val="110000"/>
              </a:lnSpc>
              <a:spcBef>
                <a:spcPts val="0"/>
              </a:spcBef>
              <a:spcAft>
                <a:spcPts val="600"/>
              </a:spcAft>
              <a:buClrTx/>
              <a:buSzTx/>
              <a:buFont typeface="Arial" panose="020B0604020202020204" pitchFamily="34" charset="0"/>
              <a:buNone/>
              <a:defRPr/>
            </a:pPr>
            <a:endParaRPr lang="en-US" b="1" i="1" dirty="0"/>
          </a:p>
          <a:p>
            <a:r>
              <a:rPr lang="en-US" dirty="0"/>
              <a:t>To</a:t>
            </a:r>
            <a:r>
              <a:rPr lang="en-US" baseline="0" dirty="0"/>
              <a:t> get the most of </a:t>
            </a:r>
            <a:r>
              <a:rPr lang="en-US" baseline="0" dirty="0" smtClean="0"/>
              <a:t>this session, </a:t>
            </a:r>
            <a:r>
              <a:rPr lang="en-US" baseline="0" dirty="0"/>
              <a:t>encourage your participants to: </a:t>
            </a:r>
            <a:endParaRPr lang="en-US" dirty="0"/>
          </a:p>
          <a:p>
            <a:pPr marL="228600" lvl="1" indent="-228600">
              <a:buFont typeface="+mj-lt"/>
              <a:buAutoNum type="arabicPeriod"/>
            </a:pPr>
            <a:r>
              <a:rPr lang="en-US" b="1" dirty="0" smtClean="0"/>
              <a:t>EXPERIENCING/EXPLORING </a:t>
            </a:r>
            <a:r>
              <a:rPr lang="en-US" b="1" dirty="0"/>
              <a:t>“DOING” </a:t>
            </a:r>
            <a:r>
              <a:rPr lang="en-US" dirty="0"/>
              <a:t>~ Participants engage </a:t>
            </a:r>
            <a:r>
              <a:rPr lang="en-US" dirty="0" smtClean="0"/>
              <a:t>in </a:t>
            </a:r>
            <a:r>
              <a:rPr lang="en-US" dirty="0"/>
              <a:t>various activities like  Making items or models, role-playing, presenting, problem-solving, playing games are examples. What the person learns from the event is most important.</a:t>
            </a:r>
            <a:endParaRPr lang="en-US" dirty="0"/>
          </a:p>
          <a:p>
            <a:pPr marL="228600" lvl="1" indent="-228600">
              <a:buFont typeface="+mj-lt"/>
              <a:buAutoNum type="arabicPeriod"/>
            </a:pPr>
            <a:r>
              <a:rPr lang="en-US" b="1" dirty="0"/>
              <a:t>SHARING/REFLECTING “WHAT HAPPENED?” </a:t>
            </a:r>
            <a:r>
              <a:rPr lang="en-US" dirty="0"/>
              <a:t>~ Participants share personal experiences, emotions, observations, and feelings. Sharing means thinking on what they learned and connecting it to prior experiences for future use.</a:t>
            </a:r>
            <a:endParaRPr lang="en-US" dirty="0"/>
          </a:p>
          <a:p>
            <a:pPr marL="228600" lvl="1" indent="-228600">
              <a:buFont typeface="+mj-lt"/>
              <a:buAutoNum type="arabicPeriod"/>
            </a:pPr>
            <a:r>
              <a:rPr lang="en-US" b="1" dirty="0"/>
              <a:t>PROCESSING/ANALYZING “WHAT’S IMPORTANT?” </a:t>
            </a:r>
            <a:r>
              <a:rPr lang="en-US" dirty="0"/>
              <a:t>~ Participants examine and reflect on the experience's significance. They might use their past experiences by describing and </a:t>
            </a:r>
            <a:r>
              <a:rPr lang="en-US" dirty="0" err="1"/>
              <a:t>analysing</a:t>
            </a:r>
            <a:r>
              <a:rPr lang="en-US" dirty="0"/>
              <a:t> them.</a:t>
            </a:r>
            <a:endParaRPr lang="en-US" dirty="0"/>
          </a:p>
          <a:p>
            <a:pPr marL="228600" lvl="1" indent="-228600">
              <a:buFont typeface="+mj-lt"/>
              <a:buAutoNum type="arabicPeriod"/>
            </a:pPr>
            <a:r>
              <a:rPr lang="en-US" b="1" dirty="0"/>
              <a:t>GENERALIZING “SO WHAT?” </a:t>
            </a:r>
            <a:r>
              <a:rPr lang="en-US" dirty="0"/>
              <a:t>~ Participants connect the experience with real world examples, find trends or common truths in the experience, and identify “real life” principles that emerged.</a:t>
            </a:r>
            <a:endParaRPr lang="en-US" dirty="0"/>
          </a:p>
          <a:p>
            <a:pPr marL="228600" lvl="1" indent="-228600">
              <a:buFont typeface="+mj-lt"/>
              <a:buAutoNum type="arabicPeriod"/>
            </a:pPr>
            <a:r>
              <a:rPr lang="en-US" b="1" dirty="0"/>
              <a:t>APPLICATION “NOW WHAT?” </a:t>
            </a:r>
            <a:r>
              <a:rPr lang="en-US" dirty="0"/>
              <a:t>~ Participants apply what they learned in the experience (and what they learned from past </a:t>
            </a:r>
            <a:r>
              <a:rPr lang="en-US" dirty="0" smtClean="0"/>
              <a:t>experiences </a:t>
            </a:r>
            <a:r>
              <a:rPr lang="en-US" dirty="0"/>
              <a:t>and practice) to a similar or different situation. They also discuss opportunities for continuous development. </a:t>
            </a:r>
            <a:endParaRPr lang="en-US" dirty="0" smtClean="0"/>
          </a:p>
          <a:p>
            <a:pPr marL="228600" lvl="1" indent="-228600">
              <a:buFont typeface="+mj-lt"/>
              <a:buAutoNum type="arabicPeriod"/>
            </a:pPr>
            <a:endParaRPr lang="en-US" dirty="0" smtClean="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3543" y="3782144"/>
            <a:ext cx="6596062" cy="5475287"/>
          </a:xfrm>
        </p:spPr>
        <p:txBody>
          <a:bodyPr/>
          <a:lstStyle/>
          <a:p>
            <a:pPr lvl="0"/>
            <a:r>
              <a:rPr lang="en-US" b="1" dirty="0" smtClean="0"/>
              <a:t>Do:</a:t>
            </a:r>
            <a:endParaRPr lang="en-US" b="1" dirty="0" smtClean="0"/>
          </a:p>
          <a:p>
            <a:pPr lvl="0"/>
            <a:r>
              <a:rPr lang="en-US" dirty="0" smtClean="0"/>
              <a:t>Explain the ways through which service orientation</a:t>
            </a:r>
            <a:r>
              <a:rPr lang="en-US" baseline="0" dirty="0" smtClean="0"/>
              <a:t> can be improved.</a:t>
            </a:r>
            <a:endParaRPr lang="en-US" baseline="0" dirty="0" smtClean="0"/>
          </a:p>
          <a:p>
            <a:pPr lvl="0"/>
            <a:endParaRPr lang="en-US" baseline="0" dirty="0" smtClean="0"/>
          </a:p>
          <a:p>
            <a:pPr lvl="0"/>
            <a:r>
              <a:rPr lang="en-US" b="1" baseline="0" dirty="0" smtClean="0"/>
              <a:t>Say:</a:t>
            </a:r>
            <a:endParaRPr lang="en-US" b="1" baseline="0" dirty="0" smtClean="0"/>
          </a:p>
          <a:p>
            <a:pPr lvl="0"/>
            <a:r>
              <a:rPr lang="en-US" dirty="0" smtClean="0"/>
              <a:t>Here are 5 ways to improve your ‘Service Orientation’ ability:</a:t>
            </a:r>
            <a:endParaRPr lang="en-US" dirty="0" smtClean="0"/>
          </a:p>
          <a:p>
            <a:pPr lvl="0"/>
            <a:r>
              <a:rPr lang="en-US" dirty="0" smtClean="0"/>
              <a:t>1) Think of your current customers. What are some quick and easy things to do to improve their service experience?</a:t>
            </a:r>
            <a:endParaRPr lang="en-US" dirty="0" smtClean="0"/>
          </a:p>
          <a:p>
            <a:pPr lvl="0"/>
            <a:r>
              <a:rPr lang="en-US" dirty="0" smtClean="0"/>
              <a:t>2) Constantly review your approach. Ask your customers for feedback. Use that information to become better at what you do.</a:t>
            </a:r>
            <a:endParaRPr lang="en-US" dirty="0" smtClean="0"/>
          </a:p>
          <a:p>
            <a:pPr lvl="0"/>
            <a:r>
              <a:rPr lang="en-US" dirty="0" smtClean="0"/>
              <a:t>3) Make a note of any great customer experiences you’ve recently had. What stood out? Is there anything you’ve learnt that you could apply to your own company?</a:t>
            </a:r>
            <a:endParaRPr lang="en-US" dirty="0" smtClean="0"/>
          </a:p>
          <a:p>
            <a:pPr lvl="0"/>
            <a:r>
              <a:rPr lang="en-US" dirty="0" smtClean="0"/>
              <a:t>4) Provide educational or helpful advice. Don’t just sell to your customers, help them to understand more about what it is you’re providing and how to get the most out of it.</a:t>
            </a:r>
            <a:endParaRPr lang="en-US" dirty="0" smtClean="0"/>
          </a:p>
          <a:p>
            <a:pPr lvl="0"/>
            <a:r>
              <a:rPr lang="en-US" dirty="0" smtClean="0"/>
              <a:t>5) Find opportunities to go the ‘extra mile’. Memorable experiences are more likely to be shared with others. </a:t>
            </a:r>
            <a:endParaRPr lang="en-US" dirty="0" smtClean="0"/>
          </a:p>
        </p:txBody>
      </p:sp>
      <p:sp>
        <p:nvSpPr>
          <p:cNvPr id="4" name="Slide Number Placeholder 3"/>
          <p:cNvSpPr>
            <a:spLocks noGrp="1"/>
          </p:cNvSpPr>
          <p:nvPr>
            <p:ph type="sldNum" sz="quarter" idx="10"/>
          </p:nvPr>
        </p:nvSpPr>
        <p:spPr>
          <a:xfrm>
            <a:off x="6978650" y="9417050"/>
            <a:ext cx="336550" cy="184150"/>
          </a:xfrm>
        </p:spPr>
        <p:txBody>
          <a:bodyPr/>
          <a:lstStyle/>
          <a:p>
            <a:fld id="{B976D8D5-0ECD-3A4D-8E63-E16D685F0695}" type="slidenum">
              <a:rPr lang="en-US" smtClean="0"/>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smtClean="0"/>
              <a:t>Do: </a:t>
            </a:r>
            <a:endParaRPr lang="en-US" smtClean="0"/>
          </a:p>
          <a:p>
            <a:r>
              <a:rPr lang="en-US" smtClean="0"/>
              <a:t>Split the class into group and ask them to perform the role play and make a note of bad customer service. Explain the roles by reading out the conversation and then ask them to take it forward. Conduct a debrief at the end of the activity. </a:t>
            </a:r>
            <a:endParaRPr lang="en-US" smtClean="0"/>
          </a:p>
          <a:p>
            <a:endParaRPr lang="en-US" smtClean="0"/>
          </a:p>
          <a:p>
            <a:r>
              <a:rPr lang="en-US" smtClean="0"/>
              <a:t>Say: </a:t>
            </a:r>
            <a:endParaRPr lang="en-US" smtClean="0"/>
          </a:p>
          <a:p>
            <a:r>
              <a:rPr lang="en-US" smtClean="0"/>
              <a:t>Customer: Excuse me, could you please tell me where I can find the mobile section?</a:t>
            </a:r>
            <a:endParaRPr lang="en-US" smtClean="0"/>
          </a:p>
          <a:p>
            <a:r>
              <a:rPr lang="en-US" smtClean="0"/>
              <a:t>Seller: I am busy right now. Please find it yourself.</a:t>
            </a:r>
            <a:endParaRPr lang="en-US" smtClean="0"/>
          </a:p>
          <a:p>
            <a:r>
              <a:rPr lang="en-US" smtClean="0"/>
              <a:t>Customer: Could you at least point me in the right direction.</a:t>
            </a:r>
            <a:endParaRPr lang="en-US" smtClean="0"/>
          </a:p>
          <a:p>
            <a:r>
              <a:rPr lang="en-US" smtClean="0"/>
              <a:t>Seller: Please ask another salesperson.</a:t>
            </a:r>
            <a:endParaRPr lang="en-US" dirty="0"/>
          </a:p>
        </p:txBody>
      </p:sp>
      <p:sp>
        <p:nvSpPr>
          <p:cNvPr id="10" name="Slide Image Placeholder 9"/>
          <p:cNvSpPr>
            <a:spLocks noGrp="1" noRot="1" noChangeAspect="1"/>
          </p:cNvSpPr>
          <p:nvPr>
            <p:ph type="sldImg"/>
          </p:nvPr>
        </p:nvSpPr>
        <p:spPr/>
      </p:sp>
      <p:sp>
        <p:nvSpPr>
          <p:cNvPr id="11"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3543" y="3719513"/>
            <a:ext cx="6596062" cy="5475287"/>
          </a:xfrm>
          <a:prstGeom prst="rect">
            <a:avLst/>
          </a:prstGeom>
        </p:spPr>
        <p:txBody>
          <a:bodyPr/>
          <a:lstStyle/>
          <a:p>
            <a:r>
              <a:rPr lang="en-US" b="1" dirty="0" smtClean="0"/>
              <a:t>Do: </a:t>
            </a:r>
            <a:endParaRPr lang="en-US" b="1" dirty="0" smtClean="0"/>
          </a:p>
          <a:p>
            <a:r>
              <a:rPr lang="en-US" dirty="0" smtClean="0"/>
              <a:t>Open the floor to questions</a:t>
            </a:r>
            <a:r>
              <a:rPr lang="en-US" baseline="0" dirty="0" smtClean="0"/>
              <a:t> from the class before taking a break. </a:t>
            </a:r>
            <a:endParaRPr lang="en-US" dirty="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37541" y="3740595"/>
            <a:ext cx="6596062" cy="5475287"/>
          </a:xfrm>
          <a:prstGeom prst="rect">
            <a:avLst/>
          </a:prstGeom>
        </p:spPr>
        <p:txBody>
          <a:bodyPr/>
          <a:lstStyle/>
          <a:p>
            <a:r>
              <a:rPr lang="en-US" dirty="0"/>
              <a:t>Enjoy your</a:t>
            </a:r>
            <a:r>
              <a:rPr lang="en-US" baseline="0" dirty="0"/>
              <a:t> break! Please be sure to watch the time carefully and return to the room at the time your facilitator has designated.</a:t>
            </a:r>
            <a:endParaRPr lang="en-US" dirty="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3543" y="3649864"/>
            <a:ext cx="6596062" cy="5475287"/>
          </a:xfrm>
          <a:prstGeom prst="rect">
            <a:avLst/>
          </a:prstGeom>
        </p:spPr>
        <p:txBody>
          <a:bodyPr/>
          <a:lstStyle/>
          <a:p>
            <a:pPr marL="0" marR="0" lvl="0" indent="0" algn="l" defTabSz="320040" rtl="0" eaLnBrk="0" fontAlgn="base" latinLnBrk="0" hangingPunct="0">
              <a:spcBef>
                <a:spcPts val="0"/>
              </a:spcBef>
              <a:buClrTx/>
              <a:buSzTx/>
              <a:buFont typeface="Arial" panose="020B0604020202020204" pitchFamily="34" charset="0"/>
              <a:buNone/>
              <a:defRPr/>
            </a:pPr>
            <a:r>
              <a:rPr lang="en-US" b="1" dirty="0"/>
              <a:t>Do:</a:t>
            </a:r>
            <a:r>
              <a:rPr lang="en-US" b="1" baseline="0" dirty="0"/>
              <a:t> </a:t>
            </a:r>
            <a:endParaRPr lang="en-US" b="1" baseline="0" dirty="0"/>
          </a:p>
          <a:p>
            <a:pPr marL="0" marR="0" lvl="0" indent="0" algn="l" defTabSz="320040" rtl="0" eaLnBrk="0" fontAlgn="base" latinLnBrk="0" hangingPunct="0">
              <a:spcBef>
                <a:spcPts val="0"/>
              </a:spcBef>
              <a:buClrTx/>
              <a:buSzTx/>
              <a:buFont typeface="Arial" panose="020B0604020202020204" pitchFamily="34" charset="0"/>
              <a:buNone/>
              <a:defRPr/>
            </a:pPr>
            <a:r>
              <a:rPr lang="en-US" sz="9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Use this slide to set context</a:t>
            </a:r>
            <a:r>
              <a:rPr lang="en-US" sz="900" baseline="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 for the </a:t>
            </a:r>
            <a:r>
              <a:rPr lang="en-US" sz="900" baseline="0" dirty="0" smtClean="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fifth module.</a:t>
            </a:r>
            <a:endParaRPr lang="en-IN" dirty="0"/>
          </a:p>
          <a:p>
            <a:endParaRPr lang="en-US" sz="900" b="0" i="0" kern="1200" dirty="0">
              <a:effectLst/>
              <a:latin typeface="Arial" panose="020B0604020202020204" pitchFamily="34" charset="0"/>
              <a:ea typeface="Arial Unicode MS" panose="020B0604020202020204" pitchFamily="-65" charset="-122"/>
              <a:cs typeface="Arial Unicode MS" panose="020B0604020202020204" pitchFamily="-65" charset="-122"/>
            </a:endParaRPr>
          </a:p>
          <a:p>
            <a:r>
              <a:rPr lang="en-US" sz="900" b="1" i="0" kern="1200" dirty="0">
                <a:effectLst/>
                <a:latin typeface="Arial" panose="020B0604020202020204" pitchFamily="34" charset="0"/>
                <a:ea typeface="Arial Unicode MS" panose="020B0604020202020204" pitchFamily="-65" charset="-122"/>
                <a:cs typeface="Arial Unicode MS" panose="020B0604020202020204" pitchFamily="-65" charset="-122"/>
              </a:rPr>
              <a:t>Say:</a:t>
            </a:r>
            <a:endParaRPr lang="en-US" sz="900" b="1" i="0" kern="1200" dirty="0">
              <a:effectLst/>
              <a:latin typeface="Arial" panose="020B0604020202020204" pitchFamily="34" charset="0"/>
              <a:ea typeface="Arial Unicode MS" panose="020B0604020202020204" pitchFamily="-65" charset="-122"/>
              <a:cs typeface="Arial Unicode MS" panose="020B0604020202020204" pitchFamily="-65" charset="-122"/>
            </a:endParaRPr>
          </a:p>
          <a:p>
            <a:r>
              <a:rPr lang="en-US" sz="900" b="0" i="0" kern="1200" dirty="0">
                <a:effectLst/>
                <a:latin typeface="Arial" panose="020B0604020202020204" pitchFamily="34" charset="0"/>
                <a:ea typeface="Arial Unicode MS" panose="020B0604020202020204" pitchFamily="-65" charset="-122"/>
                <a:cs typeface="Arial Unicode MS" panose="020B0604020202020204" pitchFamily="-65" charset="-122"/>
              </a:rPr>
              <a:t>In this module, you’ll learn </a:t>
            </a:r>
            <a:r>
              <a:rPr lang="en-US" sz="900" b="0" i="0" kern="1200" dirty="0" smtClean="0">
                <a:effectLst/>
                <a:latin typeface="Arial" panose="020B0604020202020204" pitchFamily="34" charset="0"/>
                <a:ea typeface="Arial Unicode MS" panose="020B0604020202020204" pitchFamily="-65" charset="-122"/>
                <a:cs typeface="Arial Unicode MS" panose="020B0604020202020204" pitchFamily="-65" charset="-122"/>
              </a:rPr>
              <a:t>how</a:t>
            </a:r>
            <a:r>
              <a:rPr lang="en-US" sz="900" b="0" i="0" kern="1200" baseline="0" dirty="0" smtClean="0">
                <a:effectLst/>
                <a:latin typeface="Arial" panose="020B0604020202020204" pitchFamily="34" charset="0"/>
                <a:ea typeface="Arial Unicode MS" panose="020B0604020202020204" pitchFamily="-65" charset="-122"/>
                <a:cs typeface="Arial Unicode MS" panose="020B0604020202020204" pitchFamily="-65" charset="-122"/>
              </a:rPr>
              <a:t> you can manage your stakeholder relationships more efficiently</a:t>
            </a:r>
            <a:r>
              <a:rPr lang="en-IN" sz="900" kern="1200" baseline="0" dirty="0" smtClean="0">
                <a:effectLst/>
              </a:rPr>
              <a:t>.</a:t>
            </a:r>
            <a:endParaRPr lang="en-US" dirty="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2" name="Slide Image Placeholder 1"/>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3543" y="3719513"/>
            <a:ext cx="6596062" cy="5475287"/>
          </a:xfrm>
          <a:prstGeom prst="rect">
            <a:avLst/>
          </a:prstGeom>
        </p:spPr>
        <p:txBody>
          <a:bodyPr/>
          <a:lstStyle/>
          <a:p>
            <a:r>
              <a:rPr lang="en-US" b="1" dirty="0" smtClean="0"/>
              <a:t>Do:</a:t>
            </a:r>
            <a:endParaRPr lang="en-US" b="1" dirty="0" smtClean="0"/>
          </a:p>
          <a:p>
            <a:r>
              <a:rPr lang="en-US" dirty="0" smtClean="0"/>
              <a:t>Explain how the participant can combine all the three skills.</a:t>
            </a:r>
            <a:endParaRPr lang="en-US" baseline="0" dirty="0" smtClean="0"/>
          </a:p>
          <a:p>
            <a:endParaRPr lang="en-US" baseline="0" dirty="0" smtClean="0"/>
          </a:p>
          <a:p>
            <a:r>
              <a:rPr lang="en-US" b="1" baseline="0" dirty="0" smtClean="0"/>
              <a:t>Say: </a:t>
            </a:r>
            <a:endParaRPr lang="en-US" b="1" baseline="0" dirty="0" smtClean="0"/>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Now that we have learnt about self-awareness, social awareness and self-management. Let us see how to combine all three of these skills. First, you need to be Self-aware, meaning you need to understand what you feel and why. Second, you must have social awareness, meaning you must understand the room and the person you are engaging. Lastly, you must have self-management, meaning after knowing your own and the other person's state of mind and how should you react to the situation.</a:t>
            </a:r>
            <a:endParaRPr lang="en-IN"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p:txBody>
      </p:sp>
      <p:sp>
        <p:nvSpPr>
          <p:cNvPr id="5" name="Slide Number Placeholder 4"/>
          <p:cNvSpPr>
            <a:spLocks noGrp="1"/>
          </p:cNvSpPr>
          <p:nvPr>
            <p:ph type="sldNum" sz="quarter" idx="11"/>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5737" y="3719513"/>
            <a:ext cx="6596062" cy="5475287"/>
          </a:xfrm>
          <a:prstGeom prst="rect">
            <a:avLst/>
          </a:prstGeom>
        </p:spPr>
        <p:txBody>
          <a:bodyPr/>
          <a:lstStyle/>
          <a:p>
            <a:r>
              <a:rPr lang="en-US" b="1" dirty="0" smtClean="0"/>
              <a:t>Do:</a:t>
            </a:r>
            <a:endParaRPr lang="en-US" b="1" dirty="0" smtClean="0"/>
          </a:p>
          <a:p>
            <a:r>
              <a:rPr lang="en-US" dirty="0" smtClean="0"/>
              <a:t>Ask the participants</a:t>
            </a:r>
            <a:r>
              <a:rPr lang="en-US" baseline="0" dirty="0" smtClean="0"/>
              <a:t> what their personal strengths are.</a:t>
            </a:r>
            <a:endParaRPr lang="en-US" baseline="0" dirty="0" smtClean="0"/>
          </a:p>
          <a:p>
            <a:endParaRPr lang="en-US" baseline="0" dirty="0" smtClean="0"/>
          </a:p>
          <a:p>
            <a:r>
              <a:rPr lang="en-US" b="1" baseline="0" dirty="0" smtClean="0"/>
              <a:t>Say: </a:t>
            </a:r>
            <a:endParaRPr lang="en-US" b="1" baseline="0" dirty="0" smtClean="0"/>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Why can some people form and maintain relations easily but others have such a hard time? It could be because some have a natural talent for communicating while others don’t. So what can you do if you do not have such abilities? Don’t just give up; you need to play to your strengths.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Every person has some strength which they can use to their advantage. Common relationship management skills include communicating your message clearly and effectively, listening to what others are saying, making people feel comfortable and understood, picking up on group dynamics quickly, and having a talent for genuine and authentic connections. Try and figure out what your strengths are and capitalise on them. The biggest advantage of playing to your strengths is that it flows naturally, and you don’t even need to try very hard, meaning you can form more genuine relations with people easily.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p:txBody>
      </p:sp>
      <p:sp>
        <p:nvSpPr>
          <p:cNvPr id="5" name="Slide Number Placeholder 4"/>
          <p:cNvSpPr>
            <a:spLocks noGrp="1"/>
          </p:cNvSpPr>
          <p:nvPr>
            <p:ph type="sldNum" sz="quarter" idx="11"/>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smtClean="0"/>
              <a:t>Do: </a:t>
            </a:r>
            <a:endParaRPr lang="en-US" b="1" dirty="0" smtClean="0"/>
          </a:p>
          <a:p>
            <a:r>
              <a:rPr lang="en-US" dirty="0" smtClean="0"/>
              <a:t>Set the context. Explain the activity and break the class into groups for the discussion.</a:t>
            </a:r>
            <a:endParaRPr lang="en-US" dirty="0" smtClean="0"/>
          </a:p>
          <a:p>
            <a:endParaRPr lang="en-US" dirty="0" smtClean="0"/>
          </a:p>
          <a:p>
            <a:r>
              <a:rPr lang="en-US" b="1" dirty="0" smtClean="0"/>
              <a:t>Say: </a:t>
            </a:r>
            <a:endParaRPr lang="en-US" b="1" dirty="0" smtClean="0"/>
          </a:p>
          <a:p>
            <a:r>
              <a:rPr lang="en-IN" dirty="0" smtClean="0"/>
              <a:t>If you need some pointers to help you reflect, answer these questions. How would you say others perceive you? What would you say are your skills for interacting with others? Do you have the ability to read a room and understand what someone else is feeling? What could you develop in this area? Once you have an idea of what your relationship strengths are, practice putting these into action across different social situations. Test what works well and not so well for you. The best way to play to your strengths is to experiment and hone your skills until you are comfortable with displaying and using your signature strengths.</a:t>
            </a:r>
            <a:endParaRPr lang="en-IN" dirty="0" smtClean="0"/>
          </a:p>
          <a:p>
            <a:r>
              <a:rPr lang="en-US" dirty="0" smtClean="0"/>
              <a:t>. </a:t>
            </a:r>
            <a:endParaRPr lang="en-US" dirty="0"/>
          </a:p>
        </p:txBody>
      </p:sp>
      <p:sp>
        <p:nvSpPr>
          <p:cNvPr id="10" name="Slide Image Placeholder 9"/>
          <p:cNvSpPr>
            <a:spLocks noGrp="1" noRot="1" noChangeAspect="1"/>
          </p:cNvSpPr>
          <p:nvPr>
            <p:ph type="sldImg"/>
          </p:nvPr>
        </p:nvSpPr>
        <p:spPr/>
      </p:sp>
      <p:sp>
        <p:nvSpPr>
          <p:cNvPr id="12"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5737" y="3719513"/>
            <a:ext cx="6596062" cy="5475287"/>
          </a:xfrm>
          <a:prstGeom prst="rect">
            <a:avLst/>
          </a:prstGeom>
        </p:spPr>
        <p:txBody>
          <a:bodyPr/>
          <a:lstStyle/>
          <a:p>
            <a:r>
              <a:rPr lang="en-US" b="1" dirty="0" smtClean="0"/>
              <a:t>Do: </a:t>
            </a:r>
            <a:endParaRPr lang="en-US" b="0" dirty="0" smtClean="0"/>
          </a:p>
          <a:p>
            <a:r>
              <a:rPr lang="en-US" b="0" dirty="0" smtClean="0"/>
              <a:t>Explain</a:t>
            </a:r>
            <a:r>
              <a:rPr lang="en-US" b="0" baseline="0" dirty="0" smtClean="0"/>
              <a:t> how to use the RRR technique to collect feedback and improve behavior. Tie it to the Johari window exercise that the participants have completed. </a:t>
            </a:r>
            <a:endParaRPr lang="en-US" b="0" dirty="0" smtClean="0"/>
          </a:p>
          <a:p>
            <a:endParaRPr lang="en-US" baseline="0" dirty="0" smtClean="0"/>
          </a:p>
          <a:p>
            <a:r>
              <a:rPr lang="en-US" b="1" baseline="0" dirty="0" smtClean="0"/>
              <a:t>Say: </a:t>
            </a:r>
            <a:endParaRPr lang="en-US" b="1" baseline="0" dirty="0" smtClean="0"/>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Have you ever wondered how other people see you or what they think about you? If you get a proper understanding of the opinion others have of you, you can change the way you interact with others to better improve your relations. The best way to know what others think about you is to get feedback. Getting feedback can be quite difficult as sometimes it's more comfortable to live in a bubble of not asking for feedback. We can fear how others may perceive us which in turn can play into our emotional reactions. Being emotionally flexible however, means being able to listen to feedback and appreciate the points of view without being overly self-critical or defensive. Getting feedback can give you different perspectives of what people understand from what you are trying to communicate.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You can use a simple technique called RRR or review, refine and repeat.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First you review the feedback provided by various people. Keep in mind that the feedback provided is not a fact but a perspective of the participant. If you need any pointers, you might want to consider questions such as, how do you think I generally come across to others? How would you describe me when I'm in a team environment? Is there anything specific I'm good at when it comes to interacting with other people? Are there any areas I could tweak to get better at building and maintaining relationships? Try not to get too hung up on one person's opinion instead, try to get a range of opinions to give you a broad perspective of how you come across to others.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The second step is to refine your behaviour or approach based on the reviewed feedback. Try to make sure you come across in a productive and empathetic way.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The third step is to keep on repeating the process. Learning never stops and you shouldn’t either. Keep on repeating this process to improve your relationships.</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endParaRPr lang="en-IN"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p:txBody>
      </p:sp>
      <p:sp>
        <p:nvSpPr>
          <p:cNvPr id="5" name="Slide Number Placeholder 4"/>
          <p:cNvSpPr>
            <a:spLocks noGrp="1"/>
          </p:cNvSpPr>
          <p:nvPr>
            <p:ph type="sldNum" sz="quarter" idx="11"/>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5737" y="3719513"/>
            <a:ext cx="6596062" cy="5475287"/>
          </a:xfrm>
          <a:prstGeom prst="rect">
            <a:avLst/>
          </a:prstGeom>
        </p:spPr>
        <p:txBody>
          <a:bodyPr/>
          <a:lstStyle/>
          <a:p>
            <a:r>
              <a:rPr lang="en-US" b="1" dirty="0" smtClean="0"/>
              <a:t>Do:</a:t>
            </a:r>
            <a:endParaRPr lang="en-US" b="1" dirty="0" smtClean="0"/>
          </a:p>
          <a:p>
            <a:r>
              <a:rPr lang="en-US" baseline="0" dirty="0" smtClean="0"/>
              <a:t>Explain the difference between intent and impact. How even with the best intentions, sometimes the impact can be detrimental.</a:t>
            </a:r>
            <a:endParaRPr lang="en-US" baseline="0" dirty="0" smtClean="0"/>
          </a:p>
          <a:p>
            <a:endParaRPr lang="en-US" baseline="0" dirty="0" smtClean="0"/>
          </a:p>
          <a:p>
            <a:r>
              <a:rPr lang="en-US" b="1" baseline="0" dirty="0" smtClean="0"/>
              <a:t>Say: </a:t>
            </a:r>
            <a:endParaRPr lang="en-US" b="1" baseline="0" dirty="0" smtClean="0"/>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What you want to say vs how it is interpreted is often very different.</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fontAlgn="base"/>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If you have ever experienced this, it is probably because you focus too much on the message being delivered and not on the intent of the message. Often when we focus only on the message we do not think of how it comes across to others. Your tone body language all play a very important role in conveying your message. People will connect with the intent behind a message and not by how it is delivered. The advantages of focusing on intent are that it boosts your confidence, it will give you the ability to be flexible in your approach, relieving some of the pressure associated with crafting that perfect message delivery and you'll also come across as natural and authentic, which is a huge bonus when connecting with people. Keep in mind how the other person receives the message while communicating. </a:t>
            </a:r>
            <a:endParaRPr lang="en-IN"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p:txBody>
      </p:sp>
      <p:sp>
        <p:nvSpPr>
          <p:cNvPr id="5" name="Slide Number Placeholder 4"/>
          <p:cNvSpPr>
            <a:spLocks noGrp="1"/>
          </p:cNvSpPr>
          <p:nvPr>
            <p:ph type="sldNum" sz="quarter" idx="11"/>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8263" y="3813175"/>
            <a:ext cx="6550387" cy="5508625"/>
          </a:xfrm>
          <a:prstGeom prst="rect">
            <a:avLst/>
          </a:prstGeom>
        </p:spPr>
        <p:txBody>
          <a:bodyPr>
            <a:normAutofit/>
          </a:bodyPr>
          <a:lstStyle/>
          <a:p>
            <a:r>
              <a:rPr lang="en-US" b="1" dirty="0"/>
              <a:t>Your Role as Facilitator</a:t>
            </a:r>
            <a:endParaRPr lang="en-US" dirty="0"/>
          </a:p>
          <a:p>
            <a:pPr marL="0" lvl="1" indent="0">
              <a:buFont typeface="Wingdings" panose="05000000000000000000" pitchFamily="2" charset="2"/>
              <a:buNone/>
            </a:pPr>
            <a:r>
              <a:rPr lang="en-US" dirty="0"/>
              <a:t>As a facilitator, you set up the opportunity for learning instead of managing or controlling it. When it comes to </a:t>
            </a:r>
            <a:r>
              <a:rPr lang="en-US" dirty="0" err="1"/>
              <a:t>behaviour</a:t>
            </a:r>
            <a:r>
              <a:rPr lang="en-US" dirty="0"/>
              <a:t> and results, a facilitative approach is very different from a more directive or didactic one. </a:t>
            </a:r>
            <a:endParaRPr lang="en-US" dirty="0"/>
          </a:p>
          <a:p>
            <a:pPr marL="0" lvl="1" indent="0">
              <a:buFont typeface="Wingdings" panose="05000000000000000000" pitchFamily="2" charset="2"/>
              <a:buNone/>
            </a:pPr>
            <a:endParaRPr lang="en-US" dirty="0"/>
          </a:p>
          <a:p>
            <a:pPr marL="0" lvl="1" indent="0">
              <a:buFont typeface="Wingdings" panose="05000000000000000000" pitchFamily="2" charset="2"/>
              <a:buNone/>
            </a:pPr>
            <a:r>
              <a:rPr lang="en-US" dirty="0"/>
              <a:t>An Experiential Facilitator's three most important jobs are to help people learn, to handle feedback well, and to move the group or a single person toward a goal. You make the facilitation process work by fully engaging with the group and the environment, informing to help individuals and groups learn new information that is relevant to them, creating opportunities for active experimentation through experience, and "</a:t>
            </a:r>
            <a:r>
              <a:rPr lang="en-US" dirty="0" err="1"/>
              <a:t>personalising</a:t>
            </a:r>
            <a:r>
              <a:rPr lang="en-US" dirty="0"/>
              <a:t>" the experience to make the learning relevant. </a:t>
            </a:r>
            <a:endParaRPr lang="en-US" dirty="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5" name="Slide Image Placeholder 4"/>
          <p:cNvSpPr>
            <a:spLocks noGrp="1" noRot="1" noChangeAspect="1"/>
          </p:cNvSpPr>
          <p:nvPr>
            <p:ph type="sldImg"/>
          </p:nvPr>
        </p:nvSpPr>
        <p:spPr>
          <a:xfrm>
            <a:off x="2609850" y="889000"/>
            <a:ext cx="4389438" cy="2468563"/>
          </a:xfr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5737" y="3719513"/>
            <a:ext cx="6596062" cy="5475287"/>
          </a:xfrm>
          <a:prstGeom prst="rect">
            <a:avLst/>
          </a:prstGeom>
        </p:spPr>
        <p:txBody>
          <a:bodyPr/>
          <a:lstStyle/>
          <a:p>
            <a:r>
              <a:rPr lang="en-US" b="1" dirty="0" smtClean="0"/>
              <a:t>Do:</a:t>
            </a:r>
            <a:endParaRPr lang="en-US" b="1" dirty="0" smtClean="0"/>
          </a:p>
          <a:p>
            <a:r>
              <a:rPr lang="en-US" b="0" dirty="0" smtClean="0"/>
              <a:t>Explain</a:t>
            </a:r>
            <a:r>
              <a:rPr lang="en-US" b="0" baseline="0" dirty="0" smtClean="0"/>
              <a:t> how to use the SOCS technique for problem solving.</a:t>
            </a:r>
            <a:endParaRPr lang="en-US" b="0" baseline="0" dirty="0" smtClean="0"/>
          </a:p>
          <a:p>
            <a:endParaRPr lang="en-US" baseline="0" dirty="0" smtClean="0"/>
          </a:p>
          <a:p>
            <a:r>
              <a:rPr lang="en-US" b="1" baseline="0" dirty="0" smtClean="0"/>
              <a:t>Say: </a:t>
            </a:r>
            <a:endParaRPr lang="en-US" b="1" baseline="0" dirty="0" smtClean="0"/>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On occasion, we will all find ourselves with situations or problems where the immediate answer may not be immediately evident. When this happens, take a deep breath, grab a notepad and a pen, and work through the SOCS model.</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b="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SOCS: Situation &gt; Options &gt; Consequences &gt; Solutions</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b="1"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S</a:t>
            </a:r>
            <a:r>
              <a:rPr lang="en-IN" sz="900"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ituation</a:t>
            </a:r>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Start </a:t>
            </a:r>
            <a:r>
              <a:rPr lang="en-IN" sz="900" kern="1200" dirty="0" err="1"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analyzing</a:t>
            </a:r>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and defining your situation. Ask yourself some simple questions:  Who, What, Where, How and Why. When thinking through these questions, consider the situation from different perspectives.  Dig deeper.  Does the situation have a moral, ethical, or legal perspective? What about a personal, career or business perspective? Does it have a financial, emotional, or family perspective?</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b="1"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O</a:t>
            </a:r>
            <a:r>
              <a:rPr lang="en-IN" sz="900"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ptions.</a:t>
            </a:r>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Identify all the possible options, including the options you do not like. Remember, that to do nothing is always an option. The idea is to brainstorm all the possibilities, so do not eliminate any options at this stage.</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b="1"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C</a:t>
            </a:r>
            <a:r>
              <a:rPr lang="en-IN" sz="900"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onsequence.</a:t>
            </a:r>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For each of the options you identified, consider all the consequences for each. Ensure you list all the pros and cons for each. Think through it logically and without bias.</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b="1"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S</a:t>
            </a:r>
            <a:r>
              <a:rPr lang="en-IN" sz="900" i="1"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olutions.</a:t>
            </a:r>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Review the consequences and choose the option that has more pros and less cons ensuring to rank them in terms of quality and not just quantity.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This model can be applied to many situations - whether business or personal.</a:t>
            </a:r>
            <a:endParaRPr lang="en-IN"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p:txBody>
      </p:sp>
      <p:sp>
        <p:nvSpPr>
          <p:cNvPr id="5" name="Slide Number Placeholder 4"/>
          <p:cNvSpPr>
            <a:spLocks noGrp="1"/>
          </p:cNvSpPr>
          <p:nvPr>
            <p:ph type="sldNum" sz="quarter" idx="11"/>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smtClean="0"/>
              <a:t>Do: </a:t>
            </a:r>
            <a:endParaRPr lang="en-US" b="1" dirty="0" smtClean="0"/>
          </a:p>
          <a:p>
            <a:r>
              <a:rPr lang="en-US" dirty="0" smtClean="0"/>
              <a:t>Split the class into group and ask them to perform the role play and make a note of benefits of knowing your organization. Explain the roles by reading out the conversation and then ask them to take it forward. Conduct a debrief at the end of the activity. </a:t>
            </a:r>
            <a:endParaRPr lang="en-US" dirty="0" smtClean="0"/>
          </a:p>
          <a:p>
            <a:endParaRPr lang="en-US" dirty="0" smtClean="0"/>
          </a:p>
          <a:p>
            <a:r>
              <a:rPr lang="en-US" b="1" dirty="0" smtClean="0"/>
              <a:t>Say: </a:t>
            </a:r>
            <a:endParaRPr lang="en-US" b="1" dirty="0" smtClean="0"/>
          </a:p>
          <a:p>
            <a:r>
              <a:rPr lang="en-US" dirty="0" smtClean="0"/>
              <a:t>Asha: Hey Rajesh, can you give me the report on the student attendance?</a:t>
            </a:r>
            <a:endParaRPr lang="en-US" dirty="0" smtClean="0"/>
          </a:p>
          <a:p>
            <a:r>
              <a:rPr lang="en-US" dirty="0" smtClean="0"/>
              <a:t>Rajesh: No, that will be with Manisha. Also, for which batch do you need it?</a:t>
            </a:r>
            <a:endParaRPr lang="en-US" dirty="0" smtClean="0"/>
          </a:p>
          <a:p>
            <a:r>
              <a:rPr lang="en-US" dirty="0" smtClean="0"/>
              <a:t>Asha: Yesterday's batch.</a:t>
            </a:r>
            <a:endParaRPr lang="en-US" dirty="0" smtClean="0"/>
          </a:p>
          <a:p>
            <a:r>
              <a:rPr lang="en-US" dirty="0" smtClean="0"/>
              <a:t>Rajesh: Oh, that is with Ankit, you will find him on the second floor. Also, make sure that you have the batch code, you can get that from Rahul.</a:t>
            </a:r>
            <a:endParaRPr lang="en-US" dirty="0" smtClean="0"/>
          </a:p>
          <a:p>
            <a:r>
              <a:rPr lang="en-US" dirty="0" smtClean="0"/>
              <a:t>Asha: How do you know all this so well? I am never able to tell whom I should approach.</a:t>
            </a:r>
            <a:endParaRPr lang="en-US" dirty="0" smtClean="0"/>
          </a:p>
          <a:p>
            <a:r>
              <a:rPr lang="en-US" dirty="0" smtClean="0"/>
              <a:t>Rajesh: It’s because I spent a lot of time learning about the company and its employees.</a:t>
            </a:r>
            <a:endParaRPr lang="en-US" dirty="0" smtClean="0"/>
          </a:p>
          <a:p>
            <a:endParaRPr lang="en-US" dirty="0"/>
          </a:p>
        </p:txBody>
      </p:sp>
      <p:sp>
        <p:nvSpPr>
          <p:cNvPr id="10" name="Slide Image Placeholder 9"/>
          <p:cNvSpPr>
            <a:spLocks noGrp="1" noRot="1" noChangeAspect="1"/>
          </p:cNvSpPr>
          <p:nvPr>
            <p:ph type="sldImg"/>
          </p:nvPr>
        </p:nvSpPr>
        <p:spPr/>
      </p:sp>
      <p:sp>
        <p:nvSpPr>
          <p:cNvPr id="11"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5737" y="3719513"/>
            <a:ext cx="6596062" cy="5475287"/>
          </a:xfrm>
          <a:prstGeom prst="rect">
            <a:avLst/>
          </a:prstGeom>
        </p:spPr>
        <p:txBody>
          <a:bodyPr>
            <a:normAutofit fontScale="92500"/>
          </a:bodyPr>
          <a:lstStyle/>
          <a:p>
            <a:r>
              <a:rPr lang="en-US" b="1" dirty="0" smtClean="0"/>
              <a:t>Do:</a:t>
            </a:r>
            <a:endParaRPr lang="en-US" b="1" dirty="0" smtClean="0"/>
          </a:p>
          <a:p>
            <a:r>
              <a:rPr lang="en-US" baseline="0" dirty="0" smtClean="0"/>
              <a:t>Set context and explain how you can build better relationships. </a:t>
            </a:r>
            <a:endParaRPr lang="en-US" baseline="0" dirty="0" smtClean="0"/>
          </a:p>
          <a:p>
            <a:endParaRPr lang="en-US" baseline="0" dirty="0" smtClean="0"/>
          </a:p>
          <a:p>
            <a:r>
              <a:rPr lang="en-US" b="1" baseline="0" dirty="0" smtClean="0"/>
              <a:t>Say: </a:t>
            </a:r>
            <a:endParaRPr lang="en-US" b="1" baseline="0" dirty="0" smtClean="0"/>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1. Relax Optimistically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If you are comfortable around others, they will feel comfortable around you. If you appear nervous, others will sense it and withdraw. If you are meeting someone for the first time, brighten up as if you've rediscovered a long-lost friend. A smile will always be the most powerful builder of rapport. Communicating with relaxed optimism, energy and enthusiasm will provide a strong foundation for lasting relationships.</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2. Listen Deeply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Powerful listening goes beyond hearing words and messages; it connects us emotionally with our communication partner. Listen to what the person is not saying as well as to what he or she is saying. Focus intently and listen to the messages conveyed behind and between words.</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Listen also with your eyes and heart. Notice facial expressions and body postures, but see beneath the surface of visible </a:t>
            </a:r>
            <a:r>
              <a:rPr lang="en-IN" sz="900" kern="1200" dirty="0" err="1"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behaviors</a:t>
            </a:r>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Feel the range of emotions conveyed by tone of voice and rhythm of speech. Discern what the person wants you to hear and also what they want you to feel.</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3. Feel Empathetically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Empathy is the foundation of good two-way communication. Being empathetic is seeing from another person's perspective regardless of your opinion or belief. Treat their mistakes as you would want them to treat your mistakes. Let the individual know that you are concerned with the mistake, and that you still respect them as a person.</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Share their excitement in times of victory, and offer encouragement in times of difficulty. Genuine feelings of empathy will strengthen the bond of trust.</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4. Respond Carefully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Choose emotions and words wisely. Measure your emotions according to the person's moods and needs. Words can build or destroy trust. They differ in shades of meaning, intensity, and impact. What did you learn when listening deeply to the other individual? Reflect your interpretation of the person's message back to them. Validate your understanding of their message.</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Compliment the person for the wisdom and insights they've shared with you. This shows appreciation and encourages further dialogs with the individual. A response can be encouraging or discouraging. If you consider in advance the impact of your emotions and words, you will create a positive impact on your relationships.</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5. Synchronize Cooperatively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When people synchronize their watches, they insure that their individual actions will occur on time to produce an intended outcome. Relationships require ongoing cooperative action to survive and thrive.</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As relationships mature, the needs and values of the individuals and relationship will change. Career relationships will require the flexibility to meet changing schedules and new project goals. Cooperative actions provide synchrony and build trusting alliances. They are part of the give and take that empowers strong, enduring relationships.</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6. Act Authentically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Acting authentically means acting with integrity. It means living in harmony with your values. Be yourself when you are with someone else. Drop acts that create false appearances and false security.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When you act authentically, you are honest with yourself and others. You say what you will do, and do what you say. Ask for what you want in all areas of your relationships. Be clear about what you will tolerate. Find out what your relationship partners want also. Being authentic creates mutual trust and respect.</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7. Acknowledge Generously.</a:t>
            </a:r>
            <a:endPar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r>
              <a:rPr lang="en-IN"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Look for and accentuate the positive qualities in others. Humbly acknowledge the difference that people make to your life. Validate them by expressing your appreciation for their life and their contributions. If you let someone know that they are valuable and special, they will not forget you. Showing gratitude and encouragement by words and actions will strengthen the bonds of any relationship.</a:t>
            </a:r>
            <a:endParaRPr lang="en-IN"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p:txBody>
      </p:sp>
      <p:sp>
        <p:nvSpPr>
          <p:cNvPr id="5" name="Slide Number Placeholder 4"/>
          <p:cNvSpPr>
            <a:spLocks noGrp="1"/>
          </p:cNvSpPr>
          <p:nvPr>
            <p:ph type="sldNum" sz="quarter" idx="11"/>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b="1" dirty="0" smtClean="0"/>
              <a:t>Do: </a:t>
            </a:r>
            <a:endParaRPr lang="en-US" b="1" dirty="0" smtClean="0"/>
          </a:p>
          <a:p>
            <a:r>
              <a:rPr lang="en-US" dirty="0" smtClean="0"/>
              <a:t>Use a personal example to explain the difference.</a:t>
            </a:r>
            <a:endParaRPr lang="en-US" dirty="0" smtClean="0"/>
          </a:p>
          <a:p>
            <a:endParaRPr lang="en-US" dirty="0" smtClean="0"/>
          </a:p>
          <a:p>
            <a:r>
              <a:rPr lang="en-US" b="1" dirty="0" smtClean="0"/>
              <a:t>Say: </a:t>
            </a:r>
            <a:endParaRPr lang="en-US" b="1" dirty="0" smtClean="0"/>
          </a:p>
          <a:p>
            <a:r>
              <a:rPr lang="en-IN" dirty="0" smtClean="0"/>
              <a:t>We have the power to choose the way we deal with different anger provoking situations since it can be managed in different ways. The choice is between reacting and responding. How different are these terms?</a:t>
            </a:r>
            <a:endParaRPr lang="en-IN" dirty="0" smtClean="0"/>
          </a:p>
          <a:p>
            <a:endParaRPr lang="en-IN" dirty="0" smtClean="0"/>
          </a:p>
          <a:p>
            <a:r>
              <a:rPr lang="en-IN" dirty="0" smtClean="0"/>
              <a:t>Let’s see,</a:t>
            </a:r>
            <a:endParaRPr lang="en-IN" dirty="0" smtClean="0"/>
          </a:p>
          <a:p>
            <a:r>
              <a:rPr lang="en-IN" dirty="0" smtClean="0"/>
              <a:t>React</a:t>
            </a:r>
            <a:endParaRPr lang="en-IN" dirty="0" smtClean="0"/>
          </a:p>
          <a:p>
            <a:r>
              <a:rPr lang="en-IN" dirty="0" smtClean="0"/>
              <a:t>IT IS DEFINED AS AN ACT IN RESPONSE TO SOMETHING TO BEHAVE OR CHANGE IN A PARTICULAR WAY WHEN SOMETHING HAPPENS, IS SAID, ETC.</a:t>
            </a:r>
            <a:endParaRPr lang="en-IN" dirty="0" smtClean="0"/>
          </a:p>
          <a:p>
            <a:r>
              <a:rPr lang="en-IN" dirty="0" smtClean="0"/>
              <a:t>For instance: You hit me; so I’m going to hit you. You cheated; so I’ll cheat too. You annoyed me, so I’ll get my revenge.  You yelled at me, so I will yell back.</a:t>
            </a:r>
            <a:endParaRPr lang="en-IN" dirty="0" smtClean="0"/>
          </a:p>
          <a:p>
            <a:r>
              <a:rPr lang="en-IN" dirty="0" smtClean="0"/>
              <a:t>A reaction is a reverse movement or tendency, or an action in a reverse direction or manner.</a:t>
            </a:r>
            <a:endParaRPr lang="en-IN" dirty="0" smtClean="0"/>
          </a:p>
          <a:p>
            <a:r>
              <a:rPr lang="en-IN" dirty="0" smtClean="0"/>
              <a:t>Reactions are done on impulse, without putting much thought into it or considering what the end result may be.</a:t>
            </a:r>
            <a:endParaRPr lang="en-IN" dirty="0" smtClean="0"/>
          </a:p>
          <a:p>
            <a:endParaRPr lang="en-US" dirty="0" smtClean="0"/>
          </a:p>
          <a:p>
            <a:r>
              <a:rPr lang="en-IN" dirty="0" smtClean="0"/>
              <a:t>Respond</a:t>
            </a:r>
            <a:endParaRPr lang="en-IN" dirty="0" smtClean="0"/>
          </a:p>
          <a:p>
            <a:r>
              <a:rPr lang="en-IN" dirty="0" smtClean="0"/>
              <a:t>IT CAN BE DEFINED AS SAYING SOMETHING IN REPLY.</a:t>
            </a:r>
            <a:endParaRPr lang="en-IN" dirty="0" smtClean="0"/>
          </a:p>
          <a:p>
            <a:r>
              <a:rPr lang="en-IN" dirty="0" smtClean="0"/>
              <a:t>Response is more thoughtful and done with reasoning. People who respond put their thoughts ahead of their actions. They think and formulate an intelligent and suitable reply before going vocal.</a:t>
            </a:r>
            <a:endParaRPr lang="en-IN" dirty="0" smtClean="0"/>
          </a:p>
          <a:p>
            <a:endParaRPr lang="en-IN" dirty="0"/>
          </a:p>
        </p:txBody>
      </p:sp>
      <p:sp>
        <p:nvSpPr>
          <p:cNvPr id="9" name="Slide Image Placeholder 8"/>
          <p:cNvSpPr>
            <a:spLocks noGrp="1" noRot="1" noChangeAspect="1"/>
          </p:cNvSpPr>
          <p:nvPr>
            <p:ph type="sldImg"/>
          </p:nvPr>
        </p:nvSpPr>
        <p:spPr/>
      </p:sp>
      <p:sp>
        <p:nvSpPr>
          <p:cNvPr id="11"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a:bodyPr>
          <a:lstStyle/>
          <a:p>
            <a:pPr rtl="0"/>
            <a:r>
              <a:rPr lang="en-US" sz="900" b="1"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Do: </a:t>
            </a:r>
            <a:endParaRPr lang="en-US" sz="900" b="1"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rtl="0"/>
            <a:r>
              <a:rPr lang="en-US"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Split the class into group and ask them to perform</a:t>
            </a:r>
            <a:r>
              <a:rPr lang="en-US" sz="900" kern="1200" baseline="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the role paly and make a note of </a:t>
            </a:r>
            <a:r>
              <a:rPr lang="en-US" sz="900" kern="1200" baseline="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reaction/</a:t>
            </a:r>
            <a:r>
              <a:rPr lang="en-US" sz="900" kern="1200" baseline="0" dirty="0" err="1"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respone</a:t>
            </a:r>
            <a:r>
              <a:rPr lang="en-US" sz="900" kern="120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a:t>
            </a:r>
            <a:r>
              <a:rPr lang="en-US" sz="900" kern="1200" baseline="0" dirty="0" smtClean="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 </a:t>
            </a:r>
            <a:r>
              <a:rPr lang="en-US" sz="900" kern="1200" baseline="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Explain the roles by reading out the conversation and then ask them to take it forward. Conduct a debrief at the end of the activity. </a:t>
            </a:r>
            <a:endParaRPr lang="en-US"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rtl="0"/>
            <a:endParaRPr lang="en-US" sz="900"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rtl="0"/>
            <a:r>
              <a:rPr lang="en-US" sz="900" b="1"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rPr>
              <a:t>Say: </a:t>
            </a:r>
            <a:endParaRPr lang="en-US" sz="900" b="1" kern="1200" dirty="0">
              <a:solidFill>
                <a:schemeClr val="tx1"/>
              </a:solidFill>
              <a:effectLst/>
              <a:latin typeface="Arial" panose="020B0604020202020204" pitchFamily="34" charset="0"/>
              <a:ea typeface="Arial Unicode MS" panose="020B0604020202020204" pitchFamily="-65" charset="-122"/>
              <a:cs typeface="Arial Unicode MS" panose="020B0604020202020204" pitchFamily="-65" charset="-122"/>
            </a:endParaRPr>
          </a:p>
          <a:p>
            <a:pPr>
              <a:lnSpc>
                <a:spcPts val="3105"/>
              </a:lnSpc>
            </a:pPr>
            <a:r>
              <a:rPr lang="en-US" sz="900" dirty="0" smtClean="0">
                <a:solidFill>
                  <a:srgbClr val="06327D"/>
                </a:solidFill>
                <a:latin typeface="Poppins"/>
              </a:rPr>
              <a:t>Parent: What the</a:t>
            </a:r>
            <a:r>
              <a:rPr lang="en-US" sz="900" baseline="0" dirty="0" smtClean="0">
                <a:solidFill>
                  <a:srgbClr val="06327D"/>
                </a:solidFill>
                <a:latin typeface="Poppins"/>
              </a:rPr>
              <a:t> hell! How is the vase broken?</a:t>
            </a:r>
            <a:endParaRPr lang="en-US" sz="900" dirty="0" smtClean="0">
              <a:solidFill>
                <a:srgbClr val="06327D"/>
              </a:solidFill>
              <a:latin typeface="Poppins"/>
            </a:endParaRPr>
          </a:p>
          <a:p>
            <a:pPr>
              <a:lnSpc>
                <a:spcPts val="3105"/>
              </a:lnSpc>
            </a:pPr>
            <a:r>
              <a:rPr lang="en-US" sz="900" dirty="0" smtClean="0">
                <a:solidFill>
                  <a:srgbClr val="06327D"/>
                </a:solidFill>
                <a:latin typeface="Poppins"/>
              </a:rPr>
              <a:t>Child: I’m sorry mama,</a:t>
            </a:r>
            <a:r>
              <a:rPr lang="en-US" sz="900" baseline="0" dirty="0" smtClean="0">
                <a:solidFill>
                  <a:srgbClr val="06327D"/>
                </a:solidFill>
                <a:latin typeface="Poppins"/>
              </a:rPr>
              <a:t> it just fell while I was playing.</a:t>
            </a:r>
            <a:endParaRPr lang="en-US" sz="900" dirty="0" smtClean="0">
              <a:solidFill>
                <a:srgbClr val="06327D"/>
              </a:solidFill>
              <a:latin typeface="Poppins"/>
            </a:endParaRPr>
          </a:p>
          <a:p>
            <a:pPr>
              <a:lnSpc>
                <a:spcPts val="3105"/>
              </a:lnSpc>
            </a:pPr>
            <a:r>
              <a:rPr lang="en-US" sz="900" dirty="0" smtClean="0">
                <a:solidFill>
                  <a:srgbClr val="06327D"/>
                </a:solidFill>
                <a:latin typeface="Poppins"/>
              </a:rPr>
              <a:t>Parent: It just fell?</a:t>
            </a:r>
            <a:r>
              <a:rPr lang="en-US" sz="900" baseline="0" dirty="0" smtClean="0">
                <a:solidFill>
                  <a:srgbClr val="06327D"/>
                </a:solidFill>
                <a:latin typeface="Poppins"/>
              </a:rPr>
              <a:t> Can’t you be more careful?</a:t>
            </a:r>
            <a:endParaRPr lang="en-US" sz="900" dirty="0" smtClean="0">
              <a:solidFill>
                <a:srgbClr val="06327D"/>
              </a:solidFill>
              <a:latin typeface="Poppins"/>
            </a:endParaRPr>
          </a:p>
          <a:p>
            <a:pPr>
              <a:lnSpc>
                <a:spcPts val="3105"/>
              </a:lnSpc>
            </a:pPr>
            <a:r>
              <a:rPr lang="en-US" sz="900" dirty="0" smtClean="0">
                <a:solidFill>
                  <a:srgbClr val="06327D"/>
                </a:solidFill>
                <a:latin typeface="Poppins"/>
              </a:rPr>
              <a:t>Child: But I didn’t do it intentionally…</a:t>
            </a:r>
            <a:endParaRPr lang="en-US" sz="900" dirty="0">
              <a:solidFill>
                <a:srgbClr val="06327D"/>
              </a:solidFill>
              <a:latin typeface="Poppin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82588" y="3719513"/>
            <a:ext cx="6596062" cy="5475287"/>
          </a:xfrm>
          <a:prstGeom prst="rect">
            <a:avLst/>
          </a:prstGeom>
        </p:spPr>
        <p:txBody>
          <a:bodyPr/>
          <a:lstStyle/>
          <a:p>
            <a:r>
              <a:rPr lang="en-US" b="1" dirty="0"/>
              <a:t>Do: </a:t>
            </a:r>
            <a:endParaRPr lang="en-US" b="1" dirty="0"/>
          </a:p>
          <a:p>
            <a:r>
              <a:rPr lang="en-US" dirty="0"/>
              <a:t>Ask the class if they have any questions and address</a:t>
            </a:r>
            <a:r>
              <a:rPr lang="en-US" baseline="0" dirty="0"/>
              <a:t> them</a:t>
            </a:r>
            <a:r>
              <a:rPr lang="en-US" baseline="0" dirty="0" smtClean="0"/>
              <a:t>.</a:t>
            </a:r>
            <a:endParaRPr lang="en-US" baseline="0" dirty="0" smtClean="0"/>
          </a:p>
          <a:p>
            <a:r>
              <a:rPr lang="en-US" dirty="0"/>
              <a:t>Conduct a Question and Answer session.</a:t>
            </a:r>
            <a:endParaRPr lang="en-US" dirty="0"/>
          </a:p>
          <a:p>
            <a:pPr marL="171450" indent="-171450">
              <a:buFont typeface="Arial" panose="020B0604020202020204" pitchFamily="34" charset="0"/>
              <a:buChar char="•"/>
            </a:pPr>
            <a:r>
              <a:rPr lang="en-US" dirty="0"/>
              <a:t>Resolve any remaining Parking Lot items that can be resolved.  Let </a:t>
            </a:r>
            <a:r>
              <a:rPr lang="en-US" dirty="0" smtClean="0"/>
              <a:t>participants </a:t>
            </a:r>
            <a:r>
              <a:rPr lang="en-US" dirty="0"/>
              <a:t>know that you will get back to them via email regarding any items that require further investigation or follow-up.</a:t>
            </a:r>
            <a:endParaRPr lang="en-US" dirty="0"/>
          </a:p>
          <a:p>
            <a:pPr marL="171450" indent="-171450">
              <a:buFont typeface="Arial" panose="020B0604020202020204" pitchFamily="34" charset="0"/>
              <a:buChar char="•"/>
            </a:pPr>
            <a:r>
              <a:rPr lang="en-US" dirty="0"/>
              <a:t>Ask: “As we wrap things up, what questions do you have?”  Address any other questions they have.</a:t>
            </a:r>
            <a:endParaRPr lang="en-US" dirty="0"/>
          </a:p>
          <a:p>
            <a:pPr marL="171450" indent="-171450">
              <a:buFont typeface="Arial" panose="020B0604020202020204" pitchFamily="34" charset="0"/>
              <a:buChar char="•"/>
            </a:pPr>
            <a:r>
              <a:rPr lang="en-US" dirty="0"/>
              <a:t>Ask: “Are there any concerns or unresolved issues that will keep you from being able to implement the actions you’ve identified?  If so, let’s please discuss those now before you leave.”  Resolve any concerns or take them offline, if they cannot be resolved within the program</a:t>
            </a:r>
            <a:r>
              <a:rPr lang="en-US" dirty="0" smtClean="0"/>
              <a:t>.</a:t>
            </a:r>
            <a:endParaRPr lang="en-US" dirty="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5" name="Slide Image Placeholder 4"/>
          <p:cNvSpPr>
            <a:spLocks noGrp="1" noRot="1" noChangeAspect="1"/>
          </p:cNvSpPr>
          <p:nvPr>
            <p:ph type="sldImg"/>
          </p:nvPr>
        </p:nvSpPr>
        <p:spPr>
          <a:xfrm>
            <a:off x="2609850" y="889000"/>
            <a:ext cx="4389438" cy="2468563"/>
          </a:xfr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9850" y="889000"/>
            <a:ext cx="4389438" cy="2468563"/>
          </a:xfrm>
        </p:spPr>
      </p:sp>
      <p:sp>
        <p:nvSpPr>
          <p:cNvPr id="3" name="Notes Placeholder 2"/>
          <p:cNvSpPr>
            <a:spLocks noGrp="1"/>
          </p:cNvSpPr>
          <p:nvPr>
            <p:ph type="body" idx="1"/>
          </p:nvPr>
        </p:nvSpPr>
        <p:spPr/>
        <p:txBody>
          <a:bodyPr/>
          <a:lstStyle/>
          <a:p>
            <a:r>
              <a:rPr lang="en-US" b="1" i="0" dirty="0"/>
              <a:t>Do: </a:t>
            </a:r>
            <a:endParaRPr lang="en-US" b="1" i="0" dirty="0"/>
          </a:p>
          <a:p>
            <a:r>
              <a:rPr lang="en-US" i="0" dirty="0"/>
              <a:t>Summarize the learnings from </a:t>
            </a:r>
            <a:r>
              <a:rPr lang="en-US" i="0"/>
              <a:t>both days and </a:t>
            </a:r>
            <a:r>
              <a:rPr lang="en-US" i="0" dirty="0"/>
              <a:t>list the key takeaways. </a:t>
            </a:r>
            <a:endParaRPr lang="en-US" i="0" dirty="0"/>
          </a:p>
          <a:p>
            <a:endParaRPr lang="en-IN" dirty="0"/>
          </a:p>
        </p:txBody>
      </p:sp>
      <p:sp>
        <p:nvSpPr>
          <p:cNvPr id="4" name="Slide Number Placeholder 3"/>
          <p:cNvSpPr>
            <a:spLocks noGrp="1"/>
          </p:cNvSpPr>
          <p:nvPr>
            <p:ph type="sldNum" sz="quarter" idx="10"/>
          </p:nvPr>
        </p:nvSpPr>
        <p:spPr/>
        <p:txBody>
          <a:bodyPr/>
          <a:lstStyle/>
          <a:p>
            <a:fld id="{B976D8D5-0ECD-3A4D-8E63-E16D685F0695}" type="slidenum">
              <a:rPr lang="en-US" smtClean="0"/>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3543" y="3719513"/>
            <a:ext cx="6596062" cy="5475287"/>
          </a:xfrm>
          <a:prstGeom prst="rect">
            <a:avLst/>
          </a:prstGeom>
        </p:spPr>
        <p:txBody>
          <a:bodyPr/>
          <a:lstStyle/>
          <a:p>
            <a:r>
              <a:rPr lang="en-US" b="1" i="0" dirty="0"/>
              <a:t>Do: </a:t>
            </a:r>
            <a:endParaRPr lang="en-US" b="1" i="0" dirty="0"/>
          </a:p>
          <a:p>
            <a:r>
              <a:rPr lang="en-US" i="0" dirty="0"/>
              <a:t>Moment of reflection to list the next steps. </a:t>
            </a:r>
            <a:endParaRPr lang="en-US" i="0" dirty="0"/>
          </a:p>
          <a:p>
            <a:endParaRPr lang="en-US" i="1" dirty="0"/>
          </a:p>
          <a:p>
            <a:r>
              <a:rPr lang="en-US" b="1" i="0" dirty="0"/>
              <a:t>Say:</a:t>
            </a:r>
            <a:endParaRPr lang="en-US" b="1" i="0" dirty="0"/>
          </a:p>
          <a:p>
            <a:r>
              <a:rPr lang="en-US" i="0" dirty="0"/>
              <a:t>Take a moment to reflect on what you</a:t>
            </a:r>
            <a:r>
              <a:rPr lang="en-US" i="0" baseline="0" dirty="0"/>
              <a:t> have learned today, and then write your answer to these questions:</a:t>
            </a:r>
            <a:endParaRPr lang="en-US" i="0" baseline="0" dirty="0"/>
          </a:p>
          <a:p>
            <a:pPr marL="0" lvl="1" indent="0">
              <a:buNone/>
            </a:pPr>
            <a:endParaRPr lang="en-US" i="0" baseline="0" dirty="0"/>
          </a:p>
          <a:p>
            <a:pPr marL="0" lvl="1" indent="0">
              <a:buNone/>
            </a:pPr>
            <a:r>
              <a:rPr lang="en-US" i="0" baseline="0" dirty="0"/>
              <a:t>What have you discovered about yourself?</a:t>
            </a:r>
            <a:endParaRPr lang="en-US" i="0" baseline="0" dirty="0"/>
          </a:p>
          <a:p>
            <a:pPr marL="0" lvl="1" indent="0">
              <a:buNone/>
            </a:pPr>
            <a:r>
              <a:rPr lang="en-US" i="0" baseline="0" dirty="0"/>
              <a:t>What will you do differently?</a:t>
            </a:r>
            <a:endParaRPr lang="en-US" i="0" baseline="0" dirty="0"/>
          </a:p>
          <a:p>
            <a:r>
              <a:rPr lang="en-US" baseline="0" dirty="0" smtClean="0"/>
              <a:t>What </a:t>
            </a:r>
            <a:r>
              <a:rPr lang="en-US" baseline="0" dirty="0"/>
              <a:t>actions will you take?</a:t>
            </a:r>
            <a:endParaRPr lang="en-US" baseline="0" dirty="0"/>
          </a:p>
          <a:p>
            <a:endParaRPr lang="en-US" baseline="0" dirty="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5" name="Slide Image Placeholder 4"/>
          <p:cNvSpPr>
            <a:spLocks noGrp="1" noRot="1" noChangeAspect="1"/>
          </p:cNvSpPr>
          <p:nvPr>
            <p:ph type="sldImg"/>
          </p:nvPr>
        </p:nvSpPr>
        <p:spPr>
          <a:xfrm>
            <a:off x="2609850" y="889000"/>
            <a:ext cx="4389438" cy="2468563"/>
          </a:xfr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9850" y="889000"/>
            <a:ext cx="4389438" cy="2468563"/>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976D8D5-0ECD-3A4D-8E63-E16D685F0695}"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7988" y="3719513"/>
            <a:ext cx="6591617" cy="5475287"/>
          </a:xfrm>
          <a:prstGeom prst="rect">
            <a:avLst/>
          </a:prstGeom>
        </p:spPr>
        <p:txBody>
          <a:bodyPr/>
          <a:lstStyle/>
          <a:p>
            <a:pPr marL="0" marR="0" lvl="0" indent="0" algn="l" defTabSz="320040" rtl="0" eaLnBrk="0" fontAlgn="base" latinLnBrk="0" hangingPunct="0">
              <a:lnSpc>
                <a:spcPct val="100000"/>
              </a:lnSpc>
              <a:spcBef>
                <a:spcPts val="0"/>
              </a:spcBef>
              <a:spcAft>
                <a:spcPts val="0"/>
              </a:spcAft>
              <a:buClrTx/>
              <a:buSzTx/>
              <a:buFont typeface="Arial" panose="020B0604020202020204" pitchFamily="34" charset="0"/>
              <a:buNone/>
              <a:defRPr/>
            </a:pPr>
            <a:r>
              <a:rPr lang="en-US" b="1" dirty="0"/>
              <a:t>Do:</a:t>
            </a:r>
            <a:r>
              <a:rPr lang="en-US" b="1" baseline="0" dirty="0"/>
              <a:t> </a:t>
            </a:r>
            <a:endParaRPr lang="en-US" b="1" baseline="0" dirty="0"/>
          </a:p>
          <a:p>
            <a:pPr marL="0" marR="0" lvl="0" indent="0" algn="l" defTabSz="320040" rtl="0" eaLnBrk="0" fontAlgn="base" latinLnBrk="0" hangingPunct="0">
              <a:lnSpc>
                <a:spcPct val="100000"/>
              </a:lnSpc>
              <a:spcBef>
                <a:spcPts val="0"/>
              </a:spcBef>
              <a:spcAft>
                <a:spcPts val="0"/>
              </a:spcAft>
              <a:buClrTx/>
              <a:buSzTx/>
              <a:buFont typeface="Arial" panose="020B0604020202020204" pitchFamily="34" charset="0"/>
              <a:buNone/>
              <a:defRPr/>
            </a:pPr>
            <a:r>
              <a:rPr lang="en-US" sz="9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Use this slide to introduce the program, giving the learner a sense of the purpose of the program, time commitment, and actions to be completed afterwards.</a:t>
            </a:r>
            <a:endParaRPr lang="en-US" sz="9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a:p>
            <a:pPr>
              <a:lnSpc>
                <a:spcPct val="100000"/>
              </a:lnSpc>
              <a:spcAft>
                <a:spcPts val="0"/>
              </a:spcAft>
            </a:pPr>
            <a:endParaRPr lang="en-US" b="1" dirty="0"/>
          </a:p>
          <a:p>
            <a:pPr>
              <a:lnSpc>
                <a:spcPct val="100000"/>
              </a:lnSpc>
              <a:spcAft>
                <a:spcPts val="0"/>
              </a:spcAft>
            </a:pPr>
            <a:r>
              <a:rPr lang="en-US" b="1" dirty="0"/>
              <a:t>Say: </a:t>
            </a:r>
            <a:endParaRPr lang="en-US" b="1" dirty="0"/>
          </a:p>
          <a:p>
            <a:pPr>
              <a:lnSpc>
                <a:spcPct val="100000"/>
              </a:lnSpc>
              <a:spcAft>
                <a:spcPts val="0"/>
              </a:spcAft>
            </a:pPr>
            <a:r>
              <a:rPr lang="en-US" dirty="0"/>
              <a:t>Can you identify your emotions and understand why they’re happening? What about the emotions of others? Are you skilled at spotting and responding to their cues? </a:t>
            </a:r>
            <a:endParaRPr lang="en-US" dirty="0"/>
          </a:p>
          <a:p>
            <a:pPr>
              <a:lnSpc>
                <a:spcPct val="100000"/>
              </a:lnSpc>
              <a:spcAft>
                <a:spcPts val="0"/>
              </a:spcAft>
            </a:pPr>
            <a:endParaRPr lang="en-US" dirty="0"/>
          </a:p>
          <a:p>
            <a:pPr>
              <a:lnSpc>
                <a:spcPct val="100000"/>
              </a:lnSpc>
              <a:spcAft>
                <a:spcPts val="0"/>
              </a:spcAft>
            </a:pPr>
            <a:r>
              <a:rPr lang="en-US" dirty="0"/>
              <a:t>Those with high emotional intelligence readily recognize their feelings, manage their reactions, and build positive interactions with others. A skill that leads to success inside and outside the office, emotional intelligence is well worth refining.</a:t>
            </a:r>
            <a:endParaRPr lang="en-US" dirty="0"/>
          </a:p>
          <a:p>
            <a:pPr>
              <a:lnSpc>
                <a:spcPct val="100000"/>
              </a:lnSpc>
              <a:spcAft>
                <a:spcPts val="0"/>
              </a:spcAft>
            </a:pPr>
            <a:endParaRPr lang="en-US" dirty="0"/>
          </a:p>
          <a:p>
            <a:pPr>
              <a:lnSpc>
                <a:spcPct val="100000"/>
              </a:lnSpc>
              <a:spcAft>
                <a:spcPts val="0"/>
              </a:spcAft>
            </a:pPr>
            <a:r>
              <a:rPr lang="en-US" dirty="0"/>
              <a:t>In this course, you’ll first unpack what emotional intelligence is. Then you’ll learn to boost your emotional intelligence skills by strengthening your personal and social competence. </a:t>
            </a:r>
            <a:endParaRPr lang="en-IN" dirty="0"/>
          </a:p>
        </p:txBody>
      </p:sp>
      <p:sp>
        <p:nvSpPr>
          <p:cNvPr id="5" name="Slide Number Placeholder 4"/>
          <p:cNvSpPr>
            <a:spLocks noGrp="1"/>
          </p:cNvSpPr>
          <p:nvPr>
            <p:ph type="sldNum" sz="quarter" idx="11"/>
          </p:nvPr>
        </p:nvSpPr>
        <p:spPr>
          <a:xfrm>
            <a:off x="6978650" y="9417050"/>
            <a:ext cx="336550" cy="184150"/>
          </a:xfrm>
        </p:spPr>
        <p:txBody>
          <a:bodyPr/>
          <a:lstStyle/>
          <a:p>
            <a:pPr marL="0" marR="0" lvl="0" indent="0" algn="l" defTabSz="511175" rtl="0" eaLnBrk="0" fontAlgn="base" latinLnBrk="0" hangingPunct="0">
              <a:lnSpc>
                <a:spcPct val="100000"/>
              </a:lnSpc>
              <a:spcBef>
                <a:spcPct val="0"/>
              </a:spcBef>
              <a:spcAft>
                <a:spcPct val="0"/>
              </a:spcAft>
              <a:buClrTx/>
              <a:buSzTx/>
              <a:buFontTx/>
              <a:buNone/>
              <a:defRPr/>
            </a:pPr>
            <a:fld id="{B976D8D5-0ECD-3A4D-8E63-E16D685F0695}" type="slidenum">
              <a:rPr kumimoji="0" lang="en-US" sz="1200" b="0" i="0" u="none" strike="noStrike" kern="1200" cap="none" spc="0" normalizeH="0" baseline="0" noProof="0" smtClean="0">
                <a:ln>
                  <a:noFill/>
                </a:ln>
                <a:solidFill>
                  <a:srgbClr val="108CC9"/>
                </a:solidFill>
                <a:effectLst/>
                <a:uLnTx/>
                <a:uFillTx/>
                <a:latin typeface="Arial" panose="020B0604020202020204" pitchFamily="34" charset="0"/>
              </a:rPr>
            </a:fld>
            <a:endParaRPr kumimoji="0" lang="en-US" sz="1200" b="0" i="0" u="none" strike="noStrike" kern="1200" cap="none" spc="0" normalizeH="0" baseline="0" noProof="0" dirty="0">
              <a:ln>
                <a:noFill/>
              </a:ln>
              <a:solidFill>
                <a:srgbClr val="108CC9"/>
              </a:solidFill>
              <a:effectLst/>
              <a:uLnTx/>
              <a:uFillTx/>
              <a:latin typeface="Arial" panose="020B0604020202020204" pitchFamily="34" charset="0"/>
            </a:endParaRPr>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93540" y="3719513"/>
            <a:ext cx="6606066" cy="5475287"/>
          </a:xfrm>
          <a:prstGeom prst="rect">
            <a:avLst/>
          </a:prstGeom>
        </p:spPr>
        <p:txBody>
          <a:bodyPr/>
          <a:lstStyle/>
          <a:p>
            <a:pPr marL="0" marR="0" lvl="0" indent="0" algn="l" defTabSz="320040" rtl="0" eaLnBrk="0" fontAlgn="base" latinLnBrk="0" hangingPunct="0">
              <a:lnSpc>
                <a:spcPct val="110000"/>
              </a:lnSpc>
              <a:spcBef>
                <a:spcPts val="0"/>
              </a:spcBef>
              <a:spcAft>
                <a:spcPts val="600"/>
              </a:spcAft>
              <a:buClrTx/>
              <a:buSzTx/>
              <a:buFont typeface="Arial" panose="020B0604020202020204" pitchFamily="34" charset="0"/>
              <a:buNone/>
              <a:defRPr/>
            </a:pPr>
            <a:r>
              <a:rPr lang="en-US" b="1" dirty="0"/>
              <a:t>Do:</a:t>
            </a:r>
            <a:r>
              <a:rPr lang="en-US" b="1" baseline="0" dirty="0"/>
              <a:t> </a:t>
            </a:r>
            <a:endParaRPr lang="en-US" b="1" baseline="0" dirty="0"/>
          </a:p>
          <a:p>
            <a:pPr marL="0" marR="0" lvl="0" indent="0" algn="l" defTabSz="320040" rtl="0" eaLnBrk="0" fontAlgn="base" latinLnBrk="0" hangingPunct="0">
              <a:lnSpc>
                <a:spcPct val="110000"/>
              </a:lnSpc>
              <a:spcBef>
                <a:spcPts val="0"/>
              </a:spcBef>
              <a:spcAft>
                <a:spcPts val="600"/>
              </a:spcAft>
              <a:buClrTx/>
              <a:buSzTx/>
              <a:buFont typeface="Arial" panose="020B0604020202020204" pitchFamily="34" charset="0"/>
              <a:buNone/>
              <a:defRPr/>
            </a:pPr>
            <a:r>
              <a:rPr lang="en-US" sz="9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Use this slide to set the</a:t>
            </a:r>
            <a:r>
              <a:rPr lang="en-US" sz="900" baseline="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 ground rules for the session. </a:t>
            </a:r>
            <a:endParaRPr lang="en-IN" dirty="0"/>
          </a:p>
        </p:txBody>
      </p:sp>
      <p:sp>
        <p:nvSpPr>
          <p:cNvPr id="5" name="Slide Number Placeholder 4"/>
          <p:cNvSpPr>
            <a:spLocks noGrp="1"/>
          </p:cNvSpPr>
          <p:nvPr>
            <p:ph type="sldNum" sz="quarter" idx="11"/>
          </p:nvPr>
        </p:nvSpPr>
        <p:spPr>
          <a:xfrm>
            <a:off x="6978650" y="9417050"/>
            <a:ext cx="336550" cy="184150"/>
          </a:xfrm>
        </p:spPr>
        <p:txBody>
          <a:bodyPr/>
          <a:lstStyle/>
          <a:p>
            <a:fld id="{B976D8D5-0ECD-3A4D-8E63-E16D685F0695}" type="slidenum">
              <a:rPr lang="en-US" smtClean="0"/>
            </a:fld>
            <a:endParaRPr lang="en-US" dirty="0"/>
          </a:p>
        </p:txBody>
      </p:sp>
      <p:sp>
        <p:nvSpPr>
          <p:cNvPr id="6" name="Slide Image Placeholder 5"/>
          <p:cNvSpPr>
            <a:spLocks noGrp="1" noRot="1" noChangeAspect="1"/>
          </p:cNvSpPr>
          <p:nvPr>
            <p:ph type="sldImg"/>
          </p:nvPr>
        </p:nvSpPr>
        <p:spPr>
          <a:xfrm>
            <a:off x="2609850" y="889000"/>
            <a:ext cx="4389438" cy="2468563"/>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82588" y="3719513"/>
            <a:ext cx="6596062" cy="5475287"/>
          </a:xfrm>
          <a:prstGeom prst="rect">
            <a:avLst/>
          </a:prstGeom>
        </p:spPr>
        <p:txBody>
          <a:bodyPr/>
          <a:lstStyle/>
          <a:p>
            <a:pPr marL="0" marR="0" lvl="0" indent="0" algn="l" defTabSz="320040" rtl="0" eaLnBrk="0" fontAlgn="base" latinLnBrk="0" hangingPunct="0">
              <a:spcBef>
                <a:spcPts val="0"/>
              </a:spcBef>
              <a:buClrTx/>
              <a:buSzTx/>
              <a:buFont typeface="Arial" panose="020B0604020202020204" pitchFamily="34" charset="0"/>
              <a:buNone/>
              <a:defRPr/>
            </a:pPr>
            <a:r>
              <a:rPr lang="en-US" b="1" dirty="0"/>
              <a:t>Do:</a:t>
            </a:r>
            <a:r>
              <a:rPr lang="en-US" b="1" baseline="0" dirty="0"/>
              <a:t> </a:t>
            </a:r>
            <a:endParaRPr lang="en-US" b="1" baseline="0" dirty="0"/>
          </a:p>
          <a:p>
            <a:pPr marL="0" marR="0" lvl="0" indent="0" algn="l" defTabSz="320040" rtl="0" eaLnBrk="0" fontAlgn="base" latinLnBrk="0" hangingPunct="0">
              <a:spcBef>
                <a:spcPts val="0"/>
              </a:spcBef>
              <a:buClrTx/>
              <a:buSzTx/>
              <a:buFont typeface="Arial" panose="020B0604020202020204" pitchFamily="34" charset="0"/>
              <a:buNone/>
              <a:defRPr/>
            </a:pPr>
            <a:r>
              <a:rPr lang="en-US" sz="9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Use this slide to set context</a:t>
            </a:r>
            <a:r>
              <a:rPr lang="en-US" sz="900" baseline="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 for the </a:t>
            </a:r>
            <a:r>
              <a:rPr lang="en-US" sz="900" baseline="0" dirty="0" smtClean="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fourth module.</a:t>
            </a:r>
            <a:endParaRPr lang="en-IN" dirty="0"/>
          </a:p>
          <a:p>
            <a:endParaRPr lang="en-US" sz="900" b="0" i="0" kern="1200" dirty="0">
              <a:effectLst/>
              <a:latin typeface="Arial" panose="020B0604020202020204" pitchFamily="34" charset="0"/>
              <a:ea typeface="Arial Unicode MS" panose="020B0604020202020204" pitchFamily="-65" charset="-122"/>
              <a:cs typeface="Arial Unicode MS" panose="020B0604020202020204" pitchFamily="-65" charset="-122"/>
            </a:endParaRPr>
          </a:p>
          <a:p>
            <a:r>
              <a:rPr lang="en-US" sz="900" b="1" i="0" kern="1200" dirty="0">
                <a:effectLst/>
                <a:latin typeface="Arial" panose="020B0604020202020204" pitchFamily="34" charset="0"/>
                <a:ea typeface="Arial Unicode MS" panose="020B0604020202020204" pitchFamily="-65" charset="-122"/>
                <a:cs typeface="Arial Unicode MS" panose="020B0604020202020204" pitchFamily="-65" charset="-122"/>
              </a:rPr>
              <a:t>Say:</a:t>
            </a:r>
            <a:endParaRPr lang="en-US" sz="900" b="1" i="0" kern="1200" dirty="0">
              <a:effectLst/>
              <a:latin typeface="Arial" panose="020B0604020202020204" pitchFamily="34" charset="0"/>
              <a:ea typeface="Arial Unicode MS" panose="020B0604020202020204" pitchFamily="-65" charset="-122"/>
              <a:cs typeface="Arial Unicode MS" panose="020B0604020202020204" pitchFamily="-65" charset="-122"/>
            </a:endParaRPr>
          </a:p>
          <a:p>
            <a:r>
              <a:rPr lang="en-US" sz="900" b="0" i="0" kern="1200" dirty="0">
                <a:effectLst/>
                <a:latin typeface="Arial" panose="020B0604020202020204" pitchFamily="34" charset="0"/>
                <a:ea typeface="Arial Unicode MS" panose="020B0604020202020204" pitchFamily="-65" charset="-122"/>
                <a:cs typeface="Arial Unicode MS" panose="020B0604020202020204" pitchFamily="-65" charset="-122"/>
              </a:rPr>
              <a:t>In this module, you’ll learn to </a:t>
            </a:r>
            <a:r>
              <a:rPr lang="en-US" sz="900" b="0" i="0" kern="1200" dirty="0" smtClean="0">
                <a:effectLst/>
                <a:latin typeface="Arial" panose="020B0604020202020204" pitchFamily="34" charset="0"/>
                <a:ea typeface="Arial Unicode MS" panose="020B0604020202020204" pitchFamily="-65" charset="-122"/>
                <a:cs typeface="Arial Unicode MS" panose="020B0604020202020204" pitchFamily="-65" charset="-122"/>
              </a:rPr>
              <a:t>be aware </a:t>
            </a:r>
            <a:r>
              <a:rPr lang="en-IN" sz="900" kern="1200" dirty="0" smtClean="0">
                <a:effectLst/>
                <a:latin typeface="Arial" panose="020B0604020202020204" pitchFamily="34" charset="0"/>
                <a:ea typeface="Arial Unicode MS" panose="020B0604020202020204" pitchFamily="-65" charset="-122"/>
                <a:cs typeface="Arial Unicode MS" panose="020B0604020202020204" pitchFamily="-65" charset="-122"/>
              </a:rPr>
              <a:t>your environment, what's around you, and the emotions</a:t>
            </a:r>
            <a:r>
              <a:rPr lang="en-IN" sz="900" kern="1200" baseline="0" dirty="0" smtClean="0">
                <a:effectLst/>
              </a:rPr>
              <a:t> of people with whom you interact.</a:t>
            </a:r>
            <a:endParaRPr lang="en-US" dirty="0"/>
          </a:p>
        </p:txBody>
      </p:sp>
      <p:sp>
        <p:nvSpPr>
          <p:cNvPr id="7" name="Slide Number Placeholder 6"/>
          <p:cNvSpPr>
            <a:spLocks noGrp="1"/>
          </p:cNvSpPr>
          <p:nvPr>
            <p:ph type="sldNum" sz="quarter" idx="13"/>
          </p:nvPr>
        </p:nvSpPr>
        <p:spPr>
          <a:xfrm>
            <a:off x="6978650" y="9417050"/>
            <a:ext cx="336550" cy="184150"/>
          </a:xfrm>
        </p:spPr>
        <p:txBody>
          <a:bodyPr/>
          <a:lstStyle/>
          <a:p>
            <a:fld id="{B976D8D5-0ECD-3A4D-8E63-E16D685F0695}" type="slidenum">
              <a:rPr lang="en-US" smtClean="0"/>
            </a:fld>
            <a:endParaRPr lang="en-US" dirty="0"/>
          </a:p>
        </p:txBody>
      </p:sp>
      <p:sp>
        <p:nvSpPr>
          <p:cNvPr id="5" name="Slide Image Placeholder 4"/>
          <p:cNvSpPr>
            <a:spLocks noGrp="1" noRot="1" noChangeAspect="1"/>
          </p:cNvSpPr>
          <p:nvPr>
            <p:ph type="sldImg"/>
          </p:nvPr>
        </p:nvSpPr>
        <p:spPr>
          <a:xfrm>
            <a:off x="2609850" y="889000"/>
            <a:ext cx="4389438" cy="2468563"/>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what social awareness means. </a:t>
            </a:r>
            <a:endParaRPr lang="en-US" dirty="0" smtClean="0"/>
          </a:p>
          <a:p>
            <a:pPr lvl="0"/>
            <a:endParaRPr lang="en-US" dirty="0" smtClean="0"/>
          </a:p>
          <a:p>
            <a:pPr lvl="0"/>
            <a:r>
              <a:rPr lang="en-US" b="1" dirty="0" smtClean="0"/>
              <a:t>Say: </a:t>
            </a:r>
            <a:endParaRPr lang="en-US" b="1" dirty="0" smtClean="0"/>
          </a:p>
          <a:p>
            <a:pPr lvl="0"/>
            <a:r>
              <a:rPr lang="en-US" dirty="0" smtClean="0"/>
              <a:t>If self-awareness is about looking inward, social awareness is about looking outward using your self-awareness. Social awareness is the ability to comprehend and appropriately react to both broad problems of society and interpersonal struggles. This means that being socially aware relates to being aware of your environment, and what's around you, as well as being able to accurately interpret the emotions of people with whom you interact.</a:t>
            </a:r>
            <a:endParaRPr lang="en-US" dirty="0" smtClean="0"/>
          </a:p>
        </p:txBody>
      </p:sp>
      <p:sp>
        <p:nvSpPr>
          <p:cNvPr id="10" name="Slide Image Placeholder 9"/>
          <p:cNvSpPr>
            <a:spLocks noGrp="1" noRot="1" noChangeAspect="1"/>
          </p:cNvSpPr>
          <p:nvPr>
            <p:ph type="sldImg"/>
          </p:nvPr>
        </p:nvSpPr>
        <p:spPr/>
      </p:sp>
      <p:sp>
        <p:nvSpPr>
          <p:cNvPr id="11" name="Slide Number Placeholder 6"/>
          <p:cNvSpPr>
            <a:spLocks noGrp="1"/>
          </p:cNvSpPr>
          <p:nvPr>
            <p:ph type="sldNum" sz="quarter" idx="5"/>
          </p:nvPr>
        </p:nvSpPr>
        <p:spPr>
          <a:xfrm>
            <a:off x="6978650" y="9417050"/>
            <a:ext cx="336550" cy="184150"/>
          </a:xfrm>
        </p:spPr>
        <p:txBody>
          <a:bodyPr/>
          <a:lstStyle/>
          <a:p>
            <a:fld id="{B976D8D5-0ECD-3A4D-8E63-E16D685F0695}"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the 3 competencies of Social Awareness</a:t>
            </a:r>
            <a:endParaRPr lang="en-US" dirty="0" smtClean="0"/>
          </a:p>
          <a:p>
            <a:pPr lvl="0"/>
            <a:endParaRPr lang="en-US" dirty="0" smtClean="0"/>
          </a:p>
          <a:p>
            <a:pPr lvl="0"/>
            <a:r>
              <a:rPr lang="en-US" b="1" dirty="0" smtClean="0"/>
              <a:t>Say: </a:t>
            </a:r>
            <a:endParaRPr lang="en-US" b="1" dirty="0" smtClean="0"/>
          </a:p>
          <a:p>
            <a:pPr lvl="0"/>
            <a:r>
              <a:rPr lang="en-US" dirty="0" smtClean="0"/>
              <a:t>There are three competencies of social awareness. They are Empathy, Service Ethic and Organizational Awareness.</a:t>
            </a:r>
            <a:endParaRPr lang="en-US" dirty="0" smtClean="0"/>
          </a:p>
          <a:p>
            <a:pPr lvl="0"/>
            <a:endParaRPr lang="en-US" dirty="0" smtClean="0"/>
          </a:p>
          <a:p>
            <a:pPr lvl="0"/>
            <a:r>
              <a:rPr lang="en-US" dirty="0" smtClean="0"/>
              <a:t>First we will look at empathy: Empathy is being able to understand how someone else is feeling even when you aren't in the same situation. Sometimes, in more simple words, we call empathy being able to "put yourself in someone's shoes" and see things from their view.</a:t>
            </a:r>
            <a:endParaRPr lang="en-US" dirty="0" smtClean="0"/>
          </a:p>
          <a:p>
            <a:pPr lvl="0"/>
            <a:endParaRPr lang="en-US" dirty="0" smtClean="0"/>
          </a:p>
          <a:p>
            <a:pPr lvl="0"/>
            <a:r>
              <a:rPr lang="en-US" dirty="0" smtClean="0"/>
              <a:t>Second we will learn about Service Ethic: This is the ability that understands the needs of the customers and clients visiting the place. Service Ethics are the moral principles that govern a company's conduct with its customers, potential customers and ex-customers. They are based on a particular set of values relating to the question of what is “right” or “wrong.”</a:t>
            </a:r>
            <a:endParaRPr lang="en-US" dirty="0" smtClean="0"/>
          </a:p>
          <a:p>
            <a:pPr lvl="0"/>
            <a:endParaRPr lang="en-US" dirty="0" smtClean="0"/>
          </a:p>
          <a:p>
            <a:pPr lvl="0"/>
            <a:r>
              <a:rPr lang="en-US" dirty="0" smtClean="0"/>
              <a:t>An Ethic of Service includes the way an individual approaches community work, including his/her philosophy, motivations, and understanding of the intended outcome of the work.</a:t>
            </a:r>
            <a:endParaRPr lang="en-US" dirty="0" smtClean="0"/>
          </a:p>
          <a:p>
            <a:pPr lvl="0"/>
            <a:endParaRPr lang="en-US" dirty="0" smtClean="0"/>
          </a:p>
          <a:p>
            <a:pPr lvl="0"/>
            <a:r>
              <a:rPr lang="en-US" dirty="0" smtClean="0"/>
              <a:t>Finally we will understand Organizational Awareness: Organizational awareness is a level of understanding different aspects of the </a:t>
            </a:r>
            <a:r>
              <a:rPr lang="en-US" dirty="0" err="1" smtClean="0"/>
              <a:t>organisation</a:t>
            </a:r>
            <a:r>
              <a:rPr lang="en-US" dirty="0" smtClean="0"/>
              <a:t> including workings, structure, and culture of the organization. It also consists of the understanding of political, social, and economic issues affecting the organization.</a:t>
            </a:r>
            <a:endParaRPr lang="en-US" dirty="0"/>
          </a:p>
        </p:txBody>
      </p:sp>
      <p:sp>
        <p:nvSpPr>
          <p:cNvPr id="10" name="Slide Image Placeholder 9"/>
          <p:cNvSpPr>
            <a:spLocks noGrp="1" noRot="1" noChangeAspect="1"/>
          </p:cNvSpPr>
          <p:nvPr>
            <p:ph type="sldImg"/>
          </p:nvPr>
        </p:nvSpPr>
        <p:spPr/>
      </p:sp>
      <p:sp>
        <p:nvSpPr>
          <p:cNvPr id="11" name="Slide Number Placeholder 6"/>
          <p:cNvSpPr>
            <a:spLocks noGrp="1"/>
          </p:cNvSpPr>
          <p:nvPr>
            <p:ph type="sldNum" sz="quarter" idx="5"/>
          </p:nvPr>
        </p:nvSpPr>
        <p:spPr>
          <a:xfrm>
            <a:off x="6978650" y="9417050"/>
            <a:ext cx="336550" cy="184150"/>
          </a:xfrm>
        </p:spPr>
        <p:txBody>
          <a:bodyPr/>
          <a:lstStyle/>
          <a:p>
            <a:fld id="{B976D8D5-0ECD-3A4D-8E63-E16D685F0695}"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smtClean="0"/>
              <a:t>Do: </a:t>
            </a:r>
            <a:endParaRPr lang="en-US" b="1" dirty="0" smtClean="0"/>
          </a:p>
          <a:p>
            <a:pPr lvl="0"/>
            <a:r>
              <a:rPr lang="en-US" dirty="0" smtClean="0"/>
              <a:t>Explain the ways through which participants can develop Social Awareness.</a:t>
            </a:r>
            <a:endParaRPr lang="en-US" dirty="0" smtClean="0"/>
          </a:p>
          <a:p>
            <a:pPr lvl="0"/>
            <a:endParaRPr lang="en-US" dirty="0" smtClean="0"/>
          </a:p>
          <a:p>
            <a:pPr lvl="0"/>
            <a:r>
              <a:rPr lang="en-US" b="1" dirty="0" smtClean="0"/>
              <a:t>Say:</a:t>
            </a:r>
            <a:endParaRPr lang="en-US" b="1" dirty="0" smtClean="0"/>
          </a:p>
          <a:p>
            <a:pPr lvl="0"/>
            <a:r>
              <a:rPr lang="en-US" dirty="0" smtClean="0"/>
              <a:t>1. Give importance to listening</a:t>
            </a:r>
            <a:endParaRPr lang="en-US" dirty="0" smtClean="0"/>
          </a:p>
          <a:p>
            <a:pPr lvl="0"/>
            <a:r>
              <a:rPr lang="en-US" dirty="0" smtClean="0"/>
              <a:t>We are easily distracted by the slightest distraction. We keep thinking of what should be our response to what is being said. Good listeners never judge the situation before they know the reality. They focus on listening and analyzing. They focus on what is being said and then look for emotions to improve your social awareness.</a:t>
            </a:r>
            <a:endParaRPr lang="en-US" dirty="0" smtClean="0"/>
          </a:p>
          <a:p>
            <a:pPr lvl="0"/>
            <a:r>
              <a:rPr lang="en-US" dirty="0" smtClean="0"/>
              <a:t>Furthermore, when you are calm with people, you will be surprised to learn many things. </a:t>
            </a:r>
            <a:endParaRPr lang="en-US" dirty="0" smtClean="0"/>
          </a:p>
          <a:p>
            <a:pPr lvl="0"/>
            <a:endParaRPr lang="en-US" dirty="0" smtClean="0"/>
          </a:p>
          <a:p>
            <a:pPr lvl="0"/>
            <a:r>
              <a:rPr lang="en-US" dirty="0" smtClean="0"/>
              <a:t>2. Make it a practice to repeat what is said</a:t>
            </a:r>
            <a:endParaRPr lang="en-US" dirty="0" smtClean="0"/>
          </a:p>
          <a:p>
            <a:pPr lvl="0"/>
            <a:r>
              <a:rPr lang="en-US" dirty="0" smtClean="0"/>
              <a:t>If you have been actively listening, chances are you will be able to repeat them. Moreover, when you repeat what is said, you can gain more information. If you missed something, the speaker can correct it out for you. When you repeat, you display your attentiveness. Active listening leads to better trust and understanding.</a:t>
            </a:r>
            <a:endParaRPr lang="en-US" dirty="0" smtClean="0"/>
          </a:p>
          <a:p>
            <a:pPr lvl="0"/>
            <a:endParaRPr lang="en-US" dirty="0" smtClean="0"/>
          </a:p>
          <a:p>
            <a:pPr lvl="0"/>
            <a:r>
              <a:rPr lang="en-US" dirty="0" smtClean="0"/>
              <a:t>3. Pay attention to the tone</a:t>
            </a:r>
            <a:endParaRPr lang="en-US" dirty="0" smtClean="0"/>
          </a:p>
          <a:p>
            <a:pPr lvl="0"/>
            <a:r>
              <a:rPr lang="en-US" dirty="0" smtClean="0"/>
              <a:t>The way something is said can have very different meanings if said in different tones. It is important to understand what is being said. For instance, something said positively could be misunderstood. It also allows you to decide on a better response, and it helps to improve your social awareness.</a:t>
            </a:r>
            <a:endParaRPr lang="en-US" dirty="0" smtClean="0"/>
          </a:p>
          <a:p>
            <a:pPr lvl="0"/>
            <a:endParaRPr lang="en-US" dirty="0" smtClean="0"/>
          </a:p>
          <a:p>
            <a:pPr lvl="0"/>
            <a:r>
              <a:rPr lang="en-US" dirty="0" smtClean="0"/>
              <a:t>4. Keep an eye on the body language</a:t>
            </a:r>
            <a:endParaRPr lang="en-US" dirty="0" smtClean="0"/>
          </a:p>
          <a:p>
            <a:pPr lvl="0"/>
            <a:r>
              <a:rPr lang="en-US" dirty="0" smtClean="0"/>
              <a:t>a person's body language and expressions can tell you how they feel. This kind of skill will surely take time to master, but they are not impossible. Keep an eye on body language and expressions to gain information.</a:t>
            </a:r>
            <a:endParaRPr lang="en-US" dirty="0" smtClean="0"/>
          </a:p>
          <a:p>
            <a:pPr lvl="0"/>
            <a:endParaRPr lang="en-US" dirty="0" smtClean="0"/>
          </a:p>
          <a:p>
            <a:pPr lvl="0"/>
            <a:r>
              <a:rPr lang="en-US" dirty="0" smtClean="0"/>
              <a:t>5. Identify your own emotions</a:t>
            </a:r>
            <a:endParaRPr lang="en-US" dirty="0" smtClean="0"/>
          </a:p>
          <a:p>
            <a:pPr lvl="0"/>
            <a:r>
              <a:rPr lang="en-US" dirty="0" smtClean="0"/>
              <a:t>It can be difficult to understand others if we can't label and understand our emotions. The best way to identify your emotions is to talk to someone and get feedback. You can also practice writing a diary. </a:t>
            </a:r>
            <a:endParaRPr lang="en-US" dirty="0" smtClean="0"/>
          </a:p>
          <a:p>
            <a:pPr lvl="0"/>
            <a:endParaRPr lang="en-US" dirty="0" smtClean="0"/>
          </a:p>
          <a:p>
            <a:pPr lvl="0"/>
            <a:r>
              <a:rPr lang="en-US" dirty="0" smtClean="0"/>
              <a:t>6. Reflect back</a:t>
            </a:r>
            <a:endParaRPr lang="en-US" dirty="0" smtClean="0"/>
          </a:p>
          <a:p>
            <a:pPr lvl="0"/>
            <a:r>
              <a:rPr lang="en-US" dirty="0" smtClean="0"/>
              <a:t>It is important to let the person know how you feel when they share something. totally understand a person. Similarly, your feedback also makes the other person happy. It is significant to show your appreciation for others</a:t>
            </a:r>
            <a:endParaRPr lang="en-US" dirty="0"/>
          </a:p>
        </p:txBody>
      </p:sp>
      <p:sp>
        <p:nvSpPr>
          <p:cNvPr id="8" name="Slide Number Placeholder 6"/>
          <p:cNvSpPr txBox="1"/>
          <p:nvPr/>
        </p:nvSpPr>
        <p:spPr bwMode="auto">
          <a:xfrm>
            <a:off x="6978650" y="9417050"/>
            <a:ext cx="336550" cy="184150"/>
          </a:xfrm>
          <a:prstGeom prst="rect">
            <a:avLst/>
          </a:prstGeom>
          <a:noFill/>
          <a:ln w="9525">
            <a:noFill/>
            <a:miter lim="800000"/>
          </a:ln>
          <a:effectLst/>
        </p:spPr>
        <p:txBody>
          <a:bodyPr vert="horz" wrap="square" lIns="0" tIns="0" rIns="0" bIns="0" numCol="1" anchor="b" anchorCtr="0" compatLnSpc="1">
            <a:spAutoFit/>
          </a:bodyPr>
          <a:lstStyle>
            <a:defPPr>
              <a:defRPr lang="en-US"/>
            </a:defPPr>
            <a:lvl1pPr algn="l" defTabSz="511175" rtl="0" eaLnBrk="0" fontAlgn="base" hangingPunct="0">
              <a:spcBef>
                <a:spcPct val="0"/>
              </a:spcBef>
              <a:spcAft>
                <a:spcPct val="0"/>
              </a:spcAft>
              <a:defRPr sz="1200" kern="1200">
                <a:solidFill>
                  <a:srgbClr val="108CC9"/>
                </a:solidFill>
                <a:latin typeface="Arial" panose="020B0604020202020204" pitchFamily="34" charset="0"/>
                <a:ea typeface="Arial Unicode MS" panose="020B0604020202020204" pitchFamily="-65" charset="-122"/>
                <a:cs typeface="Arial Unicode MS" panose="020B0604020202020204" pitchFamily="-65" charset="-122"/>
              </a:defRPr>
            </a:lvl1pPr>
            <a:lvl2pPr marL="511175" indent="-19113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2pPr>
            <a:lvl3pPr marL="1023620" indent="-383540"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3pPr>
            <a:lvl4pPr marL="1536065" indent="-57594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4pPr>
            <a:lvl5pPr marL="2047875" indent="-767715" algn="l" defTabSz="511175" rtl="0" fontAlgn="base">
              <a:spcBef>
                <a:spcPct val="50000"/>
              </a:spcBef>
              <a:spcAft>
                <a:spcPct val="0"/>
              </a:spcAft>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5pPr>
            <a:lvl6pPr marL="160020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6pPr>
            <a:lvl7pPr marL="192024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7pPr>
            <a:lvl8pPr marL="224028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8pPr>
            <a:lvl9pPr marL="2560320" algn="l" defTabSz="320040" rtl="0" eaLnBrk="1" latinLnBrk="0" hangingPunct="1">
              <a:defRPr sz="2100" kern="1200">
                <a:solidFill>
                  <a:schemeClr val="tx1"/>
                </a:solidFill>
                <a:latin typeface="Arial" panose="020B0604020202020204" pitchFamily="34" charset="0"/>
                <a:ea typeface="Arial Unicode MS" panose="020B0604020202020204" pitchFamily="-65" charset="-122"/>
                <a:cs typeface="Arial Unicode MS" panose="020B0604020202020204" pitchFamily="-65" charset="-122"/>
              </a:defRPr>
            </a:lvl9pPr>
          </a:lstStyle>
          <a:p>
            <a:fld id="{B976D8D5-0ECD-3A4D-8E63-E16D685F0695}" type="slidenum">
              <a:rPr lang="en-US" smtClean="0"/>
            </a:fld>
            <a:endParaRPr lang="en-US" dirty="0"/>
          </a:p>
        </p:txBody>
      </p:sp>
      <p:sp>
        <p:nvSpPr>
          <p:cNvPr id="10" name="Slide Image Placeholder 9"/>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6" name="Title 1"/>
          <p:cNvSpPr>
            <a:spLocks noGrp="1"/>
          </p:cNvSpPr>
          <p:nvPr>
            <p:ph type="title" hasCustomPrompt="1"/>
          </p:nvPr>
        </p:nvSpPr>
        <p:spPr>
          <a:xfrm>
            <a:off x="692458" y="378458"/>
            <a:ext cx="4483976" cy="461665"/>
          </a:xfrm>
        </p:spPr>
        <p:txBody>
          <a:bodyPr/>
          <a:lstStyle>
            <a:lvl1pPr>
              <a:defRPr>
                <a:solidFill>
                  <a:schemeClr val="bg1"/>
                </a:solidFill>
              </a:defRPr>
            </a:lvl1pPr>
          </a:lstStyle>
          <a:p>
            <a:r>
              <a:rPr lang="en-US" dirty="0"/>
              <a:t>Click to edit Master </a:t>
            </a:r>
            <a:r>
              <a:rPr lang="en-US" dirty="0" smtClean="0"/>
              <a:t>title</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6" name="Title 1"/>
          <p:cNvSpPr>
            <a:spLocks noGrp="1"/>
          </p:cNvSpPr>
          <p:nvPr>
            <p:ph type="title" hasCustomPrompt="1"/>
          </p:nvPr>
        </p:nvSpPr>
        <p:spPr>
          <a:xfrm>
            <a:off x="692458" y="378458"/>
            <a:ext cx="4483976" cy="461665"/>
          </a:xfrm>
        </p:spPr>
        <p:txBody>
          <a:bodyPr/>
          <a:lstStyle>
            <a:lvl1pPr>
              <a:defRPr>
                <a:solidFill>
                  <a:schemeClr val="tx1"/>
                </a:solidFill>
              </a:defRPr>
            </a:lvl1pPr>
          </a:lstStyle>
          <a:p>
            <a:r>
              <a:rPr lang="en-US" dirty="0"/>
              <a:t>Click to edit Master </a:t>
            </a:r>
            <a:r>
              <a:rPr lang="en-US" dirty="0" smtClean="0"/>
              <a:t>title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ine title, bullets">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3" name="Rectangle 2"/>
          <p:cNvSpPr/>
          <p:nvPr userDrawn="1"/>
        </p:nvSpPr>
        <p:spPr bwMode="auto">
          <a:xfrm>
            <a:off x="419100" y="704850"/>
            <a:ext cx="11468100" cy="66675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6" name="Title 1"/>
          <p:cNvSpPr>
            <a:spLocks noGrp="1"/>
          </p:cNvSpPr>
          <p:nvPr>
            <p:ph type="title" hasCustomPrompt="1"/>
          </p:nvPr>
        </p:nvSpPr>
        <p:spPr>
          <a:xfrm>
            <a:off x="692458" y="378458"/>
            <a:ext cx="4483976" cy="461665"/>
          </a:xfrm>
        </p:spPr>
        <p:txBody>
          <a:bodyPr/>
          <a:lstStyle>
            <a:lvl1pPr>
              <a:defRPr>
                <a:solidFill>
                  <a:schemeClr val="tx1"/>
                </a:solidFill>
              </a:defRPr>
            </a:lvl1pPr>
          </a:lstStyle>
          <a:p>
            <a:r>
              <a:rPr lang="en-US" dirty="0"/>
              <a:t>Click to edit Master </a:t>
            </a:r>
            <a:r>
              <a:rPr lang="en-US" dirty="0" smtClean="0"/>
              <a:t>title</a:t>
            </a:r>
            <a:endParaRPr lang="en-US" dirty="0"/>
          </a:p>
        </p:txBody>
      </p:sp>
      <p:sp>
        <p:nvSpPr>
          <p:cNvPr id="4" name="Content Placeholder 2"/>
          <p:cNvSpPr>
            <a:spLocks noGrp="1"/>
          </p:cNvSpPr>
          <p:nvPr>
            <p:ph idx="1" hasCustomPrompt="1"/>
          </p:nvPr>
        </p:nvSpPr>
        <p:spPr>
          <a:xfrm>
            <a:off x="748830" y="1888383"/>
            <a:ext cx="11060055" cy="602500"/>
          </a:xfrm>
          <a:prstGeom prst="rect">
            <a:avLst/>
          </a:prstGeom>
        </p:spPr>
        <p:txBody>
          <a:bodyPr lIns="0" tIns="0" rIns="0"/>
          <a:lstStyle>
            <a:lvl1pPr marL="0" indent="0">
              <a:spcAft>
                <a:spcPts val="800"/>
              </a:spcAft>
              <a:buClr>
                <a:schemeClr val="accent1"/>
              </a:buClr>
              <a:buFont typeface="Arial" panose="020B0604020202020204"/>
              <a:buNone/>
              <a:defRPr sz="1600" baseline="0">
                <a:solidFill>
                  <a:schemeClr val="tx2"/>
                </a:solidFill>
                <a:latin typeface="+mn-lt"/>
              </a:defRPr>
            </a:lvl1pPr>
            <a:lvl2pPr marL="836295" indent="-226695">
              <a:spcAft>
                <a:spcPts val="800"/>
              </a:spcAft>
              <a:buClr>
                <a:schemeClr val="tx1"/>
              </a:buClr>
              <a:defRPr sz="2135">
                <a:solidFill>
                  <a:schemeClr val="accent2"/>
                </a:solidFill>
                <a:latin typeface="+mn-lt"/>
              </a:defRPr>
            </a:lvl2pPr>
            <a:lvl3pPr marL="1445895" indent="-233045">
              <a:spcAft>
                <a:spcPts val="800"/>
              </a:spcAft>
              <a:buClr>
                <a:schemeClr val="tx1"/>
              </a:buClr>
              <a:defRPr>
                <a:solidFill>
                  <a:schemeClr val="accent2"/>
                </a:solidFill>
                <a:latin typeface="+mn-lt"/>
              </a:defRPr>
            </a:lvl3pPr>
            <a:lvl4pPr marL="2209800" indent="-38100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smtClean="0"/>
              <a:t>Enter question stem here</a:t>
            </a:r>
            <a:endParaRPr lang="en-US" dirty="0" smtClean="0"/>
          </a:p>
        </p:txBody>
      </p:sp>
      <p:sp>
        <p:nvSpPr>
          <p:cNvPr id="7" name="Text Placeholder 14"/>
          <p:cNvSpPr txBox="1"/>
          <p:nvPr userDrawn="1"/>
        </p:nvSpPr>
        <p:spPr>
          <a:xfrm>
            <a:off x="747185" y="2651191"/>
            <a:ext cx="10974747" cy="376826"/>
          </a:xfrm>
          <a:prstGeom prst="rect">
            <a:avLst/>
          </a:prstGeom>
        </p:spPr>
        <p:txBody>
          <a:bodyPr anchor="ctr">
            <a:normAutofit/>
          </a:bodyPr>
          <a:lstStyle>
            <a:lvl1pPr marL="0" indent="0" algn="l" defTabSz="609600" rtl="0" eaLnBrk="1" latinLnBrk="0" hangingPunct="1">
              <a:spcBef>
                <a:spcPts val="0"/>
              </a:spcBef>
              <a:buFont typeface="Arial" panose="020B0604020202020204"/>
              <a:buNone/>
              <a:defRPr sz="1400" i="1" kern="1200">
                <a:solidFill>
                  <a:schemeClr val="accent2"/>
                </a:solidFill>
                <a:latin typeface="+mn-lt"/>
                <a:ea typeface="+mn-ea"/>
                <a:cs typeface="+mn-cs"/>
              </a:defRPr>
            </a:lvl1pPr>
            <a:lvl2pPr marL="990600" indent="-381000" algn="l" defTabSz="609600" rtl="0" eaLnBrk="1" latinLnBrk="0" hangingPunct="1">
              <a:spcBef>
                <a:spcPct val="20000"/>
              </a:spcBef>
              <a:buFont typeface="Arial" panose="020B0604020202020204"/>
              <a:buChar char="•"/>
              <a:defRPr sz="1865" kern="1200">
                <a:solidFill>
                  <a:schemeClr val="tx1"/>
                </a:solidFill>
                <a:latin typeface="+mn-lt"/>
                <a:ea typeface="+mn-ea"/>
                <a:cs typeface="+mn-cs"/>
              </a:defRPr>
            </a:lvl2pPr>
            <a:lvl3pPr marL="1524000" indent="-304800" algn="l" defTabSz="609600" rtl="0" eaLnBrk="1" latinLnBrk="0" hangingPunct="1">
              <a:spcBef>
                <a:spcPct val="20000"/>
              </a:spcBef>
              <a:buFont typeface="Arial" panose="020B0604020202020204"/>
              <a:buChar char="•"/>
              <a:defRPr sz="1865" kern="1200">
                <a:solidFill>
                  <a:schemeClr val="tx1"/>
                </a:solidFill>
                <a:latin typeface="+mn-lt"/>
                <a:ea typeface="+mn-ea"/>
                <a:cs typeface="+mn-cs"/>
              </a:defRPr>
            </a:lvl3pPr>
            <a:lvl4pPr marL="2133600" indent="-304800" algn="l" defTabSz="609600" rtl="0" eaLnBrk="1" latinLnBrk="0" hangingPunct="1">
              <a:spcBef>
                <a:spcPct val="20000"/>
              </a:spcBef>
              <a:buFont typeface="Arial" panose="020B0604020202020204"/>
              <a:buNone/>
              <a:defRPr sz="1865" kern="1200">
                <a:solidFill>
                  <a:schemeClr val="tx1"/>
                </a:solidFill>
                <a:latin typeface="+mn-lt"/>
                <a:ea typeface="+mn-ea"/>
                <a:cs typeface="+mn-cs"/>
              </a:defRPr>
            </a:lvl4pPr>
            <a:lvl5pPr marL="2743200" indent="-304800" algn="l" defTabSz="609600" rtl="0" eaLnBrk="1" latinLnBrk="0" hangingPunct="1">
              <a:spcBef>
                <a:spcPct val="20000"/>
              </a:spcBef>
              <a:buFont typeface="Arial" panose="020B0604020202020204"/>
              <a:buChar char="•"/>
              <a:defRPr sz="1865" kern="1200">
                <a:solidFill>
                  <a:schemeClr val="tx1"/>
                </a:solidFill>
                <a:latin typeface="+mn-lt"/>
                <a:ea typeface="+mn-ea"/>
                <a:cs typeface="+mn-cs"/>
              </a:defRPr>
            </a:lvl5pPr>
            <a:lvl6pPr marL="33528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6pPr>
            <a:lvl7pPr marL="39624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7pPr>
            <a:lvl8pPr marL="45720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8pPr>
            <a:lvl9pPr marL="5181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9pPr>
          </a:lstStyle>
          <a:p>
            <a:pPr algn="l"/>
            <a:r>
              <a:rPr lang="en-GB" dirty="0" smtClean="0">
                <a:solidFill>
                  <a:schemeClr val="tx1"/>
                </a:solidFill>
              </a:rPr>
              <a:t>Select the correct answer from the options given below.</a:t>
            </a:r>
            <a:endParaRPr lang="en-GB" dirty="0">
              <a:solidFill>
                <a:schemeClr val="tx1"/>
              </a:solidFill>
            </a:endParaRPr>
          </a:p>
        </p:txBody>
      </p:sp>
      <p:sp>
        <p:nvSpPr>
          <p:cNvPr id="8" name="TextBox 7"/>
          <p:cNvSpPr txBox="1"/>
          <p:nvPr userDrawn="1"/>
        </p:nvSpPr>
        <p:spPr>
          <a:xfrm>
            <a:off x="7857667" y="3277975"/>
            <a:ext cx="3864265" cy="2297615"/>
          </a:xfrm>
          <a:prstGeom prst="rect">
            <a:avLst/>
          </a:prstGeom>
          <a:solidFill>
            <a:srgbClr val="FFFFFF"/>
          </a:solidFill>
          <a:ln w="12700" cap="flat" cmpd="sng" algn="ctr">
            <a:solidFill>
              <a:srgbClr val="BFBFBF"/>
            </a:solidFill>
            <a:prstDash val="solid"/>
          </a:ln>
          <a:effectLst/>
        </p:spPr>
        <p:txBody>
          <a:bodyPr tIns="182880" bIns="91440" rtlCol="0" anchor="t" anchorCtr="0"/>
          <a:lstStyle>
            <a:defPPr>
              <a:defRPr lang="en-US"/>
            </a:defPPr>
            <a:lvl1pPr>
              <a:spcAft>
                <a:spcPts val="1200"/>
              </a:spcAft>
              <a:defRPr sz="900" kern="0">
                <a:solidFill>
                  <a:srgbClr val="000000"/>
                </a:solidFill>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endParaRPr lang="en-GB" sz="1400" dirty="0" smtClean="0">
              <a:solidFill>
                <a:schemeClr val="tx2"/>
              </a:solidFill>
            </a:endParaRPr>
          </a:p>
        </p:txBody>
      </p:sp>
      <p:sp>
        <p:nvSpPr>
          <p:cNvPr id="9" name="TextBox 8"/>
          <p:cNvSpPr txBox="1"/>
          <p:nvPr userDrawn="1"/>
        </p:nvSpPr>
        <p:spPr>
          <a:xfrm>
            <a:off x="8010206" y="3188325"/>
            <a:ext cx="873637" cy="215444"/>
          </a:xfrm>
          <a:prstGeom prst="rect">
            <a:avLst/>
          </a:prstGeom>
          <a:solidFill>
            <a:srgbClr val="FFFFFF"/>
          </a:solidFill>
        </p:spPr>
        <p:txBody>
          <a:bodyPr wrap="none" lIns="0" tIns="0" rIns="0" bIns="0" rtlCol="0" anchor="ctr" anchorCtr="0">
            <a:spAutoFit/>
          </a:bodyPr>
          <a:lstStyle/>
          <a:p>
            <a:pPr algn="ctr">
              <a:defRPr/>
            </a:pPr>
            <a:r>
              <a:rPr lang="en-US" sz="1400" b="1" i="1" kern="0" dirty="0" smtClean="0">
                <a:solidFill>
                  <a:schemeClr val="accent1"/>
                </a:solidFill>
                <a:cs typeface="Arial" panose="020B0604020202020204" pitchFamily="34" charset="0"/>
              </a:rPr>
              <a:t>Feedback </a:t>
            </a:r>
            <a:endParaRPr lang="en-US" sz="1400" b="1" i="1" kern="0" dirty="0">
              <a:solidFill>
                <a:schemeClr val="accent1"/>
              </a:solidFill>
              <a:cs typeface="Arial" panose="020B0604020202020204" pitchFamily="34" charset="0"/>
            </a:endParaRPr>
          </a:p>
        </p:txBody>
      </p:sp>
      <p:sp>
        <p:nvSpPr>
          <p:cNvPr id="10" name="Content Placeholder 2"/>
          <p:cNvSpPr>
            <a:spLocks noGrp="1"/>
          </p:cNvSpPr>
          <p:nvPr>
            <p:ph idx="15" hasCustomPrompt="1"/>
          </p:nvPr>
        </p:nvSpPr>
        <p:spPr>
          <a:xfrm>
            <a:off x="8010206" y="3492899"/>
            <a:ext cx="3557505" cy="1896682"/>
          </a:xfrm>
          <a:prstGeom prst="rect">
            <a:avLst/>
          </a:prstGeom>
        </p:spPr>
        <p:txBody>
          <a:bodyPr lIns="0" tIns="0" rIns="0"/>
          <a:lstStyle>
            <a:lvl1pPr marL="0" indent="0">
              <a:spcAft>
                <a:spcPts val="800"/>
              </a:spcAft>
              <a:buClr>
                <a:schemeClr val="accent1"/>
              </a:buClr>
              <a:buFont typeface="Arial" panose="020B0604020202020204"/>
              <a:buNone/>
              <a:defRPr sz="1600" baseline="0">
                <a:solidFill>
                  <a:schemeClr val="tx2"/>
                </a:solidFill>
                <a:latin typeface="+mn-lt"/>
              </a:defRPr>
            </a:lvl1pPr>
            <a:lvl2pPr marL="836295" indent="-226695">
              <a:spcAft>
                <a:spcPts val="800"/>
              </a:spcAft>
              <a:buClr>
                <a:schemeClr val="tx1"/>
              </a:buClr>
              <a:defRPr sz="2135">
                <a:solidFill>
                  <a:schemeClr val="accent2"/>
                </a:solidFill>
                <a:latin typeface="+mn-lt"/>
              </a:defRPr>
            </a:lvl2pPr>
            <a:lvl3pPr marL="1445895" indent="-233045">
              <a:spcAft>
                <a:spcPts val="800"/>
              </a:spcAft>
              <a:buClr>
                <a:schemeClr val="tx1"/>
              </a:buClr>
              <a:defRPr>
                <a:solidFill>
                  <a:schemeClr val="accent2"/>
                </a:solidFill>
                <a:latin typeface="+mn-lt"/>
              </a:defRPr>
            </a:lvl3pPr>
            <a:lvl4pPr marL="2209800" indent="-38100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smtClean="0"/>
              <a:t>Enter feedback here</a:t>
            </a:r>
            <a:endParaRPr lang="en-US" dirty="0" smtClean="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5" name="Rectangle 1"/>
          <p:cNvSpPr>
            <a:spLocks noGrp="1" noChangeArrowheads="1"/>
          </p:cNvSpPr>
          <p:nvPr>
            <p:ph type="title"/>
          </p:nvPr>
        </p:nvSpPr>
        <p:spPr bwMode="auto">
          <a:xfrm>
            <a:off x="605367" y="378458"/>
            <a:ext cx="10981267" cy="461665"/>
          </a:xfrm>
          <a:prstGeom prst="rect">
            <a:avLst/>
          </a:prstGeom>
          <a:noFill/>
          <a:ln w="12700">
            <a:noFill/>
            <a:miter lim="800000"/>
          </a:ln>
        </p:spPr>
        <p:txBody>
          <a:bodyPr vert="horz" wrap="square" lIns="0" tIns="0" rIns="0" bIns="0" numCol="1" anchor="t" anchorCtr="0" compatLnSpc="1">
            <a:spAutoFit/>
          </a:bodyPr>
          <a:lstStyle/>
          <a:p>
            <a:pPr lvl="0"/>
            <a:r>
              <a:rPr lang="en-US" dirty="0">
                <a:sym typeface="Arial" panose="020B0604020202020204" pitchFamily="34" charset="0"/>
              </a:rPr>
              <a:t>Click to edit Master title style</a:t>
            </a:r>
            <a:endParaRPr lang="en-US" dirty="0">
              <a:sym typeface="Arial" panose="020B0604020202020204" pitchFamily="34" charset="0"/>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4" name="Rectangle 1"/>
          <p:cNvSpPr>
            <a:spLocks noGrp="1" noChangeArrowheads="1"/>
          </p:cNvSpPr>
          <p:nvPr>
            <p:ph type="title"/>
          </p:nvPr>
        </p:nvSpPr>
        <p:spPr bwMode="auto">
          <a:xfrm>
            <a:off x="605367" y="378458"/>
            <a:ext cx="10981267" cy="461665"/>
          </a:xfrm>
          <a:prstGeom prst="rect">
            <a:avLst/>
          </a:prstGeom>
          <a:noFill/>
          <a:ln w="12700">
            <a:noFill/>
            <a:miter lim="800000"/>
          </a:ln>
        </p:spPr>
        <p:txBody>
          <a:bodyPr vert="horz" wrap="square" lIns="0" tIns="0" rIns="0" bIns="0" numCol="1" anchor="t" anchorCtr="0" compatLnSpc="1">
            <a:spAutoFit/>
          </a:bodyPr>
          <a:lstStyle>
            <a:lvl1pPr>
              <a:defRPr>
                <a:solidFill>
                  <a:schemeClr val="tx1"/>
                </a:solidFill>
              </a:defRPr>
            </a:lvl1pPr>
          </a:lstStyle>
          <a:p>
            <a:pPr lvl="0"/>
            <a:r>
              <a:rPr lang="en-US" dirty="0">
                <a:sym typeface="Arial" panose="020B0604020202020204" pitchFamily="34" charset="0"/>
              </a:rPr>
              <a:t>Click to edit Master title style</a:t>
            </a:r>
            <a:endParaRPr lang="en-US" dirty="0">
              <a:sym typeface="Arial" panose="020B0604020202020204" pitchFamily="34" charset="0"/>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4" name="Content Placeholder 2"/>
          <p:cNvSpPr>
            <a:spLocks noGrp="1"/>
          </p:cNvSpPr>
          <p:nvPr>
            <p:ph idx="1" hasCustomPrompt="1"/>
          </p:nvPr>
        </p:nvSpPr>
        <p:spPr>
          <a:xfrm>
            <a:off x="748830" y="1888383"/>
            <a:ext cx="11060055" cy="602500"/>
          </a:xfrm>
          <a:prstGeom prst="rect">
            <a:avLst/>
          </a:prstGeom>
        </p:spPr>
        <p:txBody>
          <a:bodyPr lIns="0" tIns="0" rIns="0"/>
          <a:lstStyle>
            <a:lvl1pPr marL="0" indent="0">
              <a:spcAft>
                <a:spcPts val="800"/>
              </a:spcAft>
              <a:buClr>
                <a:schemeClr val="accent1"/>
              </a:buClr>
              <a:buFont typeface="Arial" panose="020B0604020202020204"/>
              <a:buNone/>
              <a:defRPr sz="1600" baseline="0">
                <a:solidFill>
                  <a:schemeClr val="tx2"/>
                </a:solidFill>
                <a:latin typeface="+mn-lt"/>
              </a:defRPr>
            </a:lvl1pPr>
            <a:lvl2pPr marL="836295" indent="-226695">
              <a:spcAft>
                <a:spcPts val="800"/>
              </a:spcAft>
              <a:buClr>
                <a:schemeClr val="tx1"/>
              </a:buClr>
              <a:defRPr sz="2135">
                <a:solidFill>
                  <a:schemeClr val="accent2"/>
                </a:solidFill>
                <a:latin typeface="+mn-lt"/>
              </a:defRPr>
            </a:lvl2pPr>
            <a:lvl3pPr marL="1445895" indent="-233045">
              <a:spcAft>
                <a:spcPts val="800"/>
              </a:spcAft>
              <a:buClr>
                <a:schemeClr val="tx1"/>
              </a:buClr>
              <a:defRPr>
                <a:solidFill>
                  <a:schemeClr val="accent2"/>
                </a:solidFill>
                <a:latin typeface="+mn-lt"/>
              </a:defRPr>
            </a:lvl3pPr>
            <a:lvl4pPr marL="2209800" indent="-38100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Enter question stem here</a:t>
            </a:r>
            <a:endParaRPr lang="en-US" dirty="0"/>
          </a:p>
        </p:txBody>
      </p:sp>
      <p:sp>
        <p:nvSpPr>
          <p:cNvPr id="7" name="Text Placeholder 14"/>
          <p:cNvSpPr txBox="1"/>
          <p:nvPr userDrawn="1"/>
        </p:nvSpPr>
        <p:spPr>
          <a:xfrm>
            <a:off x="747185" y="2651191"/>
            <a:ext cx="10974747" cy="376826"/>
          </a:xfrm>
          <a:prstGeom prst="rect">
            <a:avLst/>
          </a:prstGeom>
        </p:spPr>
        <p:txBody>
          <a:bodyPr anchor="ctr">
            <a:normAutofit/>
          </a:bodyPr>
          <a:lstStyle>
            <a:lvl1pPr marL="0" indent="0" algn="l" defTabSz="609600" rtl="0" eaLnBrk="1" latinLnBrk="0" hangingPunct="1">
              <a:spcBef>
                <a:spcPts val="0"/>
              </a:spcBef>
              <a:buFont typeface="Arial" panose="020B0604020202020204"/>
              <a:buNone/>
              <a:defRPr sz="1400" i="1" kern="1200">
                <a:solidFill>
                  <a:schemeClr val="accent2"/>
                </a:solidFill>
                <a:latin typeface="+mn-lt"/>
                <a:ea typeface="+mn-ea"/>
                <a:cs typeface="+mn-cs"/>
              </a:defRPr>
            </a:lvl1pPr>
            <a:lvl2pPr marL="990600" indent="-381000" algn="l" defTabSz="609600" rtl="0" eaLnBrk="1" latinLnBrk="0" hangingPunct="1">
              <a:spcBef>
                <a:spcPct val="20000"/>
              </a:spcBef>
              <a:buFont typeface="Arial" panose="020B0604020202020204"/>
              <a:buChar char="•"/>
              <a:defRPr sz="1865" kern="1200">
                <a:solidFill>
                  <a:schemeClr val="tx1"/>
                </a:solidFill>
                <a:latin typeface="+mn-lt"/>
                <a:ea typeface="+mn-ea"/>
                <a:cs typeface="+mn-cs"/>
              </a:defRPr>
            </a:lvl2pPr>
            <a:lvl3pPr marL="1524000" indent="-304800" algn="l" defTabSz="609600" rtl="0" eaLnBrk="1" latinLnBrk="0" hangingPunct="1">
              <a:spcBef>
                <a:spcPct val="20000"/>
              </a:spcBef>
              <a:buFont typeface="Arial" panose="020B0604020202020204"/>
              <a:buChar char="•"/>
              <a:defRPr sz="1865" kern="1200">
                <a:solidFill>
                  <a:schemeClr val="tx1"/>
                </a:solidFill>
                <a:latin typeface="+mn-lt"/>
                <a:ea typeface="+mn-ea"/>
                <a:cs typeface="+mn-cs"/>
              </a:defRPr>
            </a:lvl3pPr>
            <a:lvl4pPr marL="2133600" indent="-304800" algn="l" defTabSz="609600" rtl="0" eaLnBrk="1" latinLnBrk="0" hangingPunct="1">
              <a:spcBef>
                <a:spcPct val="20000"/>
              </a:spcBef>
              <a:buFont typeface="Arial" panose="020B0604020202020204"/>
              <a:buNone/>
              <a:defRPr sz="1865" kern="1200">
                <a:solidFill>
                  <a:schemeClr val="tx1"/>
                </a:solidFill>
                <a:latin typeface="+mn-lt"/>
                <a:ea typeface="+mn-ea"/>
                <a:cs typeface="+mn-cs"/>
              </a:defRPr>
            </a:lvl4pPr>
            <a:lvl5pPr marL="2743200" indent="-304800" algn="l" defTabSz="609600" rtl="0" eaLnBrk="1" latinLnBrk="0" hangingPunct="1">
              <a:spcBef>
                <a:spcPct val="20000"/>
              </a:spcBef>
              <a:buFont typeface="Arial" panose="020B0604020202020204"/>
              <a:buChar char="•"/>
              <a:defRPr sz="1865" kern="1200">
                <a:solidFill>
                  <a:schemeClr val="tx1"/>
                </a:solidFill>
                <a:latin typeface="+mn-lt"/>
                <a:ea typeface="+mn-ea"/>
                <a:cs typeface="+mn-cs"/>
              </a:defRPr>
            </a:lvl5pPr>
            <a:lvl6pPr marL="33528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6pPr>
            <a:lvl7pPr marL="39624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7pPr>
            <a:lvl8pPr marL="45720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8pPr>
            <a:lvl9pPr marL="5181600" indent="-304800" algn="l" defTabSz="609600" rtl="0" eaLnBrk="1" latinLnBrk="0" hangingPunct="1">
              <a:spcBef>
                <a:spcPct val="20000"/>
              </a:spcBef>
              <a:buFont typeface="Arial" panose="020B0604020202020204"/>
              <a:buChar char="•"/>
              <a:defRPr sz="2665" kern="1200">
                <a:solidFill>
                  <a:schemeClr val="tx1"/>
                </a:solidFill>
                <a:latin typeface="+mn-lt"/>
                <a:ea typeface="+mn-ea"/>
                <a:cs typeface="+mn-cs"/>
              </a:defRPr>
            </a:lvl9pPr>
          </a:lstStyle>
          <a:p>
            <a:pPr algn="l"/>
            <a:r>
              <a:rPr lang="en-GB" dirty="0">
                <a:solidFill>
                  <a:schemeClr val="tx1"/>
                </a:solidFill>
              </a:rPr>
              <a:t>Select the correct answer from the options given below.</a:t>
            </a:r>
            <a:endParaRPr lang="en-GB" dirty="0">
              <a:solidFill>
                <a:schemeClr val="tx1"/>
              </a:solidFill>
            </a:endParaRPr>
          </a:p>
        </p:txBody>
      </p:sp>
      <p:sp>
        <p:nvSpPr>
          <p:cNvPr id="8" name="Oval 7"/>
          <p:cNvSpPr/>
          <p:nvPr userDrawn="1"/>
        </p:nvSpPr>
        <p:spPr bwMode="auto">
          <a:xfrm>
            <a:off x="8808720" y="3551163"/>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9" name="Freeform 14"/>
          <p:cNvSpPr>
            <a:spLocks noEditPoints="1"/>
          </p:cNvSpPr>
          <p:nvPr userDrawn="1"/>
        </p:nvSpPr>
        <p:spPr bwMode="auto">
          <a:xfrm rot="512906">
            <a:off x="9982597" y="4340821"/>
            <a:ext cx="1633895" cy="1540788"/>
          </a:xfrm>
          <a:custGeom>
            <a:avLst/>
            <a:gdLst>
              <a:gd name="T0" fmla="*/ 347 w 456"/>
              <a:gd name="T1" fmla="*/ 55 h 476"/>
              <a:gd name="T2" fmla="*/ 454 w 456"/>
              <a:gd name="T3" fmla="*/ 84 h 476"/>
              <a:gd name="T4" fmla="*/ 456 w 456"/>
              <a:gd name="T5" fmla="*/ 85 h 476"/>
              <a:gd name="T6" fmla="*/ 349 w 456"/>
              <a:gd name="T7" fmla="*/ 476 h 476"/>
              <a:gd name="T8" fmla="*/ 138 w 456"/>
              <a:gd name="T9" fmla="*/ 418 h 476"/>
              <a:gd name="T10" fmla="*/ 220 w 456"/>
              <a:gd name="T11" fmla="*/ 418 h 476"/>
              <a:gd name="T12" fmla="*/ 333 w 456"/>
              <a:gd name="T13" fmla="*/ 449 h 476"/>
              <a:gd name="T14" fmla="*/ 429 w 456"/>
              <a:gd name="T15" fmla="*/ 100 h 476"/>
              <a:gd name="T16" fmla="*/ 347 w 456"/>
              <a:gd name="T17" fmla="*/ 77 h 476"/>
              <a:gd name="T18" fmla="*/ 347 w 456"/>
              <a:gd name="T19" fmla="*/ 55 h 476"/>
              <a:gd name="T20" fmla="*/ 334 w 456"/>
              <a:gd name="T21" fmla="*/ 0 h 476"/>
              <a:gd name="T22" fmla="*/ 334 w 456"/>
              <a:gd name="T23" fmla="*/ 348 h 476"/>
              <a:gd name="T24" fmla="*/ 330 w 456"/>
              <a:gd name="T25" fmla="*/ 358 h 476"/>
              <a:gd name="T26" fmla="*/ 290 w 456"/>
              <a:gd name="T27" fmla="*/ 401 h 476"/>
              <a:gd name="T28" fmla="*/ 277 w 456"/>
              <a:gd name="T29" fmla="*/ 406 h 476"/>
              <a:gd name="T30" fmla="*/ 84 w 456"/>
              <a:gd name="T31" fmla="*/ 406 h 476"/>
              <a:gd name="T32" fmla="*/ 106 w 456"/>
              <a:gd name="T33" fmla="*/ 384 h 476"/>
              <a:gd name="T34" fmla="*/ 272 w 456"/>
              <a:gd name="T35" fmla="*/ 384 h 476"/>
              <a:gd name="T36" fmla="*/ 273 w 456"/>
              <a:gd name="T37" fmla="*/ 384 h 476"/>
              <a:gd name="T38" fmla="*/ 273 w 456"/>
              <a:gd name="T39" fmla="*/ 383 h 476"/>
              <a:gd name="T40" fmla="*/ 273 w 456"/>
              <a:gd name="T41" fmla="*/ 358 h 476"/>
              <a:gd name="T42" fmla="*/ 289 w 456"/>
              <a:gd name="T43" fmla="*/ 343 h 476"/>
              <a:gd name="T44" fmla="*/ 311 w 456"/>
              <a:gd name="T45" fmla="*/ 343 h 476"/>
              <a:gd name="T46" fmla="*/ 312 w 456"/>
              <a:gd name="T47" fmla="*/ 343 h 476"/>
              <a:gd name="T48" fmla="*/ 312 w 456"/>
              <a:gd name="T49" fmla="*/ 342 h 476"/>
              <a:gd name="T50" fmla="*/ 312 w 456"/>
              <a:gd name="T51" fmla="*/ 21 h 476"/>
              <a:gd name="T52" fmla="*/ 35 w 456"/>
              <a:gd name="T53" fmla="*/ 21 h 476"/>
              <a:gd name="T54" fmla="*/ 35 w 456"/>
              <a:gd name="T55" fmla="*/ 331 h 476"/>
              <a:gd name="T56" fmla="*/ 13 w 456"/>
              <a:gd name="T57" fmla="*/ 353 h 476"/>
              <a:gd name="T58" fmla="*/ 13 w 456"/>
              <a:gd name="T59" fmla="*/ 0 h 476"/>
              <a:gd name="T60" fmla="*/ 334 w 456"/>
              <a:gd name="T61" fmla="*/ 0 h 476"/>
              <a:gd name="T62" fmla="*/ 62 w 456"/>
              <a:gd name="T63" fmla="*/ 77 h 476"/>
              <a:gd name="T64" fmla="*/ 283 w 456"/>
              <a:gd name="T65" fmla="*/ 77 h 476"/>
              <a:gd name="T66" fmla="*/ 283 w 456"/>
              <a:gd name="T67" fmla="*/ 103 h 476"/>
              <a:gd name="T68" fmla="*/ 62 w 456"/>
              <a:gd name="T69" fmla="*/ 103 h 476"/>
              <a:gd name="T70" fmla="*/ 62 w 456"/>
              <a:gd name="T71" fmla="*/ 77 h 476"/>
              <a:gd name="T72" fmla="*/ 62 w 456"/>
              <a:gd name="T73" fmla="*/ 126 h 476"/>
              <a:gd name="T74" fmla="*/ 283 w 456"/>
              <a:gd name="T75" fmla="*/ 126 h 476"/>
              <a:gd name="T76" fmla="*/ 283 w 456"/>
              <a:gd name="T77" fmla="*/ 152 h 476"/>
              <a:gd name="T78" fmla="*/ 62 w 456"/>
              <a:gd name="T79" fmla="*/ 152 h 476"/>
              <a:gd name="T80" fmla="*/ 62 w 456"/>
              <a:gd name="T81" fmla="*/ 126 h 476"/>
              <a:gd name="T82" fmla="*/ 62 w 456"/>
              <a:gd name="T83" fmla="*/ 174 h 476"/>
              <a:gd name="T84" fmla="*/ 157 w 456"/>
              <a:gd name="T85" fmla="*/ 174 h 476"/>
              <a:gd name="T86" fmla="*/ 157 w 456"/>
              <a:gd name="T87" fmla="*/ 200 h 476"/>
              <a:gd name="T88" fmla="*/ 62 w 456"/>
              <a:gd name="T89" fmla="*/ 200 h 476"/>
              <a:gd name="T90" fmla="*/ 62 w 456"/>
              <a:gd name="T91" fmla="*/ 174 h 476"/>
              <a:gd name="T92" fmla="*/ 40 w 456"/>
              <a:gd name="T93" fmla="*/ 428 h 476"/>
              <a:gd name="T94" fmla="*/ 155 w 456"/>
              <a:gd name="T95" fmla="*/ 313 h 476"/>
              <a:gd name="T96" fmla="*/ 115 w 456"/>
              <a:gd name="T97" fmla="*/ 273 h 476"/>
              <a:gd name="T98" fmla="*/ 0 w 456"/>
              <a:gd name="T99" fmla="*/ 388 h 476"/>
              <a:gd name="T100" fmla="*/ 40 w 456"/>
              <a:gd name="T101" fmla="*/ 428 h 476"/>
              <a:gd name="T102" fmla="*/ 162 w 456"/>
              <a:gd name="T103" fmla="*/ 286 h 476"/>
              <a:gd name="T104" fmla="*/ 173 w 456"/>
              <a:gd name="T105" fmla="*/ 261 h 476"/>
              <a:gd name="T106" fmla="*/ 167 w 456"/>
              <a:gd name="T107" fmla="*/ 256 h 476"/>
              <a:gd name="T108" fmla="*/ 142 w 456"/>
              <a:gd name="T109" fmla="*/ 266 h 476"/>
              <a:gd name="T110" fmla="*/ 151 w 456"/>
              <a:gd name="T111" fmla="*/ 277 h 476"/>
              <a:gd name="T112" fmla="*/ 162 w 456"/>
              <a:gd name="T113" fmla="*/ 28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6" h="476">
                <a:moveTo>
                  <a:pt x="347" y="55"/>
                </a:moveTo>
                <a:cubicBezTo>
                  <a:pt x="454" y="84"/>
                  <a:pt x="454" y="84"/>
                  <a:pt x="454" y="84"/>
                </a:cubicBezTo>
                <a:cubicBezTo>
                  <a:pt x="456" y="85"/>
                  <a:pt x="456" y="85"/>
                  <a:pt x="456" y="85"/>
                </a:cubicBezTo>
                <a:cubicBezTo>
                  <a:pt x="349" y="476"/>
                  <a:pt x="349" y="476"/>
                  <a:pt x="349" y="476"/>
                </a:cubicBezTo>
                <a:cubicBezTo>
                  <a:pt x="138" y="418"/>
                  <a:pt x="138" y="418"/>
                  <a:pt x="138" y="418"/>
                </a:cubicBezTo>
                <a:cubicBezTo>
                  <a:pt x="220" y="418"/>
                  <a:pt x="220" y="418"/>
                  <a:pt x="220" y="418"/>
                </a:cubicBezTo>
                <a:cubicBezTo>
                  <a:pt x="333" y="449"/>
                  <a:pt x="333" y="449"/>
                  <a:pt x="333" y="449"/>
                </a:cubicBezTo>
                <a:cubicBezTo>
                  <a:pt x="429" y="100"/>
                  <a:pt x="429" y="100"/>
                  <a:pt x="429" y="100"/>
                </a:cubicBezTo>
                <a:cubicBezTo>
                  <a:pt x="347" y="77"/>
                  <a:pt x="347" y="77"/>
                  <a:pt x="347" y="77"/>
                </a:cubicBezTo>
                <a:cubicBezTo>
                  <a:pt x="347" y="55"/>
                  <a:pt x="347" y="55"/>
                  <a:pt x="347" y="55"/>
                </a:cubicBezTo>
                <a:close/>
                <a:moveTo>
                  <a:pt x="334" y="0"/>
                </a:moveTo>
                <a:cubicBezTo>
                  <a:pt x="334" y="348"/>
                  <a:pt x="334" y="348"/>
                  <a:pt x="334" y="348"/>
                </a:cubicBezTo>
                <a:cubicBezTo>
                  <a:pt x="334" y="352"/>
                  <a:pt x="333" y="355"/>
                  <a:pt x="330" y="358"/>
                </a:cubicBezTo>
                <a:cubicBezTo>
                  <a:pt x="290" y="401"/>
                  <a:pt x="290" y="401"/>
                  <a:pt x="290" y="401"/>
                </a:cubicBezTo>
                <a:cubicBezTo>
                  <a:pt x="286" y="404"/>
                  <a:pt x="282" y="406"/>
                  <a:pt x="277" y="406"/>
                </a:cubicBezTo>
                <a:cubicBezTo>
                  <a:pt x="84" y="406"/>
                  <a:pt x="84" y="406"/>
                  <a:pt x="84" y="406"/>
                </a:cubicBezTo>
                <a:cubicBezTo>
                  <a:pt x="106" y="384"/>
                  <a:pt x="106" y="384"/>
                  <a:pt x="106" y="384"/>
                </a:cubicBezTo>
                <a:cubicBezTo>
                  <a:pt x="161" y="384"/>
                  <a:pt x="211" y="384"/>
                  <a:pt x="272" y="384"/>
                </a:cubicBezTo>
                <a:cubicBezTo>
                  <a:pt x="272" y="384"/>
                  <a:pt x="273" y="384"/>
                  <a:pt x="273" y="384"/>
                </a:cubicBezTo>
                <a:cubicBezTo>
                  <a:pt x="273" y="384"/>
                  <a:pt x="273" y="383"/>
                  <a:pt x="273" y="383"/>
                </a:cubicBezTo>
                <a:cubicBezTo>
                  <a:pt x="273" y="358"/>
                  <a:pt x="273" y="358"/>
                  <a:pt x="273" y="358"/>
                </a:cubicBezTo>
                <a:cubicBezTo>
                  <a:pt x="273" y="349"/>
                  <a:pt x="279" y="343"/>
                  <a:pt x="289" y="343"/>
                </a:cubicBezTo>
                <a:cubicBezTo>
                  <a:pt x="311" y="343"/>
                  <a:pt x="311" y="343"/>
                  <a:pt x="311" y="343"/>
                </a:cubicBezTo>
                <a:cubicBezTo>
                  <a:pt x="311" y="343"/>
                  <a:pt x="312" y="343"/>
                  <a:pt x="312" y="343"/>
                </a:cubicBezTo>
                <a:cubicBezTo>
                  <a:pt x="312" y="343"/>
                  <a:pt x="312" y="342"/>
                  <a:pt x="312" y="342"/>
                </a:cubicBezTo>
                <a:cubicBezTo>
                  <a:pt x="312" y="21"/>
                  <a:pt x="312" y="21"/>
                  <a:pt x="312" y="21"/>
                </a:cubicBezTo>
                <a:cubicBezTo>
                  <a:pt x="35" y="21"/>
                  <a:pt x="35" y="21"/>
                  <a:pt x="35" y="21"/>
                </a:cubicBezTo>
                <a:cubicBezTo>
                  <a:pt x="35" y="331"/>
                  <a:pt x="35" y="331"/>
                  <a:pt x="35" y="331"/>
                </a:cubicBezTo>
                <a:cubicBezTo>
                  <a:pt x="13" y="353"/>
                  <a:pt x="13" y="353"/>
                  <a:pt x="13" y="353"/>
                </a:cubicBezTo>
                <a:cubicBezTo>
                  <a:pt x="13" y="0"/>
                  <a:pt x="13" y="0"/>
                  <a:pt x="13" y="0"/>
                </a:cubicBezTo>
                <a:cubicBezTo>
                  <a:pt x="334" y="0"/>
                  <a:pt x="334" y="0"/>
                  <a:pt x="334" y="0"/>
                </a:cubicBezTo>
                <a:close/>
                <a:moveTo>
                  <a:pt x="62" y="77"/>
                </a:moveTo>
                <a:cubicBezTo>
                  <a:pt x="283" y="77"/>
                  <a:pt x="283" y="77"/>
                  <a:pt x="283" y="77"/>
                </a:cubicBezTo>
                <a:cubicBezTo>
                  <a:pt x="283" y="103"/>
                  <a:pt x="283" y="103"/>
                  <a:pt x="283" y="103"/>
                </a:cubicBezTo>
                <a:cubicBezTo>
                  <a:pt x="62" y="103"/>
                  <a:pt x="62" y="103"/>
                  <a:pt x="62" y="103"/>
                </a:cubicBezTo>
                <a:cubicBezTo>
                  <a:pt x="62" y="77"/>
                  <a:pt x="62" y="77"/>
                  <a:pt x="62" y="77"/>
                </a:cubicBezTo>
                <a:close/>
                <a:moveTo>
                  <a:pt x="62" y="126"/>
                </a:moveTo>
                <a:cubicBezTo>
                  <a:pt x="283" y="126"/>
                  <a:pt x="283" y="126"/>
                  <a:pt x="283" y="126"/>
                </a:cubicBezTo>
                <a:cubicBezTo>
                  <a:pt x="283" y="152"/>
                  <a:pt x="283" y="152"/>
                  <a:pt x="283" y="152"/>
                </a:cubicBezTo>
                <a:cubicBezTo>
                  <a:pt x="62" y="152"/>
                  <a:pt x="62" y="152"/>
                  <a:pt x="62" y="152"/>
                </a:cubicBezTo>
                <a:cubicBezTo>
                  <a:pt x="62" y="126"/>
                  <a:pt x="62" y="126"/>
                  <a:pt x="62" y="126"/>
                </a:cubicBezTo>
                <a:close/>
                <a:moveTo>
                  <a:pt x="62" y="174"/>
                </a:moveTo>
                <a:cubicBezTo>
                  <a:pt x="157" y="174"/>
                  <a:pt x="157" y="174"/>
                  <a:pt x="157" y="174"/>
                </a:cubicBezTo>
                <a:cubicBezTo>
                  <a:pt x="157" y="200"/>
                  <a:pt x="157" y="200"/>
                  <a:pt x="157" y="200"/>
                </a:cubicBezTo>
                <a:cubicBezTo>
                  <a:pt x="62" y="200"/>
                  <a:pt x="62" y="200"/>
                  <a:pt x="62" y="200"/>
                </a:cubicBezTo>
                <a:cubicBezTo>
                  <a:pt x="62" y="174"/>
                  <a:pt x="62" y="174"/>
                  <a:pt x="62" y="174"/>
                </a:cubicBezTo>
                <a:close/>
                <a:moveTo>
                  <a:pt x="40" y="428"/>
                </a:moveTo>
                <a:cubicBezTo>
                  <a:pt x="155" y="313"/>
                  <a:pt x="155" y="313"/>
                  <a:pt x="155" y="313"/>
                </a:cubicBezTo>
                <a:cubicBezTo>
                  <a:pt x="139" y="303"/>
                  <a:pt x="125" y="289"/>
                  <a:pt x="115" y="273"/>
                </a:cubicBezTo>
                <a:cubicBezTo>
                  <a:pt x="0" y="388"/>
                  <a:pt x="0" y="388"/>
                  <a:pt x="0" y="388"/>
                </a:cubicBezTo>
                <a:cubicBezTo>
                  <a:pt x="10" y="404"/>
                  <a:pt x="24" y="418"/>
                  <a:pt x="40" y="428"/>
                </a:cubicBezTo>
                <a:close/>
                <a:moveTo>
                  <a:pt x="162" y="286"/>
                </a:moveTo>
                <a:cubicBezTo>
                  <a:pt x="164" y="282"/>
                  <a:pt x="172" y="264"/>
                  <a:pt x="173" y="261"/>
                </a:cubicBezTo>
                <a:cubicBezTo>
                  <a:pt x="173" y="257"/>
                  <a:pt x="171" y="255"/>
                  <a:pt x="167" y="256"/>
                </a:cubicBezTo>
                <a:cubicBezTo>
                  <a:pt x="164" y="256"/>
                  <a:pt x="146" y="264"/>
                  <a:pt x="142" y="266"/>
                </a:cubicBezTo>
                <a:cubicBezTo>
                  <a:pt x="145" y="270"/>
                  <a:pt x="148" y="273"/>
                  <a:pt x="151" y="277"/>
                </a:cubicBezTo>
                <a:cubicBezTo>
                  <a:pt x="155" y="280"/>
                  <a:pt x="158" y="283"/>
                  <a:pt x="162" y="286"/>
                </a:cubicBezTo>
                <a:close/>
              </a:path>
            </a:pathLst>
          </a:custGeom>
          <a:solidFill>
            <a:srgbClr val="FFFFFF"/>
          </a:solidFill>
          <a:ln>
            <a:noFill/>
          </a:ln>
        </p:spPr>
        <p:txBody>
          <a:bodyPr vert="horz" wrap="square" lIns="91440" tIns="45720" rIns="91440" bIns="45720" numCol="1" anchor="t" anchorCtr="0" compatLnSpc="1"/>
          <a:lstStyle/>
          <a:p>
            <a:endParaRPr lang="en-US"/>
          </a:p>
        </p:txBody>
      </p:sp>
      <p:sp>
        <p:nvSpPr>
          <p:cNvPr id="10" name="Rectangle 1"/>
          <p:cNvSpPr>
            <a:spLocks noGrp="1" noChangeArrowheads="1"/>
          </p:cNvSpPr>
          <p:nvPr>
            <p:ph type="title"/>
          </p:nvPr>
        </p:nvSpPr>
        <p:spPr bwMode="auto">
          <a:xfrm>
            <a:off x="605367" y="378458"/>
            <a:ext cx="10981267" cy="461665"/>
          </a:xfrm>
          <a:prstGeom prst="rect">
            <a:avLst/>
          </a:prstGeom>
          <a:noFill/>
          <a:ln w="12700">
            <a:noFill/>
            <a:miter lim="800000"/>
          </a:ln>
        </p:spPr>
        <p:txBody>
          <a:bodyPr vert="horz" wrap="square" lIns="0" tIns="0" rIns="0" bIns="0" numCol="1" anchor="t" anchorCtr="0" compatLnSpc="1">
            <a:spAutoFit/>
          </a:bodyPr>
          <a:lstStyle/>
          <a:p>
            <a:pPr lvl="0"/>
            <a:r>
              <a:rPr lang="en-US" dirty="0">
                <a:sym typeface="Arial" panose="020B0604020202020204" pitchFamily="34" charset="0"/>
              </a:rPr>
              <a:t>Click to edit Master title style</a:t>
            </a:r>
            <a:endParaRPr lang="en-US" dirty="0">
              <a:sym typeface="Arial" panose="020B0604020202020204" pitchFamily="34" charset="0"/>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tags" Target="../tags/tag2.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605367" y="1713179"/>
            <a:ext cx="10981267" cy="4379647"/>
          </a:xfrm>
          <a:prstGeom prst="rect">
            <a:avLst/>
          </a:prstGeom>
          <a:noFill/>
          <a:ln w="12700">
            <a:noFill/>
            <a:miter lim="800000"/>
          </a:ln>
        </p:spPr>
        <p:txBody>
          <a:bodyPr vert="horz" wrap="square" lIns="0" tIns="0" rIns="0" bIns="0" numCol="1" anchor="t" anchorCtr="0" compatLnSpc="1">
            <a:noAutofit/>
          </a:bodyPr>
          <a:lstStyle/>
          <a:p>
            <a:pPr lvl="0"/>
            <a:r>
              <a:rPr lang="en-US" dirty="0">
                <a:sym typeface="Arial" panose="020B0604020202020204" pitchFamily="34" charset="0"/>
              </a:rPr>
              <a:t>Click to edit Master text styles</a:t>
            </a:r>
            <a:endParaRPr lang="en-US" dirty="0">
              <a:sym typeface="Arial" panose="020B0604020202020204" pitchFamily="34" charset="0"/>
            </a:endParaRPr>
          </a:p>
          <a:p>
            <a:pPr lvl="1"/>
            <a:r>
              <a:rPr lang="en-US" dirty="0">
                <a:sym typeface="Arial" panose="020B0604020202020204" pitchFamily="34" charset="0"/>
              </a:rPr>
              <a:t>Second level</a:t>
            </a:r>
            <a:endParaRPr lang="en-US" dirty="0">
              <a:sym typeface="Arial" panose="020B0604020202020204" pitchFamily="34" charset="0"/>
            </a:endParaRPr>
          </a:p>
          <a:p>
            <a:pPr lvl="2"/>
            <a:r>
              <a:rPr lang="en-US" dirty="0">
                <a:sym typeface="Arial" panose="020B0604020202020204" pitchFamily="34" charset="0"/>
              </a:rPr>
              <a:t>Third level</a:t>
            </a:r>
            <a:endParaRPr lang="en-US" dirty="0">
              <a:sym typeface="Arial" panose="020B0604020202020204" pitchFamily="34" charset="0"/>
            </a:endParaRPr>
          </a:p>
          <a:p>
            <a:pPr lvl="3"/>
            <a:r>
              <a:rPr lang="en-US" dirty="0">
                <a:sym typeface="Arial" panose="020B0604020202020204" pitchFamily="34" charset="0"/>
              </a:rPr>
              <a:t>Fourth level</a:t>
            </a:r>
            <a:endParaRPr lang="en-US" dirty="0">
              <a:sym typeface="Arial" panose="020B0604020202020204" pitchFamily="34" charset="0"/>
            </a:endParaRPr>
          </a:p>
          <a:p>
            <a:pPr lvl="4"/>
            <a:r>
              <a:rPr lang="en-US" dirty="0">
                <a:sym typeface="Arial" panose="020B0604020202020204" pitchFamily="34" charset="0"/>
              </a:rPr>
              <a:t>Fifth level</a:t>
            </a:r>
            <a:endParaRPr lang="en-US" dirty="0">
              <a:sym typeface="Arial" panose="020B0604020202020204" pitchFamily="34" charset="0"/>
            </a:endParaRPr>
          </a:p>
        </p:txBody>
      </p:sp>
      <p:sp>
        <p:nvSpPr>
          <p:cNvPr id="9219" name="Rectangle 1"/>
          <p:cNvSpPr>
            <a:spLocks noGrp="1" noChangeArrowheads="1"/>
          </p:cNvSpPr>
          <p:nvPr>
            <p:ph type="title"/>
          </p:nvPr>
        </p:nvSpPr>
        <p:spPr bwMode="auto">
          <a:xfrm>
            <a:off x="605367" y="378458"/>
            <a:ext cx="10981267" cy="461665"/>
          </a:xfrm>
          <a:prstGeom prst="rect">
            <a:avLst/>
          </a:prstGeom>
          <a:noFill/>
          <a:ln w="12700">
            <a:noFill/>
            <a:miter lim="800000"/>
          </a:ln>
        </p:spPr>
        <p:txBody>
          <a:bodyPr vert="horz" wrap="square" lIns="0" tIns="0" rIns="0" bIns="0" numCol="1" anchor="t" anchorCtr="0" compatLnSpc="1">
            <a:spAutoFit/>
          </a:bodyPr>
          <a:lstStyle/>
          <a:p>
            <a:pPr lvl="0"/>
            <a:r>
              <a:rPr lang="en-US">
                <a:sym typeface="Arial" panose="020B0604020202020204" pitchFamily="34" charset="0"/>
              </a:rPr>
              <a:t>Click to edit Master title style</a:t>
            </a:r>
            <a:endParaRPr lang="en-US" dirty="0">
              <a:sym typeface="Arial" panose="020B0604020202020204" pitchFamily="34" charset="0"/>
            </a:endParaRPr>
          </a:p>
        </p:txBody>
      </p:sp>
      <p:sp>
        <p:nvSpPr>
          <p:cNvPr id="7" name="Shape 139"/>
          <p:cNvSpPr/>
          <p:nvPr/>
        </p:nvSpPr>
        <p:spPr>
          <a:xfrm>
            <a:off x="2781093" y="-442170"/>
            <a:ext cx="344909" cy="344909"/>
          </a:xfrm>
          <a:prstGeom prst="roundRect">
            <a:avLst>
              <a:gd name="adj" fmla="val 15000"/>
            </a:avLst>
          </a:prstGeom>
          <a:solidFill>
            <a:srgbClr val="E4E4E3"/>
          </a:solidFill>
          <a:ln w="12700" cap="flat">
            <a:noFill/>
            <a:miter lim="400000"/>
          </a:ln>
          <a:effectLst/>
        </p:spPr>
        <p:txBody>
          <a:bodyPr wrap="square" lIns="25400" tIns="25400" rIns="25400" bIns="25400" numCol="1" anchor="ctr">
            <a:noAutofit/>
          </a:bodyPr>
          <a:lstStyle>
            <a:lvl1pPr>
              <a:defRPr sz="2200">
                <a:latin typeface="Helvetica"/>
                <a:ea typeface="Helvetica"/>
                <a:cs typeface="Helvetica"/>
                <a:sym typeface="Helvetica"/>
              </a:defRPr>
            </a:lvl1pPr>
          </a:lstStyle>
          <a:p>
            <a:pPr algn="ctr"/>
            <a:r>
              <a:rPr sz="1100"/>
              <a:t>10</a:t>
            </a:r>
            <a:endParaRPr sz="1100"/>
          </a:p>
        </p:txBody>
      </p:sp>
      <p:sp>
        <p:nvSpPr>
          <p:cNvPr id="8" name="Shape 140"/>
          <p:cNvSpPr/>
          <p:nvPr/>
        </p:nvSpPr>
        <p:spPr>
          <a:xfrm>
            <a:off x="3178392" y="-442170"/>
            <a:ext cx="344909" cy="344909"/>
          </a:xfrm>
          <a:prstGeom prst="roundRect">
            <a:avLst>
              <a:gd name="adj" fmla="val 15000"/>
            </a:avLst>
          </a:prstGeom>
          <a:solidFill>
            <a:srgbClr val="CBCCCB"/>
          </a:solidFill>
          <a:ln w="12700" cap="flat">
            <a:noFill/>
            <a:miter lim="400000"/>
          </a:ln>
          <a:effectLst/>
        </p:spPr>
        <p:txBody>
          <a:bodyPr wrap="square" lIns="25400" tIns="25400" rIns="25400" bIns="25400" numCol="1" anchor="ctr">
            <a:noAutofit/>
          </a:bodyPr>
          <a:lstStyle>
            <a:lvl1pPr>
              <a:defRPr sz="2200">
                <a:latin typeface="Helvetica"/>
                <a:ea typeface="Helvetica"/>
                <a:cs typeface="Helvetica"/>
                <a:sym typeface="Helvetica"/>
              </a:defRPr>
            </a:lvl1pPr>
          </a:lstStyle>
          <a:p>
            <a:pPr algn="ctr"/>
            <a:r>
              <a:rPr sz="1100"/>
              <a:t>20</a:t>
            </a:r>
            <a:endParaRPr sz="1100"/>
          </a:p>
        </p:txBody>
      </p:sp>
      <p:sp>
        <p:nvSpPr>
          <p:cNvPr id="9" name="Shape 141"/>
          <p:cNvSpPr/>
          <p:nvPr/>
        </p:nvSpPr>
        <p:spPr>
          <a:xfrm>
            <a:off x="3972990" y="-442170"/>
            <a:ext cx="344908" cy="344909"/>
          </a:xfrm>
          <a:prstGeom prst="roundRect">
            <a:avLst>
              <a:gd name="adj" fmla="val 15000"/>
            </a:avLst>
          </a:prstGeom>
          <a:solidFill>
            <a:srgbClr val="8A8B8A"/>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dirty="0"/>
              <a:t>50</a:t>
            </a:r>
            <a:endParaRPr sz="1100" dirty="0"/>
          </a:p>
        </p:txBody>
      </p:sp>
      <p:sp>
        <p:nvSpPr>
          <p:cNvPr id="10" name="Shape 142"/>
          <p:cNvSpPr/>
          <p:nvPr/>
        </p:nvSpPr>
        <p:spPr>
          <a:xfrm>
            <a:off x="3575691" y="-442170"/>
            <a:ext cx="344909" cy="344909"/>
          </a:xfrm>
          <a:prstGeom prst="roundRect">
            <a:avLst>
              <a:gd name="adj" fmla="val 15000"/>
            </a:avLst>
          </a:prstGeom>
          <a:solidFill>
            <a:srgbClr val="9E9F9E"/>
          </a:solidFill>
          <a:ln w="12700" cap="flat">
            <a:noFill/>
            <a:miter lim="400000"/>
          </a:ln>
          <a:effectLst/>
        </p:spPr>
        <p:txBody>
          <a:bodyPr wrap="square" lIns="25400" tIns="25400" rIns="25400" bIns="25400" numCol="1" anchor="ctr">
            <a:noAutofit/>
          </a:bodyPr>
          <a:lstStyle>
            <a:lvl1pPr>
              <a:defRPr sz="2200">
                <a:latin typeface="Helvetica"/>
                <a:ea typeface="Helvetica"/>
                <a:cs typeface="Helvetica"/>
                <a:sym typeface="Helvetica"/>
              </a:defRPr>
            </a:lvl1pPr>
          </a:lstStyle>
          <a:p>
            <a:pPr algn="ctr"/>
            <a:r>
              <a:rPr sz="1100"/>
              <a:t>40</a:t>
            </a:r>
            <a:endParaRPr sz="1100"/>
          </a:p>
        </p:txBody>
      </p:sp>
      <p:sp>
        <p:nvSpPr>
          <p:cNvPr id="11" name="Shape 143"/>
          <p:cNvSpPr/>
          <p:nvPr/>
        </p:nvSpPr>
        <p:spPr>
          <a:xfrm>
            <a:off x="4370288" y="-442170"/>
            <a:ext cx="344908" cy="344909"/>
          </a:xfrm>
          <a:prstGeom prst="roundRect">
            <a:avLst>
              <a:gd name="adj" fmla="val 15000"/>
            </a:avLst>
          </a:prstGeom>
          <a:solidFill>
            <a:srgbClr val="777776"/>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60</a:t>
            </a:r>
            <a:endParaRPr sz="1100"/>
          </a:p>
        </p:txBody>
      </p:sp>
      <p:sp>
        <p:nvSpPr>
          <p:cNvPr id="12" name="Shape 144"/>
          <p:cNvSpPr/>
          <p:nvPr/>
        </p:nvSpPr>
        <p:spPr>
          <a:xfrm>
            <a:off x="4767586" y="-442170"/>
            <a:ext cx="344909" cy="344909"/>
          </a:xfrm>
          <a:prstGeom prst="roundRect">
            <a:avLst>
              <a:gd name="adj" fmla="val 15000"/>
            </a:avLst>
          </a:prstGeom>
          <a:solidFill>
            <a:srgbClr val="4D4E4C"/>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80</a:t>
            </a:r>
            <a:endParaRPr sz="1100"/>
          </a:p>
        </p:txBody>
      </p:sp>
      <p:sp>
        <p:nvSpPr>
          <p:cNvPr id="13" name="Shape 145"/>
          <p:cNvSpPr/>
          <p:nvPr/>
        </p:nvSpPr>
        <p:spPr>
          <a:xfrm>
            <a:off x="5164885" y="-442170"/>
            <a:ext cx="344908" cy="344909"/>
          </a:xfrm>
          <a:prstGeom prst="roundRect">
            <a:avLst>
              <a:gd name="adj" fmla="val 15000"/>
            </a:avLst>
          </a:prstGeom>
          <a:solidFill>
            <a:srgbClr val="343534"/>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90</a:t>
            </a:r>
            <a:endParaRPr sz="1100"/>
          </a:p>
        </p:txBody>
      </p:sp>
      <p:sp>
        <p:nvSpPr>
          <p:cNvPr id="14" name="Shape 146"/>
          <p:cNvSpPr/>
          <p:nvPr/>
        </p:nvSpPr>
        <p:spPr>
          <a:xfrm>
            <a:off x="5562179" y="-442170"/>
            <a:ext cx="344909" cy="344909"/>
          </a:xfrm>
          <a:prstGeom prst="roundRect">
            <a:avLst>
              <a:gd name="adj" fmla="val 15000"/>
            </a:avLst>
          </a:prstGeom>
          <a:solidFill>
            <a:srgbClr val="1A1919"/>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100</a:t>
            </a:r>
            <a:endParaRPr sz="1100"/>
          </a:p>
        </p:txBody>
      </p:sp>
      <p:sp>
        <p:nvSpPr>
          <p:cNvPr id="15" name="Shape 148"/>
          <p:cNvSpPr/>
          <p:nvPr/>
        </p:nvSpPr>
        <p:spPr>
          <a:xfrm>
            <a:off x="0" y="-442170"/>
            <a:ext cx="344909" cy="344909"/>
          </a:xfrm>
          <a:prstGeom prst="roundRect">
            <a:avLst>
              <a:gd name="adj" fmla="val 15000"/>
            </a:avLst>
          </a:prstGeom>
          <a:solidFill>
            <a:srgbClr val="0B5395"/>
          </a:solidFill>
          <a:ln w="12700">
            <a:miter lim="400000"/>
          </a:ln>
        </p:spPr>
        <p:txBody>
          <a:bodyPr lIns="25400" tIns="25400" rIns="25400" bIns="25400" anchor="ctr"/>
          <a:lstStyle/>
          <a:p>
            <a:pPr>
              <a:defRPr sz="3200"/>
            </a:pPr>
            <a:endParaRPr sz="1600"/>
          </a:p>
        </p:txBody>
      </p:sp>
      <p:sp>
        <p:nvSpPr>
          <p:cNvPr id="16" name="Shape 149"/>
          <p:cNvSpPr/>
          <p:nvPr/>
        </p:nvSpPr>
        <p:spPr>
          <a:xfrm>
            <a:off x="794598" y="-442170"/>
            <a:ext cx="344909" cy="344909"/>
          </a:xfrm>
          <a:prstGeom prst="roundRect">
            <a:avLst>
              <a:gd name="adj" fmla="val 15000"/>
            </a:avLst>
          </a:prstGeom>
          <a:solidFill>
            <a:srgbClr val="039736"/>
          </a:solidFill>
          <a:ln w="12700">
            <a:miter lim="400000"/>
          </a:ln>
        </p:spPr>
        <p:txBody>
          <a:bodyPr lIns="24083" tIns="24083" rIns="24083" bIns="24083" anchor="ctr"/>
          <a:lstStyle>
            <a:lvl1pPr>
              <a:defRPr sz="3000">
                <a:solidFill>
                  <a:srgbClr val="FFFFFF"/>
                </a:solidFill>
              </a:defRPr>
            </a:lvl1pPr>
          </a:lstStyle>
          <a:p>
            <a:pPr algn="ctr"/>
            <a:r>
              <a:rPr sz="1500" dirty="0"/>
              <a:t>B</a:t>
            </a:r>
            <a:endParaRPr sz="1500" dirty="0"/>
          </a:p>
        </p:txBody>
      </p:sp>
      <p:sp>
        <p:nvSpPr>
          <p:cNvPr id="17" name="Shape 150"/>
          <p:cNvSpPr/>
          <p:nvPr/>
        </p:nvSpPr>
        <p:spPr>
          <a:xfrm>
            <a:off x="397299" y="-442170"/>
            <a:ext cx="344909" cy="344909"/>
          </a:xfrm>
          <a:prstGeom prst="roundRect">
            <a:avLst>
              <a:gd name="adj" fmla="val 15000"/>
            </a:avLst>
          </a:prstGeom>
          <a:solidFill>
            <a:srgbClr val="089CA3"/>
          </a:solidFill>
          <a:ln w="12700">
            <a:miter lim="400000"/>
          </a:ln>
        </p:spPr>
        <p:txBody>
          <a:bodyPr lIns="25400" tIns="25400" rIns="25400" bIns="25400" anchor="ctr"/>
          <a:lstStyle>
            <a:lvl1pPr>
              <a:defRPr sz="3200">
                <a:solidFill>
                  <a:srgbClr val="FFFFFF"/>
                </a:solidFill>
              </a:defRPr>
            </a:lvl1pPr>
          </a:lstStyle>
          <a:p>
            <a:pPr algn="ctr"/>
            <a:r>
              <a:rPr sz="1600" dirty="0"/>
              <a:t>A</a:t>
            </a:r>
            <a:endParaRPr sz="1600" dirty="0"/>
          </a:p>
        </p:txBody>
      </p:sp>
      <p:sp>
        <p:nvSpPr>
          <p:cNvPr id="18" name="Shape 148"/>
          <p:cNvSpPr/>
          <p:nvPr/>
        </p:nvSpPr>
        <p:spPr>
          <a:xfrm>
            <a:off x="1191897" y="-442170"/>
            <a:ext cx="344909" cy="344909"/>
          </a:xfrm>
          <a:prstGeom prst="roundRect">
            <a:avLst>
              <a:gd name="adj" fmla="val 15000"/>
            </a:avLst>
          </a:prstGeom>
          <a:solidFill>
            <a:srgbClr val="FA9002"/>
          </a:solidFill>
          <a:ln w="12700">
            <a:miter lim="400000"/>
          </a:ln>
        </p:spPr>
        <p:txBody>
          <a:bodyPr lIns="25400" tIns="25400" rIns="25400" bIns="25400" anchor="ctr"/>
          <a:lstStyle/>
          <a:p>
            <a:pPr>
              <a:defRPr sz="3200"/>
            </a:pPr>
            <a:endParaRPr sz="1600"/>
          </a:p>
        </p:txBody>
      </p:sp>
      <p:sp>
        <p:nvSpPr>
          <p:cNvPr id="19" name="Shape 149"/>
          <p:cNvSpPr/>
          <p:nvPr/>
        </p:nvSpPr>
        <p:spPr>
          <a:xfrm>
            <a:off x="1986495" y="-442170"/>
            <a:ext cx="344909" cy="344909"/>
          </a:xfrm>
          <a:prstGeom prst="roundRect">
            <a:avLst>
              <a:gd name="adj" fmla="val 15000"/>
            </a:avLst>
          </a:prstGeom>
          <a:solidFill>
            <a:srgbClr val="113052"/>
          </a:solidFill>
          <a:ln w="12700">
            <a:miter lim="400000"/>
          </a:ln>
        </p:spPr>
        <p:txBody>
          <a:bodyPr lIns="24083" tIns="24083" rIns="24083" bIns="24083" anchor="ctr"/>
          <a:lstStyle>
            <a:lvl1pPr>
              <a:defRPr sz="3000">
                <a:solidFill>
                  <a:srgbClr val="FFFFFF"/>
                </a:solidFill>
              </a:defRPr>
            </a:lvl1pPr>
          </a:lstStyle>
          <a:p>
            <a:pPr algn="ctr"/>
            <a:endParaRPr sz="1500" dirty="0"/>
          </a:p>
        </p:txBody>
      </p:sp>
      <p:sp>
        <p:nvSpPr>
          <p:cNvPr id="20" name="Shape 150"/>
          <p:cNvSpPr/>
          <p:nvPr/>
        </p:nvSpPr>
        <p:spPr>
          <a:xfrm>
            <a:off x="1589196" y="-442170"/>
            <a:ext cx="344909" cy="344909"/>
          </a:xfrm>
          <a:prstGeom prst="roundRect">
            <a:avLst>
              <a:gd name="adj" fmla="val 15000"/>
            </a:avLst>
          </a:prstGeom>
          <a:solidFill>
            <a:srgbClr val="C00000"/>
          </a:solidFill>
          <a:ln w="12700">
            <a:miter lim="400000"/>
          </a:ln>
        </p:spPr>
        <p:txBody>
          <a:bodyPr lIns="25400" tIns="25400" rIns="25400" bIns="25400" anchor="ctr"/>
          <a:lstStyle>
            <a:lvl1pPr>
              <a:defRPr sz="3200">
                <a:solidFill>
                  <a:srgbClr val="FFFFFF"/>
                </a:solidFill>
              </a:defRPr>
            </a:lvl1pPr>
          </a:lstStyle>
          <a:p>
            <a:pPr algn="ctr"/>
            <a:endParaRPr sz="1600" dirty="0"/>
          </a:p>
        </p:txBody>
      </p:sp>
      <p:sp>
        <p:nvSpPr>
          <p:cNvPr id="21" name="Shape 149"/>
          <p:cNvSpPr/>
          <p:nvPr/>
        </p:nvSpPr>
        <p:spPr>
          <a:xfrm>
            <a:off x="2383794" y="-442170"/>
            <a:ext cx="344909" cy="344909"/>
          </a:xfrm>
          <a:prstGeom prst="roundRect">
            <a:avLst>
              <a:gd name="adj" fmla="val 15000"/>
            </a:avLst>
          </a:prstGeom>
          <a:solidFill>
            <a:srgbClr val="3E3B3F"/>
          </a:solidFill>
          <a:ln w="12700">
            <a:miter lim="400000"/>
          </a:ln>
        </p:spPr>
        <p:txBody>
          <a:bodyPr lIns="24083" tIns="24083" rIns="24083" bIns="24083" anchor="ctr"/>
          <a:lstStyle>
            <a:lvl1pPr>
              <a:defRPr sz="3000">
                <a:solidFill>
                  <a:srgbClr val="FFFFFF"/>
                </a:solidFill>
              </a:defRPr>
            </a:lvl1pPr>
          </a:lstStyle>
          <a:p>
            <a:pPr algn="ctr"/>
            <a:endParaRPr sz="1500" dirty="0"/>
          </a:p>
        </p:txBody>
      </p:sp>
      <p:sp>
        <p:nvSpPr>
          <p:cNvPr id="25" name="Slide Number Placeholder 5"/>
          <p:cNvSpPr>
            <a:spLocks noGrp="1"/>
          </p:cNvSpPr>
          <p:nvPr userDrawn="1">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23" name="Shape 148"/>
          <p:cNvSpPr/>
          <p:nvPr userDrawn="1"/>
        </p:nvSpPr>
        <p:spPr>
          <a:xfrm>
            <a:off x="0" y="-817752"/>
            <a:ext cx="344909" cy="344909"/>
          </a:xfrm>
          <a:prstGeom prst="roundRect">
            <a:avLst>
              <a:gd name="adj" fmla="val 15000"/>
            </a:avLst>
          </a:prstGeom>
          <a:solidFill>
            <a:srgbClr val="108CC9"/>
          </a:solidFill>
          <a:ln w="12700">
            <a:miter lim="400000"/>
          </a:ln>
        </p:spPr>
        <p:txBody>
          <a:bodyPr lIns="25400" tIns="25400" rIns="25400" bIns="25400" anchor="ctr"/>
          <a:lstStyle/>
          <a:p>
            <a:pPr>
              <a:defRPr sz="3200"/>
            </a:pPr>
            <a:endParaRPr sz="1600"/>
          </a:p>
        </p:txBody>
      </p:sp>
      <p:sp>
        <p:nvSpPr>
          <p:cNvPr id="24" name="Shape 148"/>
          <p:cNvSpPr/>
          <p:nvPr userDrawn="1"/>
        </p:nvSpPr>
        <p:spPr>
          <a:xfrm>
            <a:off x="397299" y="-817752"/>
            <a:ext cx="344909" cy="344909"/>
          </a:xfrm>
          <a:prstGeom prst="roundRect">
            <a:avLst>
              <a:gd name="adj" fmla="val 15000"/>
            </a:avLst>
          </a:prstGeom>
          <a:solidFill>
            <a:srgbClr val="568CBA"/>
          </a:solidFill>
          <a:ln w="12700">
            <a:miter lim="400000"/>
          </a:ln>
        </p:spPr>
        <p:txBody>
          <a:bodyPr lIns="25400" tIns="25400" rIns="25400" bIns="25400" anchor="ctr"/>
          <a:lstStyle/>
          <a:p>
            <a:pPr>
              <a:defRPr sz="3200"/>
            </a:pPr>
            <a:endParaRPr sz="1600"/>
          </a:p>
        </p:txBody>
      </p:sp>
      <p:sp>
        <p:nvSpPr>
          <p:cNvPr id="26" name="Shape 148"/>
          <p:cNvSpPr/>
          <p:nvPr userDrawn="1"/>
        </p:nvSpPr>
        <p:spPr>
          <a:xfrm>
            <a:off x="794598" y="-817752"/>
            <a:ext cx="344909" cy="344909"/>
          </a:xfrm>
          <a:prstGeom prst="roundRect">
            <a:avLst>
              <a:gd name="adj" fmla="val 15000"/>
            </a:avLst>
          </a:prstGeom>
          <a:solidFill>
            <a:srgbClr val="C1D3E1"/>
          </a:solidFill>
          <a:ln w="12700">
            <a:miter lim="400000"/>
          </a:ln>
        </p:spPr>
        <p:txBody>
          <a:bodyPr lIns="25400" tIns="25400" rIns="25400" bIns="25400" anchor="ctr"/>
          <a:lstStyle/>
          <a:p>
            <a:pPr>
              <a:defRPr sz="3200"/>
            </a:pPr>
            <a:endParaRPr sz="1600"/>
          </a:p>
        </p:txBody>
      </p:sp>
    </p:spTree>
    <p:custDataLst>
      <p:tags r:id="rId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fade/>
  </p:transition>
  <p:timing>
    <p:tnLst>
      <p:par>
        <p:cTn id="1" dur="indefinite" restart="never" nodeType="tmRoot"/>
      </p:par>
    </p:tnLst>
  </p:timing>
  <p:hf hdr="0" ftr="0" dt="0"/>
  <p:txStyles>
    <p:titleStyle>
      <a:lvl1pPr algn="l" rtl="0" eaLnBrk="1" fontAlgn="base" hangingPunct="1">
        <a:lnSpc>
          <a:spcPct val="100000"/>
        </a:lnSpc>
        <a:spcBef>
          <a:spcPct val="0"/>
        </a:spcBef>
        <a:spcAft>
          <a:spcPct val="0"/>
        </a:spcAft>
        <a:defRPr sz="3000" b="0" i="0" u="none">
          <a:solidFill>
            <a:schemeClr val="tx2"/>
          </a:solidFill>
          <a:latin typeface="Georgia" panose="02040502050405020303"/>
          <a:ea typeface="Arial Unicode MS" panose="020B0604020202020204" pitchFamily="-65" charset="-122"/>
          <a:cs typeface="Arial Unicode MS" panose="020B0604020202020204" pitchFamily="-65" charset="-122"/>
          <a:sym typeface="Arial" panose="020B0604020202020204" pitchFamily="34" charset="0"/>
        </a:defRPr>
      </a:lvl1pPr>
      <a:lvl2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2pPr>
      <a:lvl3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3pPr>
      <a:lvl4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4pPr>
      <a:lvl5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5pPr>
      <a:lvl6pPr marL="288290"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6pPr>
      <a:lvl7pPr marL="575945"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7pPr>
      <a:lvl8pPr marL="864235"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8pPr>
      <a:lvl9pPr marL="1151890"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9pPr>
    </p:titleStyle>
    <p:bodyStyle>
      <a:lvl1pPr marL="274320" indent="-274320" algn="l" rtl="0" eaLnBrk="1" fontAlgn="base" hangingPunct="1">
        <a:lnSpc>
          <a:spcPct val="100000"/>
        </a:lnSpc>
        <a:spcBef>
          <a:spcPts val="1800"/>
        </a:spcBef>
        <a:spcAft>
          <a:spcPct val="0"/>
        </a:spcAft>
        <a:buClr>
          <a:schemeClr val="tx1"/>
        </a:buClr>
        <a:buSzPct val="100000"/>
        <a:buFont typeface="Arial" panose="020B0604020202020204" pitchFamily="34" charset="0"/>
        <a:buChar char="•"/>
        <a:defRPr sz="2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1pPr>
      <a:lvl2pPr marL="45720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2000" b="0" i="0" u="none">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2pPr>
      <a:lvl3pPr marL="73152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8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3pPr>
      <a:lvl4pPr marL="109728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4pPr>
      <a:lvl5pPr marL="1487805"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3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5pPr>
      <a:lvl6pPr marL="177609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6pPr>
      <a:lvl7pPr marL="206438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7pPr>
      <a:lvl8pPr marL="235204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8pPr>
      <a:lvl9pPr marL="264033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9pPr>
    </p:bodyStyle>
    <p:otherStyle>
      <a:defPPr>
        <a:defRPr lang="en-US"/>
      </a:defPPr>
      <a:lvl1pPr marL="0" algn="l" defTabSz="288290" rtl="0" eaLnBrk="1" latinLnBrk="0" hangingPunct="1">
        <a:defRPr sz="1100" kern="1200">
          <a:solidFill>
            <a:schemeClr val="tx1"/>
          </a:solidFill>
          <a:latin typeface="+mn-lt"/>
          <a:ea typeface="+mn-ea"/>
          <a:cs typeface="+mn-cs"/>
        </a:defRPr>
      </a:lvl1pPr>
      <a:lvl2pPr marL="288290" algn="l" defTabSz="288290" rtl="0" eaLnBrk="1" latinLnBrk="0" hangingPunct="1">
        <a:defRPr sz="1100" kern="1200">
          <a:solidFill>
            <a:schemeClr val="tx1"/>
          </a:solidFill>
          <a:latin typeface="+mn-lt"/>
          <a:ea typeface="+mn-ea"/>
          <a:cs typeface="+mn-cs"/>
        </a:defRPr>
      </a:lvl2pPr>
      <a:lvl3pPr marL="575945" algn="l" defTabSz="288290" rtl="0" eaLnBrk="1" latinLnBrk="0" hangingPunct="1">
        <a:defRPr sz="1100" kern="1200">
          <a:solidFill>
            <a:schemeClr val="tx1"/>
          </a:solidFill>
          <a:latin typeface="+mn-lt"/>
          <a:ea typeface="+mn-ea"/>
          <a:cs typeface="+mn-cs"/>
        </a:defRPr>
      </a:lvl3pPr>
      <a:lvl4pPr marL="864235" algn="l" defTabSz="288290" rtl="0" eaLnBrk="1" latinLnBrk="0" hangingPunct="1">
        <a:defRPr sz="1100" kern="1200">
          <a:solidFill>
            <a:schemeClr val="tx1"/>
          </a:solidFill>
          <a:latin typeface="+mn-lt"/>
          <a:ea typeface="+mn-ea"/>
          <a:cs typeface="+mn-cs"/>
        </a:defRPr>
      </a:lvl4pPr>
      <a:lvl5pPr marL="1151890" algn="l" defTabSz="288290" rtl="0" eaLnBrk="1" latinLnBrk="0" hangingPunct="1">
        <a:defRPr sz="1100" kern="1200">
          <a:solidFill>
            <a:schemeClr val="tx1"/>
          </a:solidFill>
          <a:latin typeface="+mn-lt"/>
          <a:ea typeface="+mn-ea"/>
          <a:cs typeface="+mn-cs"/>
        </a:defRPr>
      </a:lvl5pPr>
      <a:lvl6pPr marL="1440180" algn="l" defTabSz="288290" rtl="0" eaLnBrk="1" latinLnBrk="0" hangingPunct="1">
        <a:defRPr sz="1100" kern="1200">
          <a:solidFill>
            <a:schemeClr val="tx1"/>
          </a:solidFill>
          <a:latin typeface="+mn-lt"/>
          <a:ea typeface="+mn-ea"/>
          <a:cs typeface="+mn-cs"/>
        </a:defRPr>
      </a:lvl6pPr>
      <a:lvl7pPr marL="1728470" algn="l" defTabSz="288290" rtl="0" eaLnBrk="1" latinLnBrk="0" hangingPunct="1">
        <a:defRPr sz="1100" kern="1200">
          <a:solidFill>
            <a:schemeClr val="tx1"/>
          </a:solidFill>
          <a:latin typeface="+mn-lt"/>
          <a:ea typeface="+mn-ea"/>
          <a:cs typeface="+mn-cs"/>
        </a:defRPr>
      </a:lvl7pPr>
      <a:lvl8pPr marL="2016125" algn="l" defTabSz="288290" rtl="0" eaLnBrk="1" latinLnBrk="0" hangingPunct="1">
        <a:defRPr sz="1100" kern="1200">
          <a:solidFill>
            <a:schemeClr val="tx1"/>
          </a:solidFill>
          <a:latin typeface="+mn-lt"/>
          <a:ea typeface="+mn-ea"/>
          <a:cs typeface="+mn-cs"/>
        </a:defRPr>
      </a:lvl8pPr>
      <a:lvl9pPr marL="2304415" algn="l" defTabSz="288290"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605367" y="1713179"/>
            <a:ext cx="10981267" cy="4379647"/>
          </a:xfrm>
          <a:prstGeom prst="rect">
            <a:avLst/>
          </a:prstGeom>
          <a:noFill/>
          <a:ln w="12700">
            <a:noFill/>
            <a:miter lim="800000"/>
          </a:ln>
        </p:spPr>
        <p:txBody>
          <a:bodyPr vert="horz" wrap="square" lIns="0" tIns="0" rIns="0" bIns="0" numCol="1" anchor="t" anchorCtr="0" compatLnSpc="1">
            <a:noAutofit/>
          </a:bodyPr>
          <a:lstStyle/>
          <a:p>
            <a:pPr lvl="0"/>
            <a:r>
              <a:rPr lang="en-US" dirty="0">
                <a:sym typeface="Arial" panose="020B0604020202020204" pitchFamily="34" charset="0"/>
              </a:rPr>
              <a:t>Click to edit Master text styles</a:t>
            </a:r>
            <a:endParaRPr lang="en-US" dirty="0">
              <a:sym typeface="Arial" panose="020B0604020202020204" pitchFamily="34" charset="0"/>
            </a:endParaRPr>
          </a:p>
          <a:p>
            <a:pPr lvl="1"/>
            <a:r>
              <a:rPr lang="en-US" dirty="0">
                <a:sym typeface="Arial" panose="020B0604020202020204" pitchFamily="34" charset="0"/>
              </a:rPr>
              <a:t>Second level</a:t>
            </a:r>
            <a:endParaRPr lang="en-US" dirty="0">
              <a:sym typeface="Arial" panose="020B0604020202020204" pitchFamily="34" charset="0"/>
            </a:endParaRPr>
          </a:p>
          <a:p>
            <a:pPr lvl="2"/>
            <a:r>
              <a:rPr lang="en-US" dirty="0">
                <a:sym typeface="Arial" panose="020B0604020202020204" pitchFamily="34" charset="0"/>
              </a:rPr>
              <a:t>Third level</a:t>
            </a:r>
            <a:endParaRPr lang="en-US" dirty="0">
              <a:sym typeface="Arial" panose="020B0604020202020204" pitchFamily="34" charset="0"/>
            </a:endParaRPr>
          </a:p>
          <a:p>
            <a:pPr lvl="3"/>
            <a:r>
              <a:rPr lang="en-US" dirty="0">
                <a:sym typeface="Arial" panose="020B0604020202020204" pitchFamily="34" charset="0"/>
              </a:rPr>
              <a:t>Fourth level</a:t>
            </a:r>
            <a:endParaRPr lang="en-US" dirty="0">
              <a:sym typeface="Arial" panose="020B0604020202020204" pitchFamily="34" charset="0"/>
            </a:endParaRPr>
          </a:p>
          <a:p>
            <a:pPr lvl="4"/>
            <a:r>
              <a:rPr lang="en-US" dirty="0">
                <a:sym typeface="Arial" panose="020B0604020202020204" pitchFamily="34" charset="0"/>
              </a:rPr>
              <a:t>Fifth level</a:t>
            </a:r>
            <a:endParaRPr lang="en-US" dirty="0">
              <a:sym typeface="Arial" panose="020B0604020202020204" pitchFamily="34" charset="0"/>
            </a:endParaRPr>
          </a:p>
        </p:txBody>
      </p:sp>
      <p:sp>
        <p:nvSpPr>
          <p:cNvPr id="9219" name="Rectangle 1"/>
          <p:cNvSpPr>
            <a:spLocks noGrp="1" noChangeArrowheads="1"/>
          </p:cNvSpPr>
          <p:nvPr>
            <p:ph type="title"/>
          </p:nvPr>
        </p:nvSpPr>
        <p:spPr bwMode="auto">
          <a:xfrm>
            <a:off x="605367" y="378458"/>
            <a:ext cx="10981267" cy="492443"/>
          </a:xfrm>
          <a:prstGeom prst="rect">
            <a:avLst/>
          </a:prstGeom>
          <a:noFill/>
          <a:ln w="12700">
            <a:noFill/>
            <a:miter lim="800000"/>
          </a:ln>
        </p:spPr>
        <p:txBody>
          <a:bodyPr vert="horz" wrap="square" lIns="0" tIns="0" rIns="0" bIns="0" numCol="1" anchor="t" anchorCtr="0" compatLnSpc="1">
            <a:spAutoFit/>
          </a:bodyPr>
          <a:lstStyle/>
          <a:p>
            <a:pPr lvl="0"/>
            <a:r>
              <a:rPr lang="en-US" dirty="0">
                <a:sym typeface="Arial" panose="020B0604020202020204" pitchFamily="34" charset="0"/>
              </a:rPr>
              <a:t>Click to edit Master title style</a:t>
            </a:r>
            <a:endParaRPr lang="en-US" dirty="0">
              <a:sym typeface="Arial" panose="020B0604020202020204" pitchFamily="34" charset="0"/>
            </a:endParaRPr>
          </a:p>
        </p:txBody>
      </p:sp>
      <p:sp>
        <p:nvSpPr>
          <p:cNvPr id="7" name="Shape 139"/>
          <p:cNvSpPr/>
          <p:nvPr/>
        </p:nvSpPr>
        <p:spPr>
          <a:xfrm>
            <a:off x="2781093" y="-442170"/>
            <a:ext cx="344909" cy="344909"/>
          </a:xfrm>
          <a:prstGeom prst="roundRect">
            <a:avLst>
              <a:gd name="adj" fmla="val 15000"/>
            </a:avLst>
          </a:prstGeom>
          <a:solidFill>
            <a:srgbClr val="E4E4E3"/>
          </a:solidFill>
          <a:ln w="12700" cap="flat">
            <a:noFill/>
            <a:miter lim="400000"/>
          </a:ln>
          <a:effectLst/>
        </p:spPr>
        <p:txBody>
          <a:bodyPr wrap="square" lIns="25400" tIns="25400" rIns="25400" bIns="25400" numCol="1" anchor="ctr">
            <a:noAutofit/>
          </a:bodyPr>
          <a:lstStyle>
            <a:lvl1pPr>
              <a:defRPr sz="2200">
                <a:latin typeface="Helvetica"/>
                <a:ea typeface="Helvetica"/>
                <a:cs typeface="Helvetica"/>
                <a:sym typeface="Helvetica"/>
              </a:defRPr>
            </a:lvl1pPr>
          </a:lstStyle>
          <a:p>
            <a:pPr algn="ctr"/>
            <a:r>
              <a:rPr sz="1100"/>
              <a:t>10</a:t>
            </a:r>
            <a:endParaRPr sz="1100"/>
          </a:p>
        </p:txBody>
      </p:sp>
      <p:sp>
        <p:nvSpPr>
          <p:cNvPr id="8" name="Shape 140"/>
          <p:cNvSpPr/>
          <p:nvPr/>
        </p:nvSpPr>
        <p:spPr>
          <a:xfrm>
            <a:off x="3178392" y="-442170"/>
            <a:ext cx="344909" cy="344909"/>
          </a:xfrm>
          <a:prstGeom prst="roundRect">
            <a:avLst>
              <a:gd name="adj" fmla="val 15000"/>
            </a:avLst>
          </a:prstGeom>
          <a:solidFill>
            <a:srgbClr val="CBCCCB"/>
          </a:solidFill>
          <a:ln w="12700" cap="flat">
            <a:noFill/>
            <a:miter lim="400000"/>
          </a:ln>
          <a:effectLst/>
        </p:spPr>
        <p:txBody>
          <a:bodyPr wrap="square" lIns="25400" tIns="25400" rIns="25400" bIns="25400" numCol="1" anchor="ctr">
            <a:noAutofit/>
          </a:bodyPr>
          <a:lstStyle>
            <a:lvl1pPr>
              <a:defRPr sz="2200">
                <a:latin typeface="Helvetica"/>
                <a:ea typeface="Helvetica"/>
                <a:cs typeface="Helvetica"/>
                <a:sym typeface="Helvetica"/>
              </a:defRPr>
            </a:lvl1pPr>
          </a:lstStyle>
          <a:p>
            <a:pPr algn="ctr"/>
            <a:r>
              <a:rPr sz="1100"/>
              <a:t>20</a:t>
            </a:r>
            <a:endParaRPr sz="1100"/>
          </a:p>
        </p:txBody>
      </p:sp>
      <p:sp>
        <p:nvSpPr>
          <p:cNvPr id="9" name="Shape 141"/>
          <p:cNvSpPr/>
          <p:nvPr/>
        </p:nvSpPr>
        <p:spPr>
          <a:xfrm>
            <a:off x="3972990" y="-442170"/>
            <a:ext cx="344908" cy="344909"/>
          </a:xfrm>
          <a:prstGeom prst="roundRect">
            <a:avLst>
              <a:gd name="adj" fmla="val 15000"/>
            </a:avLst>
          </a:prstGeom>
          <a:solidFill>
            <a:srgbClr val="8A8B8A"/>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dirty="0"/>
              <a:t>50</a:t>
            </a:r>
            <a:endParaRPr sz="1100" dirty="0"/>
          </a:p>
        </p:txBody>
      </p:sp>
      <p:sp>
        <p:nvSpPr>
          <p:cNvPr id="10" name="Shape 142"/>
          <p:cNvSpPr/>
          <p:nvPr/>
        </p:nvSpPr>
        <p:spPr>
          <a:xfrm>
            <a:off x="3575691" y="-442170"/>
            <a:ext cx="344909" cy="344909"/>
          </a:xfrm>
          <a:prstGeom prst="roundRect">
            <a:avLst>
              <a:gd name="adj" fmla="val 15000"/>
            </a:avLst>
          </a:prstGeom>
          <a:solidFill>
            <a:srgbClr val="9E9F9E"/>
          </a:solidFill>
          <a:ln w="12700" cap="flat">
            <a:noFill/>
            <a:miter lim="400000"/>
          </a:ln>
          <a:effectLst/>
        </p:spPr>
        <p:txBody>
          <a:bodyPr wrap="square" lIns="25400" tIns="25400" rIns="25400" bIns="25400" numCol="1" anchor="ctr">
            <a:noAutofit/>
          </a:bodyPr>
          <a:lstStyle>
            <a:lvl1pPr>
              <a:defRPr sz="2200">
                <a:latin typeface="Helvetica"/>
                <a:ea typeface="Helvetica"/>
                <a:cs typeface="Helvetica"/>
                <a:sym typeface="Helvetica"/>
              </a:defRPr>
            </a:lvl1pPr>
          </a:lstStyle>
          <a:p>
            <a:pPr algn="ctr"/>
            <a:r>
              <a:rPr sz="1100"/>
              <a:t>40</a:t>
            </a:r>
            <a:endParaRPr sz="1100"/>
          </a:p>
        </p:txBody>
      </p:sp>
      <p:sp>
        <p:nvSpPr>
          <p:cNvPr id="11" name="Shape 143"/>
          <p:cNvSpPr/>
          <p:nvPr/>
        </p:nvSpPr>
        <p:spPr>
          <a:xfrm>
            <a:off x="4370288" y="-442170"/>
            <a:ext cx="344908" cy="344909"/>
          </a:xfrm>
          <a:prstGeom prst="roundRect">
            <a:avLst>
              <a:gd name="adj" fmla="val 15000"/>
            </a:avLst>
          </a:prstGeom>
          <a:solidFill>
            <a:srgbClr val="777776"/>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60</a:t>
            </a:r>
            <a:endParaRPr sz="1100"/>
          </a:p>
        </p:txBody>
      </p:sp>
      <p:sp>
        <p:nvSpPr>
          <p:cNvPr id="12" name="Shape 144"/>
          <p:cNvSpPr/>
          <p:nvPr/>
        </p:nvSpPr>
        <p:spPr>
          <a:xfrm>
            <a:off x="4767586" y="-442170"/>
            <a:ext cx="344909" cy="344909"/>
          </a:xfrm>
          <a:prstGeom prst="roundRect">
            <a:avLst>
              <a:gd name="adj" fmla="val 15000"/>
            </a:avLst>
          </a:prstGeom>
          <a:solidFill>
            <a:srgbClr val="4D4E4C"/>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80</a:t>
            </a:r>
            <a:endParaRPr sz="1100"/>
          </a:p>
        </p:txBody>
      </p:sp>
      <p:sp>
        <p:nvSpPr>
          <p:cNvPr id="13" name="Shape 145"/>
          <p:cNvSpPr/>
          <p:nvPr/>
        </p:nvSpPr>
        <p:spPr>
          <a:xfrm>
            <a:off x="5164885" y="-442170"/>
            <a:ext cx="344908" cy="344909"/>
          </a:xfrm>
          <a:prstGeom prst="roundRect">
            <a:avLst>
              <a:gd name="adj" fmla="val 15000"/>
            </a:avLst>
          </a:prstGeom>
          <a:solidFill>
            <a:srgbClr val="343534"/>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90</a:t>
            </a:r>
            <a:endParaRPr sz="1100"/>
          </a:p>
        </p:txBody>
      </p:sp>
      <p:sp>
        <p:nvSpPr>
          <p:cNvPr id="14" name="Shape 146"/>
          <p:cNvSpPr/>
          <p:nvPr/>
        </p:nvSpPr>
        <p:spPr>
          <a:xfrm>
            <a:off x="5562179" y="-442170"/>
            <a:ext cx="344909" cy="344909"/>
          </a:xfrm>
          <a:prstGeom prst="roundRect">
            <a:avLst>
              <a:gd name="adj" fmla="val 15000"/>
            </a:avLst>
          </a:prstGeom>
          <a:solidFill>
            <a:srgbClr val="1A1919"/>
          </a:solidFill>
          <a:ln w="12700" cap="flat">
            <a:noFill/>
            <a:miter lim="400000"/>
          </a:ln>
          <a:effectLst/>
        </p:spPr>
        <p:txBody>
          <a:bodyPr wrap="square" lIns="25400" tIns="25400" rIns="25400" bIns="25400" numCol="1" anchor="ctr">
            <a:noAutofit/>
          </a:bodyPr>
          <a:lstStyle>
            <a:lvl1pPr>
              <a:defRPr sz="2200">
                <a:solidFill>
                  <a:srgbClr val="FFFFFF"/>
                </a:solidFill>
                <a:latin typeface="Helvetica"/>
                <a:ea typeface="Helvetica"/>
                <a:cs typeface="Helvetica"/>
                <a:sym typeface="Helvetica"/>
              </a:defRPr>
            </a:lvl1pPr>
          </a:lstStyle>
          <a:p>
            <a:pPr algn="ctr"/>
            <a:r>
              <a:rPr sz="1100"/>
              <a:t>100</a:t>
            </a:r>
            <a:endParaRPr sz="1100"/>
          </a:p>
        </p:txBody>
      </p:sp>
      <p:sp>
        <p:nvSpPr>
          <p:cNvPr id="15" name="Shape 148"/>
          <p:cNvSpPr/>
          <p:nvPr/>
        </p:nvSpPr>
        <p:spPr>
          <a:xfrm>
            <a:off x="0" y="-442170"/>
            <a:ext cx="344909" cy="344909"/>
          </a:xfrm>
          <a:prstGeom prst="roundRect">
            <a:avLst>
              <a:gd name="adj" fmla="val 15000"/>
            </a:avLst>
          </a:prstGeom>
          <a:solidFill>
            <a:srgbClr val="0B5395"/>
          </a:solidFill>
          <a:ln w="12700">
            <a:miter lim="400000"/>
          </a:ln>
        </p:spPr>
        <p:txBody>
          <a:bodyPr lIns="25400" tIns="25400" rIns="25400" bIns="25400" anchor="ctr"/>
          <a:lstStyle/>
          <a:p>
            <a:pPr>
              <a:defRPr sz="3200"/>
            </a:pPr>
            <a:endParaRPr sz="1600"/>
          </a:p>
        </p:txBody>
      </p:sp>
      <p:sp>
        <p:nvSpPr>
          <p:cNvPr id="16" name="Shape 149"/>
          <p:cNvSpPr/>
          <p:nvPr/>
        </p:nvSpPr>
        <p:spPr>
          <a:xfrm>
            <a:off x="794598" y="-442170"/>
            <a:ext cx="344909" cy="344909"/>
          </a:xfrm>
          <a:prstGeom prst="roundRect">
            <a:avLst>
              <a:gd name="adj" fmla="val 15000"/>
            </a:avLst>
          </a:prstGeom>
          <a:solidFill>
            <a:srgbClr val="039736"/>
          </a:solidFill>
          <a:ln w="12700">
            <a:miter lim="400000"/>
          </a:ln>
        </p:spPr>
        <p:txBody>
          <a:bodyPr lIns="24083" tIns="24083" rIns="24083" bIns="24083" anchor="ctr"/>
          <a:lstStyle>
            <a:lvl1pPr>
              <a:defRPr sz="3000">
                <a:solidFill>
                  <a:srgbClr val="FFFFFF"/>
                </a:solidFill>
              </a:defRPr>
            </a:lvl1pPr>
          </a:lstStyle>
          <a:p>
            <a:pPr algn="ctr"/>
            <a:r>
              <a:rPr sz="1500" dirty="0"/>
              <a:t>B</a:t>
            </a:r>
            <a:endParaRPr sz="1500" dirty="0"/>
          </a:p>
        </p:txBody>
      </p:sp>
      <p:sp>
        <p:nvSpPr>
          <p:cNvPr id="17" name="Shape 150"/>
          <p:cNvSpPr/>
          <p:nvPr/>
        </p:nvSpPr>
        <p:spPr>
          <a:xfrm>
            <a:off x="397299" y="-442170"/>
            <a:ext cx="344909" cy="344909"/>
          </a:xfrm>
          <a:prstGeom prst="roundRect">
            <a:avLst>
              <a:gd name="adj" fmla="val 15000"/>
            </a:avLst>
          </a:prstGeom>
          <a:solidFill>
            <a:srgbClr val="089CA3"/>
          </a:solidFill>
          <a:ln w="12700">
            <a:miter lim="400000"/>
          </a:ln>
        </p:spPr>
        <p:txBody>
          <a:bodyPr lIns="25400" tIns="25400" rIns="25400" bIns="25400" anchor="ctr"/>
          <a:lstStyle>
            <a:lvl1pPr>
              <a:defRPr sz="3200">
                <a:solidFill>
                  <a:srgbClr val="FFFFFF"/>
                </a:solidFill>
              </a:defRPr>
            </a:lvl1pPr>
          </a:lstStyle>
          <a:p>
            <a:pPr algn="ctr"/>
            <a:r>
              <a:rPr sz="1600" dirty="0"/>
              <a:t>A</a:t>
            </a:r>
            <a:endParaRPr sz="1600" dirty="0"/>
          </a:p>
        </p:txBody>
      </p:sp>
      <p:sp>
        <p:nvSpPr>
          <p:cNvPr id="18" name="Shape 148"/>
          <p:cNvSpPr/>
          <p:nvPr/>
        </p:nvSpPr>
        <p:spPr>
          <a:xfrm>
            <a:off x="1191897" y="-442170"/>
            <a:ext cx="344909" cy="344909"/>
          </a:xfrm>
          <a:prstGeom prst="roundRect">
            <a:avLst>
              <a:gd name="adj" fmla="val 15000"/>
            </a:avLst>
          </a:prstGeom>
          <a:solidFill>
            <a:srgbClr val="FA9002"/>
          </a:solidFill>
          <a:ln w="12700">
            <a:miter lim="400000"/>
          </a:ln>
        </p:spPr>
        <p:txBody>
          <a:bodyPr lIns="25400" tIns="25400" rIns="25400" bIns="25400" anchor="ctr"/>
          <a:lstStyle/>
          <a:p>
            <a:pPr>
              <a:defRPr sz="3200"/>
            </a:pPr>
            <a:endParaRPr sz="1600"/>
          </a:p>
        </p:txBody>
      </p:sp>
      <p:sp>
        <p:nvSpPr>
          <p:cNvPr id="19" name="Shape 149"/>
          <p:cNvSpPr/>
          <p:nvPr/>
        </p:nvSpPr>
        <p:spPr>
          <a:xfrm>
            <a:off x="1986495" y="-442170"/>
            <a:ext cx="344909" cy="344909"/>
          </a:xfrm>
          <a:prstGeom prst="roundRect">
            <a:avLst>
              <a:gd name="adj" fmla="val 15000"/>
            </a:avLst>
          </a:prstGeom>
          <a:solidFill>
            <a:srgbClr val="113052"/>
          </a:solidFill>
          <a:ln w="12700">
            <a:miter lim="400000"/>
          </a:ln>
        </p:spPr>
        <p:txBody>
          <a:bodyPr lIns="24083" tIns="24083" rIns="24083" bIns="24083" anchor="ctr"/>
          <a:lstStyle>
            <a:lvl1pPr>
              <a:defRPr sz="3000">
                <a:solidFill>
                  <a:srgbClr val="FFFFFF"/>
                </a:solidFill>
              </a:defRPr>
            </a:lvl1pPr>
          </a:lstStyle>
          <a:p>
            <a:pPr algn="ctr"/>
            <a:endParaRPr sz="1500" dirty="0"/>
          </a:p>
        </p:txBody>
      </p:sp>
      <p:sp>
        <p:nvSpPr>
          <p:cNvPr id="20" name="Shape 150"/>
          <p:cNvSpPr/>
          <p:nvPr/>
        </p:nvSpPr>
        <p:spPr>
          <a:xfrm>
            <a:off x="1589196" y="-442170"/>
            <a:ext cx="344909" cy="344909"/>
          </a:xfrm>
          <a:prstGeom prst="roundRect">
            <a:avLst>
              <a:gd name="adj" fmla="val 15000"/>
            </a:avLst>
          </a:prstGeom>
          <a:solidFill>
            <a:srgbClr val="C00000"/>
          </a:solidFill>
          <a:ln w="12700">
            <a:miter lim="400000"/>
          </a:ln>
        </p:spPr>
        <p:txBody>
          <a:bodyPr lIns="25400" tIns="25400" rIns="25400" bIns="25400" anchor="ctr"/>
          <a:lstStyle>
            <a:lvl1pPr>
              <a:defRPr sz="3200">
                <a:solidFill>
                  <a:srgbClr val="FFFFFF"/>
                </a:solidFill>
              </a:defRPr>
            </a:lvl1pPr>
          </a:lstStyle>
          <a:p>
            <a:pPr algn="ctr"/>
            <a:endParaRPr sz="1600" dirty="0"/>
          </a:p>
        </p:txBody>
      </p:sp>
      <p:sp>
        <p:nvSpPr>
          <p:cNvPr id="21" name="Shape 149"/>
          <p:cNvSpPr/>
          <p:nvPr/>
        </p:nvSpPr>
        <p:spPr>
          <a:xfrm>
            <a:off x="2383794" y="-442170"/>
            <a:ext cx="344909" cy="344909"/>
          </a:xfrm>
          <a:prstGeom prst="roundRect">
            <a:avLst>
              <a:gd name="adj" fmla="val 15000"/>
            </a:avLst>
          </a:prstGeom>
          <a:solidFill>
            <a:srgbClr val="3E3B3F"/>
          </a:solidFill>
          <a:ln w="12700">
            <a:miter lim="400000"/>
          </a:ln>
        </p:spPr>
        <p:txBody>
          <a:bodyPr lIns="24083" tIns="24083" rIns="24083" bIns="24083" anchor="ctr"/>
          <a:lstStyle>
            <a:lvl1pPr>
              <a:defRPr sz="3000">
                <a:solidFill>
                  <a:srgbClr val="FFFFFF"/>
                </a:solidFill>
              </a:defRPr>
            </a:lvl1pPr>
          </a:lstStyle>
          <a:p>
            <a:pPr algn="ctr"/>
            <a:endParaRPr sz="1500" dirty="0"/>
          </a:p>
        </p:txBody>
      </p:sp>
      <p:sp>
        <p:nvSpPr>
          <p:cNvPr id="25" name="Slide Number Placeholder 5"/>
          <p:cNvSpPr>
            <a:spLocks noGrp="1"/>
          </p:cNvSpPr>
          <p:nvPr userDrawn="1">
            <p:ph type="sldNum" sz="quarter" idx="4"/>
          </p:nvPr>
        </p:nvSpPr>
        <p:spPr>
          <a:xfrm>
            <a:off x="11633673" y="6524626"/>
            <a:ext cx="407361" cy="333375"/>
          </a:xfrm>
          <a:prstGeom prst="rect">
            <a:avLst/>
          </a:prstGeom>
        </p:spPr>
        <p:txBody>
          <a:bodyPr vert="horz" lIns="91440" tIns="45720" rIns="91440" bIns="45720" rtlCol="0" anchor="ctr"/>
          <a:lstStyle>
            <a:lvl1pPr algn="r">
              <a:defRPr sz="800">
                <a:solidFill>
                  <a:schemeClr val="bg1"/>
                </a:solidFill>
              </a:defRPr>
            </a:lvl1pPr>
          </a:lstStyle>
          <a:p>
            <a:fld id="{AD816501-AAE5-214E-B100-00C3DC5F5E3F}" type="slidenum">
              <a:rPr lang="en-US" smtClean="0"/>
            </a:fld>
            <a:endParaRPr lang="en-US" dirty="0"/>
          </a:p>
        </p:txBody>
      </p:sp>
      <p:sp>
        <p:nvSpPr>
          <p:cNvPr id="23" name="Shape 148"/>
          <p:cNvSpPr/>
          <p:nvPr userDrawn="1"/>
        </p:nvSpPr>
        <p:spPr>
          <a:xfrm>
            <a:off x="0" y="-817752"/>
            <a:ext cx="344909" cy="344909"/>
          </a:xfrm>
          <a:prstGeom prst="roundRect">
            <a:avLst>
              <a:gd name="adj" fmla="val 15000"/>
            </a:avLst>
          </a:prstGeom>
          <a:solidFill>
            <a:srgbClr val="108CC9"/>
          </a:solidFill>
          <a:ln w="12700">
            <a:miter lim="400000"/>
          </a:ln>
        </p:spPr>
        <p:txBody>
          <a:bodyPr lIns="25400" tIns="25400" rIns="25400" bIns="25400" anchor="ctr"/>
          <a:lstStyle/>
          <a:p>
            <a:pPr>
              <a:defRPr sz="3200"/>
            </a:pPr>
            <a:endParaRPr sz="1600"/>
          </a:p>
        </p:txBody>
      </p:sp>
      <p:sp>
        <p:nvSpPr>
          <p:cNvPr id="24" name="Shape 148"/>
          <p:cNvSpPr/>
          <p:nvPr userDrawn="1"/>
        </p:nvSpPr>
        <p:spPr>
          <a:xfrm>
            <a:off x="397299" y="-817752"/>
            <a:ext cx="344909" cy="344909"/>
          </a:xfrm>
          <a:prstGeom prst="roundRect">
            <a:avLst>
              <a:gd name="adj" fmla="val 15000"/>
            </a:avLst>
          </a:prstGeom>
          <a:solidFill>
            <a:srgbClr val="568CBA"/>
          </a:solidFill>
          <a:ln w="12700">
            <a:miter lim="400000"/>
          </a:ln>
        </p:spPr>
        <p:txBody>
          <a:bodyPr lIns="25400" tIns="25400" rIns="25400" bIns="25400" anchor="ctr"/>
          <a:lstStyle/>
          <a:p>
            <a:pPr>
              <a:defRPr sz="3200"/>
            </a:pPr>
            <a:endParaRPr sz="1600"/>
          </a:p>
        </p:txBody>
      </p:sp>
      <p:sp>
        <p:nvSpPr>
          <p:cNvPr id="26" name="Shape 148"/>
          <p:cNvSpPr/>
          <p:nvPr userDrawn="1"/>
        </p:nvSpPr>
        <p:spPr>
          <a:xfrm>
            <a:off x="794598" y="-817752"/>
            <a:ext cx="344909" cy="344909"/>
          </a:xfrm>
          <a:prstGeom prst="roundRect">
            <a:avLst>
              <a:gd name="adj" fmla="val 15000"/>
            </a:avLst>
          </a:prstGeom>
          <a:solidFill>
            <a:srgbClr val="C1D3E1"/>
          </a:solidFill>
          <a:ln w="12700">
            <a:miter lim="400000"/>
          </a:ln>
        </p:spPr>
        <p:txBody>
          <a:bodyPr lIns="25400" tIns="25400" rIns="25400" bIns="25400" anchor="ctr"/>
          <a:lstStyle/>
          <a:p>
            <a:pPr>
              <a:defRPr sz="3200"/>
            </a:pPr>
            <a:endParaRPr sz="1600"/>
          </a:p>
        </p:txBody>
      </p:sp>
    </p:spTree>
    <p:custDataLst>
      <p:tags r:id="rId5"/>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transition>
    <p:fade/>
  </p:transition>
  <p:timing>
    <p:tnLst>
      <p:par>
        <p:cTn id="1" dur="indefinite" restart="never" nodeType="tmRoot"/>
      </p:par>
    </p:tnLst>
  </p:timing>
  <p:hf hdr="0" ftr="0" dt="0"/>
  <p:txStyles>
    <p:titleStyle>
      <a:lvl1pPr algn="l" rtl="0" eaLnBrk="1" fontAlgn="base" hangingPunct="1">
        <a:lnSpc>
          <a:spcPct val="100000"/>
        </a:lnSpc>
        <a:spcBef>
          <a:spcPct val="0"/>
        </a:spcBef>
        <a:spcAft>
          <a:spcPct val="0"/>
        </a:spcAft>
        <a:defRPr sz="3200" b="0" i="0" u="none">
          <a:solidFill>
            <a:schemeClr val="tx1"/>
          </a:solidFill>
          <a:latin typeface="Georgia" panose="02040502050405020303"/>
          <a:ea typeface="Arial Unicode MS" panose="020B0604020202020204" pitchFamily="-65" charset="-122"/>
          <a:cs typeface="Arial Unicode MS" panose="020B0604020202020204" pitchFamily="-65" charset="-122"/>
          <a:sym typeface="Arial" panose="020B0604020202020204" pitchFamily="34" charset="0"/>
        </a:defRPr>
      </a:lvl1pPr>
      <a:lvl2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2pPr>
      <a:lvl3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3pPr>
      <a:lvl4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4pPr>
      <a:lvl5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5pPr>
      <a:lvl6pPr marL="288290"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6pPr>
      <a:lvl7pPr marL="575945"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7pPr>
      <a:lvl8pPr marL="864235"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8pPr>
      <a:lvl9pPr marL="1151890"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9pPr>
    </p:titleStyle>
    <p:bodyStyle>
      <a:lvl1pPr marL="274320" indent="-274320" algn="l" rtl="0" eaLnBrk="1" fontAlgn="base" hangingPunct="1">
        <a:lnSpc>
          <a:spcPct val="100000"/>
        </a:lnSpc>
        <a:spcBef>
          <a:spcPts val="1800"/>
        </a:spcBef>
        <a:spcAft>
          <a:spcPct val="0"/>
        </a:spcAft>
        <a:buClr>
          <a:schemeClr val="tx1"/>
        </a:buClr>
        <a:buSzPct val="100000"/>
        <a:buFont typeface="Arial" panose="020B0604020202020204" pitchFamily="34" charset="0"/>
        <a:buChar char="•"/>
        <a:defRPr sz="2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1pPr>
      <a:lvl2pPr marL="45720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2000" b="0" i="0" u="none">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2pPr>
      <a:lvl3pPr marL="73152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8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3pPr>
      <a:lvl4pPr marL="109728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4pPr>
      <a:lvl5pPr marL="1487805"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3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5pPr>
      <a:lvl6pPr marL="177609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6pPr>
      <a:lvl7pPr marL="206438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7pPr>
      <a:lvl8pPr marL="235204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8pPr>
      <a:lvl9pPr marL="264033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9pPr>
    </p:bodyStyle>
    <p:otherStyle>
      <a:defPPr>
        <a:defRPr lang="en-US"/>
      </a:defPPr>
      <a:lvl1pPr marL="0" algn="l" defTabSz="288290" rtl="0" eaLnBrk="1" latinLnBrk="0" hangingPunct="1">
        <a:defRPr sz="1100" kern="1200">
          <a:solidFill>
            <a:schemeClr val="tx1"/>
          </a:solidFill>
          <a:latin typeface="+mn-lt"/>
          <a:ea typeface="+mn-ea"/>
          <a:cs typeface="+mn-cs"/>
        </a:defRPr>
      </a:lvl1pPr>
      <a:lvl2pPr marL="288290" algn="l" defTabSz="288290" rtl="0" eaLnBrk="1" latinLnBrk="0" hangingPunct="1">
        <a:defRPr sz="1100" kern="1200">
          <a:solidFill>
            <a:schemeClr val="tx1"/>
          </a:solidFill>
          <a:latin typeface="+mn-lt"/>
          <a:ea typeface="+mn-ea"/>
          <a:cs typeface="+mn-cs"/>
        </a:defRPr>
      </a:lvl2pPr>
      <a:lvl3pPr marL="575945" algn="l" defTabSz="288290" rtl="0" eaLnBrk="1" latinLnBrk="0" hangingPunct="1">
        <a:defRPr sz="1100" kern="1200">
          <a:solidFill>
            <a:schemeClr val="tx1"/>
          </a:solidFill>
          <a:latin typeface="+mn-lt"/>
          <a:ea typeface="+mn-ea"/>
          <a:cs typeface="+mn-cs"/>
        </a:defRPr>
      </a:lvl3pPr>
      <a:lvl4pPr marL="864235" algn="l" defTabSz="288290" rtl="0" eaLnBrk="1" latinLnBrk="0" hangingPunct="1">
        <a:defRPr sz="1100" kern="1200">
          <a:solidFill>
            <a:schemeClr val="tx1"/>
          </a:solidFill>
          <a:latin typeface="+mn-lt"/>
          <a:ea typeface="+mn-ea"/>
          <a:cs typeface="+mn-cs"/>
        </a:defRPr>
      </a:lvl4pPr>
      <a:lvl5pPr marL="1151890" algn="l" defTabSz="288290" rtl="0" eaLnBrk="1" latinLnBrk="0" hangingPunct="1">
        <a:defRPr sz="1100" kern="1200">
          <a:solidFill>
            <a:schemeClr val="tx1"/>
          </a:solidFill>
          <a:latin typeface="+mn-lt"/>
          <a:ea typeface="+mn-ea"/>
          <a:cs typeface="+mn-cs"/>
        </a:defRPr>
      </a:lvl5pPr>
      <a:lvl6pPr marL="1440180" algn="l" defTabSz="288290" rtl="0" eaLnBrk="1" latinLnBrk="0" hangingPunct="1">
        <a:defRPr sz="1100" kern="1200">
          <a:solidFill>
            <a:schemeClr val="tx1"/>
          </a:solidFill>
          <a:latin typeface="+mn-lt"/>
          <a:ea typeface="+mn-ea"/>
          <a:cs typeface="+mn-cs"/>
        </a:defRPr>
      </a:lvl6pPr>
      <a:lvl7pPr marL="1728470" algn="l" defTabSz="288290" rtl="0" eaLnBrk="1" latinLnBrk="0" hangingPunct="1">
        <a:defRPr sz="1100" kern="1200">
          <a:solidFill>
            <a:schemeClr val="tx1"/>
          </a:solidFill>
          <a:latin typeface="+mn-lt"/>
          <a:ea typeface="+mn-ea"/>
          <a:cs typeface="+mn-cs"/>
        </a:defRPr>
      </a:lvl7pPr>
      <a:lvl8pPr marL="2016125" algn="l" defTabSz="288290" rtl="0" eaLnBrk="1" latinLnBrk="0" hangingPunct="1">
        <a:defRPr sz="1100" kern="1200">
          <a:solidFill>
            <a:schemeClr val="tx1"/>
          </a:solidFill>
          <a:latin typeface="+mn-lt"/>
          <a:ea typeface="+mn-ea"/>
          <a:cs typeface="+mn-cs"/>
        </a:defRPr>
      </a:lvl8pPr>
      <a:lvl9pPr marL="2304415" algn="l" defTabSz="288290"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www.youtube.com/watch?v=ILKzaNfMdJA" TargetMode="External"/><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tags" Target="../tags/tag4.xml"/><Relationship Id="rId1" Type="http://schemas.openxmlformats.org/officeDocument/2006/relationships/image" Target="../media/image3.wmf"/></Relationships>
</file>

<file path=ppt/slides/_rels/slide20.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34.png"/><Relationship Id="rId7" Type="http://schemas.openxmlformats.org/officeDocument/2006/relationships/image" Target="../media/image6.svg"/><Relationship Id="rId6" Type="http://schemas.openxmlformats.org/officeDocument/2006/relationships/image" Target="../media/image33.png"/><Relationship Id="rId5" Type="http://schemas.openxmlformats.org/officeDocument/2006/relationships/image" Target="../media/image5.svg"/><Relationship Id="rId4" Type="http://schemas.openxmlformats.org/officeDocument/2006/relationships/image" Target="../media/image32.png"/><Relationship Id="rId3" Type="http://schemas.openxmlformats.org/officeDocument/2006/relationships/image" Target="../media/image4.svg"/><Relationship Id="rId2" Type="http://schemas.openxmlformats.org/officeDocument/2006/relationships/image" Target="../media/image31.png"/><Relationship Id="rId13" Type="http://schemas.openxmlformats.org/officeDocument/2006/relationships/notesSlide" Target="../notesSlides/notesSlide20.xml"/><Relationship Id="rId12" Type="http://schemas.openxmlformats.org/officeDocument/2006/relationships/slideLayout" Target="../slideLayouts/slideLayout2.xml"/><Relationship Id="rId11" Type="http://schemas.openxmlformats.org/officeDocument/2006/relationships/image" Target="../media/image8.svg"/><Relationship Id="rId10" Type="http://schemas.openxmlformats.org/officeDocument/2006/relationships/image" Target="../media/image35.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image" Target="../media/image36.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6" Type="http://schemas.openxmlformats.org/officeDocument/2006/relationships/comments" Target="../comments/comment2.xml"/><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2.xml"/><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11.png"/><Relationship Id="rId2" Type="http://schemas.openxmlformats.org/officeDocument/2006/relationships/image" Target="../media/image43.png"/><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34.xml.rels><?xml version="1.0" encoding="UTF-8" standalone="yes"?>
<Relationships xmlns="http://schemas.openxmlformats.org/package/2006/relationships"><Relationship Id="rId4" Type="http://schemas.openxmlformats.org/officeDocument/2006/relationships/comments" Target="../comments/comment3.xml"/><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image" Target="../media/image36.GIF"/></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0.png"/><Relationship Id="rId4" Type="http://schemas.openxmlformats.org/officeDocument/2006/relationships/image" Target="../media/image2.svg"/><Relationship Id="rId3" Type="http://schemas.openxmlformats.org/officeDocument/2006/relationships/image" Target="../media/image9.png"/><Relationship Id="rId2" Type="http://schemas.openxmlformats.org/officeDocument/2006/relationships/image" Target="../media/image1.sv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1" r="13138" b="2516"/>
          <a:stretch>
            <a:fillRect/>
          </a:stretch>
        </p:blipFill>
        <p:spPr>
          <a:xfrm>
            <a:off x="0" y="0"/>
            <a:ext cx="12211291" cy="6852214"/>
          </a:xfrm>
          <a:prstGeom prst="rect">
            <a:avLst/>
          </a:prstGeom>
        </p:spPr>
      </p:pic>
      <p:sp>
        <p:nvSpPr>
          <p:cNvPr id="10" name="Rounded Rectangle 9"/>
          <p:cNvSpPr/>
          <p:nvPr/>
        </p:nvSpPr>
        <p:spPr bwMode="gray">
          <a:xfrm>
            <a:off x="-1634" y="4863256"/>
            <a:ext cx="6308203" cy="1508760"/>
          </a:xfrm>
          <a:prstGeom prst="roundRect">
            <a:avLst>
              <a:gd name="adj" fmla="val 0"/>
            </a:avLst>
          </a:prstGeom>
          <a:solidFill>
            <a:srgbClr val="FFFFFF">
              <a:alpha val="95000"/>
            </a:srgbClr>
          </a:solidFill>
          <a:ln w="19050" algn="ctr">
            <a:noFill/>
            <a:miter lim="800000"/>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anose="05020102010507070707" pitchFamily="18" charset="2"/>
              <a:buNone/>
              <a:defRPr/>
            </a:pPr>
            <a:endParaRPr kumimoji="0" lang="en-IN"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ounded Rectangle 2"/>
          <p:cNvSpPr/>
          <p:nvPr/>
        </p:nvSpPr>
        <p:spPr bwMode="auto">
          <a:xfrm>
            <a:off x="1339761" y="6664442"/>
            <a:ext cx="9512479" cy="364605"/>
          </a:xfrm>
          <a:prstGeom prst="roundRect">
            <a:avLst/>
          </a:prstGeom>
          <a:solidFill>
            <a:srgbClr val="005493">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1" name="Rectangle 10"/>
          <p:cNvSpPr/>
          <p:nvPr/>
        </p:nvSpPr>
        <p:spPr>
          <a:xfrm>
            <a:off x="103582" y="5033457"/>
            <a:ext cx="5391359" cy="1129627"/>
          </a:xfrm>
          <a:prstGeom prst="rect">
            <a:avLst/>
          </a:prstGeom>
        </p:spPr>
        <p:txBody>
          <a:bodyPr vert="horz" lIns="0" tIns="0" rIns="0" bIns="0" rtlCol="0" anchor="b" anchorCtr="0">
            <a:noAutofit/>
          </a:bodyPr>
          <a:lstStyle/>
          <a:p>
            <a:pPr marL="0" marR="0" lvl="0" indent="0" algn="l" defTabSz="1219200" rtl="0" eaLnBrk="1" fontAlgn="auto" latinLnBrk="0" hangingPunct="1">
              <a:lnSpc>
                <a:spcPct val="95000"/>
              </a:lnSpc>
              <a:spcBef>
                <a:spcPct val="0"/>
              </a:spcBef>
              <a:spcAft>
                <a:spcPts val="0"/>
              </a:spcAft>
              <a:buClrTx/>
              <a:buSzTx/>
              <a:buFontTx/>
              <a:buNone/>
              <a:defRPr/>
            </a:pPr>
            <a:r>
              <a:rPr lang="en-US" sz="4000" b="1" dirty="0">
                <a:solidFill>
                  <a:srgbClr val="005493"/>
                </a:solidFill>
                <a:latin typeface="Arial" panose="020B0604020202020204" pitchFamily="34" charset="0"/>
                <a:ea typeface="Open Sans" panose="020B0606030504020204" pitchFamily="34" charset="0"/>
                <a:cs typeface="Arial" panose="020B0604020202020204" pitchFamily="34" charset="0"/>
              </a:rPr>
              <a:t>Building your </a:t>
            </a:r>
            <a:r>
              <a:rPr kumimoji="0" lang="en-US" sz="4000" b="1" i="0" u="none" strike="noStrike" kern="1200" cap="none" spc="0" normalizeH="0" baseline="0" noProof="0" dirty="0">
                <a:ln>
                  <a:noFill/>
                </a:ln>
                <a:solidFill>
                  <a:srgbClr val="005493"/>
                </a:solidFill>
                <a:effectLst/>
                <a:uLnTx/>
                <a:uFillTx/>
                <a:latin typeface="Arial" panose="020B0604020202020204" pitchFamily="34" charset="0"/>
                <a:ea typeface="Open Sans" panose="020B0606030504020204" pitchFamily="34" charset="0"/>
                <a:cs typeface="Arial" panose="020B0604020202020204" pitchFamily="34" charset="0"/>
              </a:rPr>
              <a:t> </a:t>
            </a:r>
            <a:endParaRPr kumimoji="0" lang="en-US" sz="4000" b="1" i="0" u="none" strike="noStrike" kern="1200" cap="none" spc="0" normalizeH="0" baseline="0" noProof="0" dirty="0">
              <a:ln>
                <a:noFill/>
              </a:ln>
              <a:solidFill>
                <a:srgbClr val="005493"/>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1219200" rtl="0" eaLnBrk="1" fontAlgn="auto" latinLnBrk="0" hangingPunct="1">
              <a:lnSpc>
                <a:spcPct val="95000"/>
              </a:lnSpc>
              <a:spcBef>
                <a:spcPct val="0"/>
              </a:spcBef>
              <a:spcAft>
                <a:spcPts val="0"/>
              </a:spcAft>
              <a:buClrTx/>
              <a:buSzTx/>
              <a:buFontTx/>
              <a:buNone/>
              <a:defRPr/>
            </a:pPr>
            <a:r>
              <a:rPr kumimoji="0" lang="en-US" sz="4000" b="1" i="0" u="none" strike="noStrike" kern="1200" cap="none" spc="0" normalizeH="0" baseline="0" noProof="0" dirty="0">
                <a:ln>
                  <a:noFill/>
                </a:ln>
                <a:solidFill>
                  <a:srgbClr val="005493"/>
                </a:solidFill>
                <a:effectLst/>
                <a:uLnTx/>
                <a:uFillTx/>
                <a:latin typeface="Arial" panose="020B0604020202020204" pitchFamily="34" charset="0"/>
                <a:ea typeface="Open Sans" panose="020B0606030504020204" pitchFamily="34" charset="0"/>
                <a:cs typeface="Arial" panose="020B0604020202020204" pitchFamily="34" charset="0"/>
              </a:rPr>
              <a:t>Emotional Intelligence</a:t>
            </a:r>
            <a:endParaRPr kumimoji="0" lang="en-US" sz="4000" b="1" i="0" u="none" strike="noStrike" kern="1200" cap="none" spc="0" normalizeH="0" baseline="0" noProof="0" dirty="0">
              <a:ln>
                <a:noFill/>
              </a:ln>
              <a:solidFill>
                <a:srgbClr val="005493"/>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4" name="Oval 3"/>
          <p:cNvSpPr/>
          <p:nvPr/>
        </p:nvSpPr>
        <p:spPr bwMode="auto">
          <a:xfrm>
            <a:off x="10003420" y="-2395419"/>
            <a:ext cx="3333509" cy="3333509"/>
          </a:xfrm>
          <a:prstGeom prst="ellipse">
            <a:avLst/>
          </a:prstGeom>
          <a:solidFill>
            <a:schemeClr val="bg1">
              <a:alpha val="91000"/>
            </a:schemeClr>
          </a:solidFill>
          <a:ln w="19050" algn="ctr">
            <a:noFill/>
            <a:miter lim="800000"/>
          </a:ln>
        </p:spPr>
        <p:txBody>
          <a:bodyPr wrap="square" lIns="88900" tIns="88900" rIns="88900" bIns="88900" rtlCol="0" anchor="ctr"/>
          <a:lstStyle/>
          <a:p>
            <a:pPr algn="ctr" defTabSz="914400" fontAlgn="auto">
              <a:lnSpc>
                <a:spcPct val="106000"/>
              </a:lnSpc>
              <a:spcBef>
                <a:spcPts val="0"/>
              </a:spcBef>
              <a:spcAft>
                <a:spcPts val="0"/>
              </a:spcAft>
              <a:buFont typeface="Wingdings 2" panose="05020102010507070707" pitchFamily="18" charset="2"/>
              <a:buNone/>
            </a:pPr>
            <a:endParaRPr lang="en-IN" sz="4000" b="1" dirty="0" err="1">
              <a:solidFill>
                <a:prstClr val="white"/>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Oval 12"/>
          <p:cNvSpPr/>
          <p:nvPr/>
        </p:nvSpPr>
        <p:spPr bwMode="auto">
          <a:xfrm>
            <a:off x="5328259" y="6208854"/>
            <a:ext cx="333363" cy="333363"/>
          </a:xfrm>
          <a:prstGeom prst="ellipse">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6" name="Oval 15"/>
          <p:cNvSpPr/>
          <p:nvPr/>
        </p:nvSpPr>
        <p:spPr bwMode="auto">
          <a:xfrm>
            <a:off x="10100084" y="25400"/>
            <a:ext cx="333363" cy="333363"/>
          </a:xfrm>
          <a:prstGeom prst="ellipse">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7" name="Rounded Rectangle 16"/>
          <p:cNvSpPr/>
          <p:nvPr/>
        </p:nvSpPr>
        <p:spPr bwMode="auto">
          <a:xfrm>
            <a:off x="6001992" y="4643827"/>
            <a:ext cx="408159" cy="438858"/>
          </a:xfrm>
          <a:prstGeom prst="roundRect">
            <a:avLst/>
          </a:prstGeom>
          <a:solidFill>
            <a:srgbClr val="C0D8ED">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p:cNvSpPr>
            <a:spLocks noGrp="1"/>
          </p:cNvSpPr>
          <p:nvPr>
            <p:ph type="sldNum" sz="quarter" idx="4"/>
          </p:nvPr>
        </p:nvSpPr>
        <p:spPr>
          <a:prstGeom prst="rect">
            <a:avLst/>
          </a:prstGeom>
        </p:spPr>
        <p:txBody>
          <a:bodyPr/>
          <a:lstStyle/>
          <a:p>
            <a:fld id="{AD816501-AAE5-214E-B100-00C3DC5F5E3F}" type="slidenum">
              <a:rPr lang="en-US" smtClean="0"/>
            </a:fld>
            <a:endParaRPr lang="en-US" dirty="0"/>
          </a:p>
        </p:txBody>
      </p:sp>
      <p:sp>
        <p:nvSpPr>
          <p:cNvPr id="2" name="Title 1"/>
          <p:cNvSpPr>
            <a:spLocks noGrp="1"/>
          </p:cNvSpPr>
          <p:nvPr>
            <p:ph type="title"/>
          </p:nvPr>
        </p:nvSpPr>
        <p:spPr/>
        <p:txBody>
          <a:bodyPr/>
          <a:lstStyle/>
          <a:p>
            <a:r>
              <a:rPr lang="en-IN" dirty="0" smtClean="0"/>
              <a:t>Check out this video</a:t>
            </a:r>
            <a:endParaRPr lang="en-IN" dirty="0"/>
          </a:p>
        </p:txBody>
      </p:sp>
      <p:pic>
        <p:nvPicPr>
          <p:cNvPr id="12" name="Picture 3" descr="film strip_1.jpg"/>
          <p:cNvPicPr>
            <a:picLocks noChangeAspect="1"/>
          </p:cNvPicPr>
          <p:nvPr/>
        </p:nvPicPr>
        <p:blipFill rotWithShape="1">
          <a:blip r:embed="rId1" cstate="print">
            <a:lum bright="70000" contrast="-70000"/>
            <a:extLst>
              <a:ext uri="{BEBA8EAE-BF5A-486C-A8C5-ECC9F3942E4B}">
                <a14:imgProps xmlns:a14="http://schemas.microsoft.com/office/drawing/2010/main">
                  <a14:imgLayer r:embed="rId2">
                    <a14:imgEffect>
                      <a14:artisticFilmGrain/>
                    </a14:imgEffect>
                  </a14:imgLayer>
                </a14:imgProps>
              </a:ext>
            </a:extLst>
          </a:blip>
          <a:srcRect l="2979" r="27810" b="25271"/>
          <a:stretch>
            <a:fillRect/>
          </a:stretch>
        </p:blipFill>
        <p:spPr bwMode="auto">
          <a:xfrm>
            <a:off x="1" y="952296"/>
            <a:ext cx="12192000" cy="6006996"/>
          </a:xfrm>
          <a:prstGeom prst="rect">
            <a:avLst/>
          </a:prstGeom>
          <a:noFill/>
          <a:ln w="9525">
            <a:noFill/>
            <a:miter lim="800000"/>
            <a:headEnd/>
            <a:tailEnd/>
          </a:ln>
        </p:spPr>
      </p:pic>
      <p:sp>
        <p:nvSpPr>
          <p:cNvPr id="16" name="Rectangle 15"/>
          <p:cNvSpPr/>
          <p:nvPr/>
        </p:nvSpPr>
        <p:spPr bwMode="auto">
          <a:xfrm>
            <a:off x="4083923" y="5429278"/>
            <a:ext cx="3597215" cy="396815"/>
          </a:xfrm>
          <a:prstGeom prst="rect">
            <a:avLst/>
          </a:prstGeom>
          <a:solidFill>
            <a:srgbClr val="646464"/>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lstStyle/>
          <a:p>
            <a:pPr algn="ctr" defTabSz="914400">
              <a:spcBef>
                <a:spcPct val="0"/>
              </a:spcBef>
            </a:pPr>
            <a:r>
              <a:rPr lang="en-US" sz="2400" i="1" dirty="0" smtClean="0">
                <a:solidFill>
                  <a:schemeClr val="bg1"/>
                </a:solidFill>
                <a:latin typeface="+mn-lt"/>
                <a:ea typeface="ヒラギノ角ゴ ProN W3" panose="020B0300000000000000" pitchFamily="-110" charset="-128"/>
                <a:cs typeface="ヒラギノ角ゴ ProN W3" panose="020B0300000000000000" pitchFamily="-110" charset="-128"/>
                <a:sym typeface="Arial" panose="020B0604020202020204" pitchFamily="34" charset="0"/>
              </a:rPr>
              <a:t>Connecting with Empathy </a:t>
            </a:r>
            <a:endParaRPr lang="en-US" sz="2400" i="1" dirty="0">
              <a:solidFill>
                <a:schemeClr val="bg1"/>
              </a:solidFill>
              <a:latin typeface="+mn-lt"/>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7" name="Donut 39"/>
          <p:cNvSpPr/>
          <p:nvPr/>
        </p:nvSpPr>
        <p:spPr>
          <a:xfrm>
            <a:off x="5594763" y="6005721"/>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sz="2700">
              <a:solidFill>
                <a:schemeClr val="tx1"/>
              </a:solidFill>
            </a:endParaRPr>
          </a:p>
        </p:txBody>
      </p:sp>
      <p:pic>
        <p:nvPicPr>
          <p:cNvPr id="18" name="Picture 17"/>
          <p:cNvPicPr>
            <a:picLocks noChangeAspect="1"/>
          </p:cNvPicPr>
          <p:nvPr/>
        </p:nvPicPr>
        <p:blipFill>
          <a:blip r:embed="rId3"/>
          <a:stretch>
            <a:fillRect/>
          </a:stretch>
        </p:blipFill>
        <p:spPr>
          <a:xfrm>
            <a:off x="3295650" y="1548824"/>
            <a:ext cx="5600700" cy="3667125"/>
          </a:xfrm>
          <a:prstGeom prst="rect">
            <a:avLst/>
          </a:prstGeom>
          <a:ln w="127000" cap="sq">
            <a:solidFill>
              <a:srgbClr val="828282"/>
            </a:solidFill>
            <a:miter lim="800000"/>
            <a:headEnd/>
            <a:tailEnd/>
          </a:ln>
          <a:effectLst>
            <a:outerShdw blurRad="57150" dist="50800" dir="2700000" algn="tl" rotWithShape="0">
              <a:srgbClr val="000000">
                <a:alpha val="40000"/>
              </a:srgbClr>
            </a:outerShdw>
          </a:effectLst>
        </p:spPr>
      </p:pic>
      <p:pic>
        <p:nvPicPr>
          <p:cNvPr id="4" name="Picture 3">
            <a:hlinkClick r:id="rId4"/>
          </p:cNvPr>
          <p:cNvPicPr>
            <a:picLocks noChangeAspect="1"/>
          </p:cNvPicPr>
          <p:nvPr/>
        </p:nvPicPr>
        <p:blipFill rotWithShape="1">
          <a:blip r:embed="rId5"/>
          <a:srcRect l="11730" r="11730"/>
          <a:stretch>
            <a:fillRect/>
          </a:stretch>
        </p:blipFill>
        <p:spPr>
          <a:xfrm>
            <a:off x="3314699" y="1857375"/>
            <a:ext cx="5562601" cy="306705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bwMode="auto">
          <a:xfrm>
            <a:off x="11123182" y="3890789"/>
            <a:ext cx="766036" cy="766036"/>
          </a:xfrm>
          <a:prstGeom prst="ellipse">
            <a:avLst/>
          </a:prstGeom>
          <a:solidFill>
            <a:srgbClr val="C0D8ED">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IN" sz="3200" dirty="0" err="1">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11" name="Picture 3"/>
          <p:cNvPicPr>
            <a:picLocks noChangeAspect="1"/>
          </p:cNvPicPr>
          <p:nvPr/>
        </p:nvPicPr>
        <p:blipFill>
          <a:blip r:embed="rId1"/>
          <a:srcRect t="26728" b="26728"/>
          <a:stretch>
            <a:fillRect/>
          </a:stretch>
        </p:blipFill>
        <p:spPr>
          <a:xfrm>
            <a:off x="1371600" y="3428797"/>
            <a:ext cx="12192000" cy="3780699"/>
          </a:xfrm>
          <a:prstGeom prst="roundRect">
            <a:avLst/>
          </a:prstGeom>
        </p:spPr>
      </p:pic>
      <p:sp>
        <p:nvSpPr>
          <p:cNvPr id="12" name="TextBox 7"/>
          <p:cNvSpPr txBox="1"/>
          <p:nvPr/>
        </p:nvSpPr>
        <p:spPr>
          <a:xfrm>
            <a:off x="799183" y="1155282"/>
            <a:ext cx="10447937" cy="1508105"/>
          </a:xfrm>
          <a:prstGeom prst="rect">
            <a:avLst/>
          </a:prstGeom>
        </p:spPr>
        <p:txBody>
          <a:bodyPr lIns="0" tIns="0" rIns="0" bIns="0" rtlCol="0" anchor="t">
            <a:spAutoFit/>
          </a:bodyPr>
          <a:lstStyle>
            <a:defPPr>
              <a:defRPr lang="en-US"/>
            </a:defPPr>
            <a:lvl1pPr>
              <a:lnSpc>
                <a:spcPts val="2415"/>
              </a:lnSpc>
              <a:defRPr sz="1800">
                <a:solidFill>
                  <a:srgbClr val="212423"/>
                </a:solidFill>
                <a:latin typeface="+mn-lt"/>
              </a:defRPr>
            </a:lvl1pPr>
          </a:lstStyle>
          <a:p>
            <a:r>
              <a:rPr lang="en-US" dirty="0"/>
              <a:t>Communication is a two-way street.</a:t>
            </a:r>
            <a:endParaRPr lang="en-US" dirty="0"/>
          </a:p>
          <a:p>
            <a:r>
              <a:rPr lang="en-US" dirty="0"/>
              <a:t>It’s not only getting your point across but also understanding the other person's point.</a:t>
            </a:r>
            <a:endParaRPr lang="en-US" dirty="0"/>
          </a:p>
          <a:p>
            <a:r>
              <a:rPr lang="en-US" dirty="0"/>
              <a:t>Written, verbal and non-verbal are the different forms of communication you should master to build a better work environment.</a:t>
            </a:r>
            <a:endParaRPr lang="en-US" dirty="0"/>
          </a:p>
        </p:txBody>
      </p:sp>
      <p:sp>
        <p:nvSpPr>
          <p:cNvPr id="13" name="Oval 12"/>
          <p:cNvSpPr/>
          <p:nvPr/>
        </p:nvSpPr>
        <p:spPr bwMode="auto">
          <a:xfrm>
            <a:off x="11123182" y="3890789"/>
            <a:ext cx="766036" cy="766036"/>
          </a:xfrm>
          <a:prstGeom prst="ellipse">
            <a:avLst/>
          </a:prstGeom>
          <a:solidFill>
            <a:srgbClr val="C0D8ED">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IN" sz="3200" dirty="0" err="1">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4" name="Title 8"/>
          <p:cNvSpPr txBox="1"/>
          <p:nvPr/>
        </p:nvSpPr>
        <p:spPr>
          <a:xfrm>
            <a:off x="692458" y="378458"/>
            <a:ext cx="8436302" cy="492443"/>
          </a:xfrm>
          <a:prstGeom prst="rect">
            <a:avLst/>
          </a:prstGeom>
          <a:noFill/>
          <a:ln w="12700">
            <a:noFill/>
            <a:miter lim="800000"/>
          </a:ln>
        </p:spPr>
        <p:txBody>
          <a:bodyPr vert="horz" wrap="square" lIns="0" tIns="0" rIns="0" bIns="0" numCol="1" anchor="t" anchorCtr="0" compatLnSpc="1">
            <a:spAutoFit/>
          </a:bodyPr>
          <a:lstStyle>
            <a:lvl1pPr eaLnBrk="1" hangingPunct="1">
              <a:lnSpc>
                <a:spcPct val="100000"/>
              </a:lnSpc>
              <a:spcBef>
                <a:spcPct val="0"/>
              </a:spcBef>
              <a:defRPr sz="3200" b="0" i="0" u="none">
                <a:latin typeface="Georgia" panose="02040502050405020303"/>
                <a:sym typeface="Arial" panose="020B0604020202020204" pitchFamily="34" charset="0"/>
              </a:defRPr>
            </a:lvl1pPr>
            <a:lvl2pPr eaLnBrk="1" hangingPunct="1">
              <a:lnSpc>
                <a:spcPts val="3360"/>
              </a:lnSpc>
              <a:spcBef>
                <a:spcPct val="0"/>
              </a:spcBef>
              <a:defRPr sz="3200">
                <a:solidFill>
                  <a:schemeClr val="tx2"/>
                </a:solidFill>
                <a:latin typeface="Georgia" panose="02040502050405020303" pitchFamily="-111" charset="0"/>
                <a:sym typeface="Arial" panose="020B0604020202020204" pitchFamily="34" charset="0"/>
              </a:defRPr>
            </a:lvl2pPr>
            <a:lvl3pPr eaLnBrk="1" hangingPunct="1">
              <a:lnSpc>
                <a:spcPts val="3360"/>
              </a:lnSpc>
              <a:spcBef>
                <a:spcPct val="0"/>
              </a:spcBef>
              <a:defRPr sz="3200">
                <a:solidFill>
                  <a:schemeClr val="tx2"/>
                </a:solidFill>
                <a:latin typeface="Georgia" panose="02040502050405020303" pitchFamily="-111" charset="0"/>
                <a:sym typeface="Arial" panose="020B0604020202020204" pitchFamily="34" charset="0"/>
              </a:defRPr>
            </a:lvl3pPr>
            <a:lvl4pPr eaLnBrk="1" hangingPunct="1">
              <a:lnSpc>
                <a:spcPts val="3360"/>
              </a:lnSpc>
              <a:spcBef>
                <a:spcPct val="0"/>
              </a:spcBef>
              <a:defRPr sz="3200">
                <a:solidFill>
                  <a:schemeClr val="tx2"/>
                </a:solidFill>
                <a:latin typeface="Georgia" panose="02040502050405020303" pitchFamily="-111" charset="0"/>
                <a:sym typeface="Arial" panose="020B0604020202020204" pitchFamily="34" charset="0"/>
              </a:defRPr>
            </a:lvl4pPr>
            <a:lvl5pPr eaLnBrk="1" hangingPunct="1">
              <a:lnSpc>
                <a:spcPts val="3360"/>
              </a:lnSpc>
              <a:spcBef>
                <a:spcPct val="0"/>
              </a:spcBef>
              <a:defRPr sz="3200">
                <a:solidFill>
                  <a:schemeClr val="tx2"/>
                </a:solidFill>
                <a:latin typeface="Georgia" panose="02040502050405020303" pitchFamily="-111" charset="0"/>
                <a:sym typeface="Arial" panose="020B0604020202020204" pitchFamily="34" charset="0"/>
              </a:defRPr>
            </a:lvl5pPr>
            <a:lvl6pPr marL="288290" fontAlgn="base">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6pPr>
            <a:lvl7pPr marL="575945" fontAlgn="base">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7pPr>
            <a:lvl8pPr marL="864235" fontAlgn="base">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8pPr>
            <a:lvl9pPr marL="1151890" fontAlgn="base">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9pPr>
          </a:lstStyle>
          <a:p>
            <a:r>
              <a:rPr lang="en-IN" dirty="0"/>
              <a:t>Communication &amp; Social Awareness</a:t>
            </a:r>
            <a:endParaRPr lang="en-IN"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768350" y="639564"/>
            <a:ext cx="4846604" cy="205184"/>
          </a:xfrm>
          <a:prstGeom prst="rect">
            <a:avLst/>
          </a:prstGeom>
        </p:spPr>
        <p:txBody>
          <a:bodyPr lIns="0" tIns="0" rIns="0" bIns="0" rtlCol="0" anchor="t">
            <a:spAutoFit/>
          </a:bodyPr>
          <a:lstStyle/>
          <a:p>
            <a:pPr>
              <a:lnSpc>
                <a:spcPts val="1635"/>
              </a:lnSpc>
            </a:pPr>
            <a:r>
              <a:rPr lang="en-US" sz="1665" spc="-98">
                <a:solidFill>
                  <a:srgbClr val="FFFFFF"/>
                </a:solidFill>
                <a:latin typeface="Poppins Medium Bold"/>
              </a:rPr>
              <a:t>Activity Time</a:t>
            </a:r>
            <a:endParaRPr lang="en-US" sz="1665" spc="-98">
              <a:solidFill>
                <a:srgbClr val="FFFFFF"/>
              </a:solidFill>
              <a:latin typeface="Poppins Medium Bold"/>
            </a:endParaRPr>
          </a:p>
        </p:txBody>
      </p:sp>
      <p:sp>
        <p:nvSpPr>
          <p:cNvPr id="14" name="Title 13"/>
          <p:cNvSpPr>
            <a:spLocks noGrp="1"/>
          </p:cNvSpPr>
          <p:nvPr>
            <p:ph type="title"/>
          </p:nvPr>
        </p:nvSpPr>
        <p:spPr>
          <a:xfrm>
            <a:off x="692457" y="378458"/>
            <a:ext cx="7278061" cy="923330"/>
          </a:xfrm>
        </p:spPr>
        <p:txBody>
          <a:bodyPr/>
          <a:lstStyle/>
          <a:p>
            <a:r>
              <a:rPr lang="en-US" dirty="0" smtClean="0"/>
              <a:t>Organizational Awareness - Activity</a:t>
            </a:r>
            <a:endParaRPr lang="en-IN" dirty="0"/>
          </a:p>
        </p:txBody>
      </p:sp>
      <p:sp>
        <p:nvSpPr>
          <p:cNvPr id="15" name="Rectangle 14"/>
          <p:cNvSpPr/>
          <p:nvPr/>
        </p:nvSpPr>
        <p:spPr>
          <a:xfrm>
            <a:off x="3201756" y="3551163"/>
            <a:ext cx="5573276" cy="2908489"/>
          </a:xfrm>
          <a:prstGeom prst="rect">
            <a:avLst/>
          </a:prstGeom>
        </p:spPr>
        <p:txBody>
          <a:bodyPr wrap="square">
            <a:spAutoFit/>
          </a:bodyPr>
          <a:lstStyle/>
          <a:p>
            <a:pPr>
              <a:lnSpc>
                <a:spcPct val="150000"/>
              </a:lnSpc>
            </a:pPr>
            <a:r>
              <a:rPr lang="de-DE" sz="2000" b="1" dirty="0">
                <a:solidFill>
                  <a:schemeClr val="tx1">
                    <a:lumMod val="95000"/>
                    <a:lumOff val="5000"/>
                  </a:schemeClr>
                </a:solidFill>
                <a:latin typeface="+mj-lt"/>
                <a:ea typeface="Open Sans" panose="020B0606030504020204" pitchFamily="34" charset="0"/>
                <a:cs typeface="Open Sans" panose="020B0606030504020204" pitchFamily="34" charset="0"/>
              </a:rPr>
              <a:t>Instructions</a:t>
            </a:r>
            <a:endParaRPr lang="de-DE" sz="2000" b="1" dirty="0">
              <a:solidFill>
                <a:schemeClr val="tx1">
                  <a:lumMod val="95000"/>
                  <a:lumOff val="5000"/>
                </a:schemeClr>
              </a:solidFill>
              <a:latin typeface="+mj-lt"/>
              <a:ea typeface="Source Sans Pro" panose="020B0503030403020204" pitchFamily="34" charset="0"/>
              <a:cs typeface="Open Sans Light" panose="020B0306030504020204" pitchFamily="34" charset="0"/>
            </a:endParaRPr>
          </a:p>
          <a:p>
            <a:pPr marL="342900" indent="-342900">
              <a:buFont typeface="+mj-lt"/>
              <a:buAutoNum type="arabicPeriod"/>
            </a:pPr>
            <a:r>
              <a:rPr lang="en-US" sz="18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Role 1 – One person plays the role of an employee requesting help</a:t>
            </a:r>
            <a:endParaRPr lang="en-US" sz="18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8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Role 2 - Other person plays the role of the employee giving information</a:t>
            </a:r>
            <a:endParaRPr lang="en-US" sz="18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8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The rest of the group observes the interaction and makes notes on the benefits of being aware of the organization</a:t>
            </a:r>
            <a:endParaRPr lang="en-US" sz="18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6" name="Rectangle 15"/>
          <p:cNvSpPr/>
          <p:nvPr/>
        </p:nvSpPr>
        <p:spPr>
          <a:xfrm>
            <a:off x="3201756" y="1419928"/>
            <a:ext cx="4768763" cy="1477328"/>
          </a:xfrm>
          <a:prstGeom prst="rect">
            <a:avLst/>
          </a:prstGeom>
        </p:spPr>
        <p:txBody>
          <a:bodyPr wrap="square">
            <a:spAutoFit/>
          </a:bodyPr>
          <a:lstStyle/>
          <a:p>
            <a:pPr>
              <a:lnSpc>
                <a:spcPct val="150000"/>
              </a:lnSpc>
            </a:pPr>
            <a:r>
              <a:rPr lang="en-US" sz="1800" b="1" dirty="0" smtClean="0">
                <a:solidFill>
                  <a:schemeClr val="tx1">
                    <a:lumMod val="95000"/>
                    <a:lumOff val="5000"/>
                  </a:schemeClr>
                </a:solidFill>
                <a:latin typeface="+mj-lt"/>
                <a:ea typeface="Open Sans" panose="020B0606030504020204" pitchFamily="34" charset="0"/>
                <a:cs typeface="Open Sans" panose="020B0606030504020204" pitchFamily="34" charset="0"/>
              </a:rPr>
              <a:t>Role play</a:t>
            </a:r>
            <a:endParaRPr lang="en-US" sz="1800" b="1" dirty="0">
              <a:solidFill>
                <a:schemeClr val="tx1">
                  <a:lumMod val="95000"/>
                  <a:lumOff val="5000"/>
                </a:schemeClr>
              </a:solidFill>
              <a:latin typeface="+mj-lt"/>
              <a:ea typeface="Open Sans" panose="020B0606030504020204" pitchFamily="34" charset="0"/>
              <a:cs typeface="Open Sans" panose="020B0606030504020204" pitchFamily="34" charset="0"/>
            </a:endParaRPr>
          </a:p>
          <a:p>
            <a:r>
              <a:rPr lang="en-US" sz="18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Asha needs help finding a report. She goes to Rajesh who knows the functioning of the organization well.</a:t>
            </a:r>
            <a:endParaRPr lang="en-US" sz="18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7" name="Oval 16"/>
          <p:cNvSpPr/>
          <p:nvPr/>
        </p:nvSpPr>
        <p:spPr bwMode="auto">
          <a:xfrm>
            <a:off x="9112758" y="3857533"/>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00304" y="4743797"/>
            <a:ext cx="1895046" cy="1895046"/>
          </a:xfrm>
          <a:prstGeom prst="rect">
            <a:avLst/>
          </a:prstGeom>
        </p:spPr>
      </p:pic>
      <p:sp>
        <p:nvSpPr>
          <p:cNvPr id="19" name="Rounded Rectangle 18"/>
          <p:cNvSpPr/>
          <p:nvPr/>
        </p:nvSpPr>
        <p:spPr bwMode="auto">
          <a:xfrm>
            <a:off x="1158552" y="1226252"/>
            <a:ext cx="1611352" cy="1611352"/>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0" name="Rounded Rectangle 19"/>
          <p:cNvSpPr/>
          <p:nvPr/>
        </p:nvSpPr>
        <p:spPr bwMode="auto">
          <a:xfrm>
            <a:off x="1158552" y="3609890"/>
            <a:ext cx="1612800" cy="1612800"/>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Shape 2460"/>
          <p:cNvSpPr/>
          <p:nvPr/>
        </p:nvSpPr>
        <p:spPr>
          <a:xfrm>
            <a:off x="1367752" y="1653579"/>
            <a:ext cx="1192952" cy="75669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2" name="Shape 2413"/>
          <p:cNvSpPr/>
          <p:nvPr/>
        </p:nvSpPr>
        <p:spPr>
          <a:xfrm>
            <a:off x="1559784" y="4020356"/>
            <a:ext cx="810336" cy="791868"/>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3" name="Oval 22"/>
          <p:cNvSpPr/>
          <p:nvPr/>
        </p:nvSpPr>
        <p:spPr bwMode="auto">
          <a:xfrm>
            <a:off x="2467668" y="1106940"/>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Oval 23"/>
          <p:cNvSpPr/>
          <p:nvPr/>
        </p:nvSpPr>
        <p:spPr bwMode="auto">
          <a:xfrm>
            <a:off x="1000780" y="4990033"/>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502" y="3860800"/>
            <a:ext cx="3910021" cy="2559050"/>
            <a:chOff x="0" y="0"/>
            <a:chExt cx="8128000" cy="5319655"/>
          </a:xfrm>
        </p:grpSpPr>
        <p:pic>
          <p:nvPicPr>
            <p:cNvPr id="3" name="Picture 3"/>
            <p:cNvPicPr>
              <a:picLocks noChangeAspect="1"/>
            </p:cNvPicPr>
            <p:nvPr/>
          </p:nvPicPr>
          <p:blipFill>
            <a:blip r:embed="rId1"/>
            <a:srcRect t="790" b="790"/>
            <a:stretch>
              <a:fillRect/>
            </a:stretch>
          </p:blipFill>
          <p:spPr>
            <a:xfrm>
              <a:off x="0" y="0"/>
              <a:ext cx="8128000" cy="5319655"/>
            </a:xfrm>
            <a:prstGeom prst="roundRect">
              <a:avLst/>
            </a:prstGeom>
            <a:ln>
              <a:solidFill>
                <a:srgbClr val="108CC9"/>
              </a:solidFill>
            </a:ln>
          </p:spPr>
        </p:pic>
      </p:grpSp>
      <p:grpSp>
        <p:nvGrpSpPr>
          <p:cNvPr id="4" name="Group 4"/>
          <p:cNvGrpSpPr/>
          <p:nvPr/>
        </p:nvGrpSpPr>
        <p:grpSpPr>
          <a:xfrm>
            <a:off x="8183502" y="3858774"/>
            <a:ext cx="3910021" cy="2559050"/>
            <a:chOff x="0" y="0"/>
            <a:chExt cx="8128000" cy="5319655"/>
          </a:xfrm>
        </p:grpSpPr>
        <p:pic>
          <p:nvPicPr>
            <p:cNvPr id="5" name="Picture 5"/>
            <p:cNvPicPr>
              <a:picLocks noChangeAspect="1"/>
            </p:cNvPicPr>
            <p:nvPr/>
          </p:nvPicPr>
          <p:blipFill>
            <a:blip r:embed="rId2"/>
            <a:srcRect t="882" b="882"/>
            <a:stretch>
              <a:fillRect/>
            </a:stretch>
          </p:blipFill>
          <p:spPr>
            <a:xfrm>
              <a:off x="0" y="0"/>
              <a:ext cx="8128000" cy="5319655"/>
            </a:xfrm>
            <a:prstGeom prst="roundRect">
              <a:avLst/>
            </a:prstGeom>
            <a:ln>
              <a:solidFill>
                <a:srgbClr val="108CC9"/>
              </a:solidFill>
            </a:ln>
          </p:spPr>
        </p:pic>
      </p:grpSp>
      <p:grpSp>
        <p:nvGrpSpPr>
          <p:cNvPr id="6" name="Group 6"/>
          <p:cNvGrpSpPr/>
          <p:nvPr/>
        </p:nvGrpSpPr>
        <p:grpSpPr>
          <a:xfrm>
            <a:off x="4119502" y="3858774"/>
            <a:ext cx="3910021" cy="2559050"/>
            <a:chOff x="0" y="0"/>
            <a:chExt cx="8128000" cy="5319655"/>
          </a:xfrm>
        </p:grpSpPr>
        <p:pic>
          <p:nvPicPr>
            <p:cNvPr id="7" name="Picture 7"/>
            <p:cNvPicPr>
              <a:picLocks noChangeAspect="1"/>
            </p:cNvPicPr>
            <p:nvPr/>
          </p:nvPicPr>
          <p:blipFill>
            <a:blip r:embed="rId3"/>
            <a:srcRect t="882" b="882"/>
            <a:stretch>
              <a:fillRect/>
            </a:stretch>
          </p:blipFill>
          <p:spPr>
            <a:xfrm>
              <a:off x="0" y="0"/>
              <a:ext cx="8128000" cy="5319655"/>
            </a:xfrm>
            <a:prstGeom prst="roundRect">
              <a:avLst/>
            </a:prstGeom>
            <a:ln>
              <a:solidFill>
                <a:srgbClr val="108CC9"/>
              </a:solidFill>
            </a:ln>
          </p:spPr>
        </p:pic>
      </p:grpSp>
      <p:sp>
        <p:nvSpPr>
          <p:cNvPr id="16" name="TextBox 16"/>
          <p:cNvSpPr txBox="1"/>
          <p:nvPr/>
        </p:nvSpPr>
        <p:spPr>
          <a:xfrm>
            <a:off x="1360226" y="2619420"/>
            <a:ext cx="2283384" cy="589007"/>
          </a:xfrm>
          <a:prstGeom prst="rect">
            <a:avLst/>
          </a:prstGeom>
        </p:spPr>
        <p:txBody>
          <a:bodyPr lIns="0" tIns="0" rIns="0" bIns="0" rtlCol="0" anchor="t">
            <a:spAutoFit/>
          </a:bodyPr>
          <a:lstStyle/>
          <a:p>
            <a:pPr>
              <a:lnSpc>
                <a:spcPts val="2415"/>
              </a:lnSpc>
              <a:spcBef>
                <a:spcPct val="0"/>
              </a:spcBef>
            </a:pPr>
            <a:r>
              <a:rPr lang="en-US" sz="1725" dirty="0">
                <a:solidFill>
                  <a:srgbClr val="171616"/>
                </a:solidFill>
                <a:latin typeface="Arial" panose="020B0604020202020204" pitchFamily="34" charset="0"/>
              </a:rPr>
              <a:t>Make more informed decisions.</a:t>
            </a:r>
            <a:endParaRPr lang="en-US" sz="1725" dirty="0">
              <a:solidFill>
                <a:srgbClr val="171616"/>
              </a:solidFill>
              <a:latin typeface="Arial" panose="020B0604020202020204" pitchFamily="34" charset="0"/>
            </a:endParaRPr>
          </a:p>
        </p:txBody>
      </p:sp>
      <p:sp>
        <p:nvSpPr>
          <p:cNvPr id="17" name="TextBox 17"/>
          <p:cNvSpPr txBox="1"/>
          <p:nvPr/>
        </p:nvSpPr>
        <p:spPr>
          <a:xfrm>
            <a:off x="4514664" y="2785563"/>
            <a:ext cx="534633" cy="244747"/>
          </a:xfrm>
          <a:prstGeom prst="rect">
            <a:avLst/>
          </a:prstGeom>
        </p:spPr>
        <p:txBody>
          <a:bodyPr lIns="0" tIns="0" rIns="0" bIns="0" rtlCol="0" anchor="t">
            <a:spAutoFit/>
          </a:bodyPr>
          <a:lstStyle/>
          <a:p>
            <a:pPr algn="ctr">
              <a:lnSpc>
                <a:spcPts val="2055"/>
              </a:lnSpc>
              <a:spcBef>
                <a:spcPct val="0"/>
              </a:spcBef>
            </a:pPr>
            <a:r>
              <a:rPr lang="en-US" sz="1465" dirty="0">
                <a:solidFill>
                  <a:srgbClr val="FFFFFF"/>
                </a:solidFill>
                <a:latin typeface="Arial" panose="020B0604020202020204" pitchFamily="34" charset="0"/>
              </a:rPr>
              <a:t>02</a:t>
            </a:r>
            <a:endParaRPr lang="en-US" sz="1465" dirty="0">
              <a:solidFill>
                <a:srgbClr val="FFFFFF"/>
              </a:solidFill>
              <a:latin typeface="Arial" panose="020B0604020202020204" pitchFamily="34" charset="0"/>
            </a:endParaRPr>
          </a:p>
        </p:txBody>
      </p:sp>
      <p:sp>
        <p:nvSpPr>
          <p:cNvPr id="18" name="TextBox 18"/>
          <p:cNvSpPr txBox="1"/>
          <p:nvPr/>
        </p:nvSpPr>
        <p:spPr>
          <a:xfrm>
            <a:off x="5320834" y="2585750"/>
            <a:ext cx="2592675" cy="589007"/>
          </a:xfrm>
          <a:prstGeom prst="rect">
            <a:avLst/>
          </a:prstGeom>
        </p:spPr>
        <p:txBody>
          <a:bodyPr lIns="0" tIns="0" rIns="0" bIns="0" rtlCol="0" anchor="t">
            <a:spAutoFit/>
          </a:bodyPr>
          <a:lstStyle/>
          <a:p>
            <a:pPr>
              <a:lnSpc>
                <a:spcPts val="2415"/>
              </a:lnSpc>
              <a:spcBef>
                <a:spcPct val="0"/>
              </a:spcBef>
            </a:pPr>
            <a:r>
              <a:rPr lang="en-US" sz="1725" dirty="0">
                <a:solidFill>
                  <a:srgbClr val="171616"/>
                </a:solidFill>
                <a:latin typeface="Arial" panose="020B0604020202020204" pitchFamily="34" charset="0"/>
              </a:rPr>
              <a:t>Build a coalition to get things done</a:t>
            </a:r>
            <a:endParaRPr lang="en-US" sz="1725" dirty="0">
              <a:solidFill>
                <a:srgbClr val="171616"/>
              </a:solidFill>
              <a:latin typeface="Arial" panose="020B0604020202020204" pitchFamily="34" charset="0"/>
            </a:endParaRPr>
          </a:p>
        </p:txBody>
      </p:sp>
      <p:sp>
        <p:nvSpPr>
          <p:cNvPr id="19" name="TextBox 19"/>
          <p:cNvSpPr txBox="1"/>
          <p:nvPr/>
        </p:nvSpPr>
        <p:spPr>
          <a:xfrm>
            <a:off x="8813961" y="2705830"/>
            <a:ext cx="534633" cy="244747"/>
          </a:xfrm>
          <a:prstGeom prst="rect">
            <a:avLst/>
          </a:prstGeom>
        </p:spPr>
        <p:txBody>
          <a:bodyPr lIns="0" tIns="0" rIns="0" bIns="0" rtlCol="0" anchor="t">
            <a:spAutoFit/>
          </a:bodyPr>
          <a:lstStyle/>
          <a:p>
            <a:pPr algn="ctr">
              <a:lnSpc>
                <a:spcPts val="2055"/>
              </a:lnSpc>
              <a:spcBef>
                <a:spcPct val="0"/>
              </a:spcBef>
            </a:pPr>
            <a:r>
              <a:rPr lang="en-US" sz="1465" dirty="0">
                <a:solidFill>
                  <a:srgbClr val="FFFFFF"/>
                </a:solidFill>
                <a:latin typeface="Arial" panose="020B0604020202020204" pitchFamily="34" charset="0"/>
              </a:rPr>
              <a:t>03</a:t>
            </a:r>
            <a:endParaRPr lang="en-US" sz="1465" dirty="0">
              <a:solidFill>
                <a:srgbClr val="FFFFFF"/>
              </a:solidFill>
              <a:latin typeface="Arial" panose="020B0604020202020204" pitchFamily="34" charset="0"/>
            </a:endParaRPr>
          </a:p>
        </p:txBody>
      </p:sp>
      <p:sp>
        <p:nvSpPr>
          <p:cNvPr id="20" name="TextBox 20"/>
          <p:cNvSpPr txBox="1"/>
          <p:nvPr/>
        </p:nvSpPr>
        <p:spPr>
          <a:xfrm>
            <a:off x="743371" y="1672820"/>
            <a:ext cx="10055563" cy="281680"/>
          </a:xfrm>
          <a:prstGeom prst="rect">
            <a:avLst/>
          </a:prstGeom>
        </p:spPr>
        <p:txBody>
          <a:bodyPr lIns="0" tIns="0" rIns="0" bIns="0" rtlCol="0" anchor="t">
            <a:spAutoFit/>
          </a:bodyPr>
          <a:lstStyle/>
          <a:p>
            <a:pPr>
              <a:lnSpc>
                <a:spcPts val="2415"/>
              </a:lnSpc>
              <a:spcBef>
                <a:spcPct val="0"/>
              </a:spcBef>
            </a:pPr>
            <a:r>
              <a:rPr lang="en-US" sz="1725" dirty="0">
                <a:solidFill>
                  <a:srgbClr val="171616"/>
                </a:solidFill>
                <a:latin typeface="Arial" panose="020B0604020202020204" pitchFamily="34" charset="0"/>
              </a:rPr>
              <a:t>It is how much a person knows about the workings, culture and structure of his organization. </a:t>
            </a:r>
            <a:endParaRPr lang="en-US" sz="1725" dirty="0">
              <a:solidFill>
                <a:srgbClr val="171616"/>
              </a:solidFill>
              <a:latin typeface="Arial" panose="020B0604020202020204" pitchFamily="34" charset="0"/>
            </a:endParaRPr>
          </a:p>
        </p:txBody>
      </p:sp>
      <p:sp>
        <p:nvSpPr>
          <p:cNvPr id="21" name="TextBox 21"/>
          <p:cNvSpPr txBox="1"/>
          <p:nvPr/>
        </p:nvSpPr>
        <p:spPr>
          <a:xfrm>
            <a:off x="9621644" y="2531210"/>
            <a:ext cx="2570356" cy="615553"/>
          </a:xfrm>
          <a:prstGeom prst="rect">
            <a:avLst/>
          </a:prstGeom>
        </p:spPr>
        <p:txBody>
          <a:bodyPr lIns="0" tIns="0" rIns="0" bIns="0" rtlCol="0" anchor="t">
            <a:spAutoFit/>
          </a:bodyPr>
          <a:lstStyle/>
          <a:p>
            <a:pPr>
              <a:lnSpc>
                <a:spcPts val="2425"/>
              </a:lnSpc>
              <a:spcBef>
                <a:spcPct val="0"/>
              </a:spcBef>
            </a:pPr>
            <a:r>
              <a:rPr lang="en-US" sz="1735" dirty="0">
                <a:solidFill>
                  <a:srgbClr val="000000"/>
                </a:solidFill>
                <a:latin typeface="Arial" panose="020B0604020202020204" pitchFamily="34" charset="0"/>
              </a:rPr>
              <a:t>Communicate in a </a:t>
            </a:r>
            <a:endParaRPr lang="en-US" sz="1735" dirty="0">
              <a:solidFill>
                <a:srgbClr val="000000"/>
              </a:solidFill>
              <a:latin typeface="Arial" panose="020B0604020202020204" pitchFamily="34" charset="0"/>
            </a:endParaRPr>
          </a:p>
          <a:p>
            <a:pPr>
              <a:lnSpc>
                <a:spcPts val="2425"/>
              </a:lnSpc>
              <a:spcBef>
                <a:spcPct val="0"/>
              </a:spcBef>
            </a:pPr>
            <a:r>
              <a:rPr lang="en-US" sz="1735" dirty="0">
                <a:solidFill>
                  <a:srgbClr val="000000"/>
                </a:solidFill>
                <a:latin typeface="Arial" panose="020B0604020202020204" pitchFamily="34" charset="0"/>
              </a:rPr>
              <a:t>way that resonates</a:t>
            </a:r>
            <a:endParaRPr lang="en-US" sz="1735" dirty="0">
              <a:solidFill>
                <a:srgbClr val="000000"/>
              </a:solidFill>
              <a:latin typeface="Arial" panose="020B0604020202020204" pitchFamily="34" charset="0"/>
            </a:endParaRPr>
          </a:p>
        </p:txBody>
      </p:sp>
      <p:sp>
        <p:nvSpPr>
          <p:cNvPr id="24" name="Oval 23"/>
          <p:cNvSpPr/>
          <p:nvPr/>
        </p:nvSpPr>
        <p:spPr bwMode="auto">
          <a:xfrm>
            <a:off x="402991" y="2534723"/>
            <a:ext cx="762291" cy="762291"/>
          </a:xfrm>
          <a:prstGeom prst="ellipse">
            <a:avLst/>
          </a:prstGeom>
          <a:solidFill>
            <a:srgbClr val="95B7D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20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01</a:t>
            </a:r>
            <a:endParaRPr kumimoji="0" lang="en-IN" sz="20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5" name="Oval 24"/>
          <p:cNvSpPr/>
          <p:nvPr/>
        </p:nvSpPr>
        <p:spPr bwMode="auto">
          <a:xfrm>
            <a:off x="4352231" y="2512380"/>
            <a:ext cx="762291" cy="762291"/>
          </a:xfrm>
          <a:prstGeom prst="ellipse">
            <a:avLst/>
          </a:prstGeom>
          <a:solidFill>
            <a:srgbClr val="95B7D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20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02</a:t>
            </a:r>
            <a:endParaRPr kumimoji="0" lang="en-IN" sz="20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6" name="Oval 25"/>
          <p:cNvSpPr/>
          <p:nvPr/>
        </p:nvSpPr>
        <p:spPr bwMode="auto">
          <a:xfrm>
            <a:off x="8700131" y="2453749"/>
            <a:ext cx="762291" cy="762291"/>
          </a:xfrm>
          <a:prstGeom prst="ellipse">
            <a:avLst/>
          </a:prstGeom>
          <a:solidFill>
            <a:srgbClr val="95B7D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20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03</a:t>
            </a:r>
            <a:endParaRPr kumimoji="0" lang="en-IN" sz="20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2" name="TextBox 14"/>
          <p:cNvSpPr txBox="1">
            <a:spLocks noGrp="1"/>
          </p:cNvSpPr>
          <p:nvPr>
            <p:ph type="title"/>
          </p:nvPr>
        </p:nvSpPr>
        <p:spPr>
          <a:xfrm>
            <a:off x="605367" y="378458"/>
            <a:ext cx="10981267" cy="508601"/>
          </a:xfrm>
          <a:prstGeom prst="rect">
            <a:avLst/>
          </a:prstGeom>
        </p:spPr>
        <p:txBody>
          <a:bodyPr lIns="0" tIns="0" rIns="0" bIns="0" rtlCol="0" anchor="t">
            <a:spAutoFit/>
          </a:bodyPr>
          <a:lstStyle/>
          <a:p>
            <a:pPr>
              <a:lnSpc>
                <a:spcPts val="4335"/>
              </a:lnSpc>
            </a:pPr>
            <a:r>
              <a:rPr lang="en-US" dirty="0">
                <a:latin typeface="Georgia" panose="02040502050405020303" pitchFamily="-111" charset="0"/>
              </a:rPr>
              <a:t>Organizational Awareness</a:t>
            </a:r>
            <a:endParaRPr lang="en-US" dirty="0">
              <a:latin typeface="Georgia" panose="02040502050405020303" pitchFamily="-111"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06548" y="1281689"/>
            <a:ext cx="4315993" cy="4294623"/>
            <a:chOff x="0" y="0"/>
            <a:chExt cx="8631986" cy="8589246"/>
          </a:xfrm>
        </p:grpSpPr>
        <p:pic>
          <p:nvPicPr>
            <p:cNvPr id="5" name="Picture 5"/>
            <p:cNvPicPr>
              <a:picLocks noChangeAspect="1"/>
            </p:cNvPicPr>
            <p:nvPr/>
          </p:nvPicPr>
          <p:blipFill>
            <a:blip r:embed="rId1"/>
            <a:srcRect l="16521" r="16521"/>
            <a:stretch>
              <a:fillRect/>
            </a:stretch>
          </p:blipFill>
          <p:spPr>
            <a:xfrm>
              <a:off x="0" y="0"/>
              <a:ext cx="8631986" cy="8589246"/>
            </a:xfrm>
            <a:prstGeom prst="roundRect">
              <a:avLst/>
            </a:prstGeom>
          </p:spPr>
        </p:pic>
      </p:grpSp>
      <p:sp>
        <p:nvSpPr>
          <p:cNvPr id="10" name="TextBox 10"/>
          <p:cNvSpPr txBox="1"/>
          <p:nvPr/>
        </p:nvSpPr>
        <p:spPr>
          <a:xfrm>
            <a:off x="605367" y="1733521"/>
            <a:ext cx="5410200" cy="3744615"/>
          </a:xfrm>
          <a:prstGeom prst="rect">
            <a:avLst/>
          </a:prstGeom>
        </p:spPr>
        <p:txBody>
          <a:bodyPr lIns="0" tIns="0" rIns="0" bIns="0" rtlCol="0" anchor="t">
            <a:spAutoFit/>
          </a:bodyPr>
          <a:lstStyle/>
          <a:p>
            <a:pPr marL="186690" lvl="1" indent="0">
              <a:lnSpc>
                <a:spcPts val="3420"/>
              </a:lnSpc>
            </a:pPr>
            <a:r>
              <a:rPr lang="en-US" sz="1800" dirty="0" smtClean="0">
                <a:latin typeface="Arial" panose="020B0604020202020204" pitchFamily="34" charset="0"/>
              </a:rPr>
              <a:t>Become </a:t>
            </a:r>
            <a:r>
              <a:rPr lang="en-US" sz="1800" dirty="0">
                <a:latin typeface="Arial" panose="020B0604020202020204" pitchFamily="34" charset="0"/>
              </a:rPr>
              <a:t>an expert on your organization’s leaders</a:t>
            </a:r>
            <a:endParaRPr lang="en-US" sz="1800" dirty="0">
              <a:latin typeface="Arial" panose="020B0604020202020204" pitchFamily="34" charset="0"/>
            </a:endParaRPr>
          </a:p>
          <a:p>
            <a:pPr marL="186690" lvl="1" indent="0">
              <a:lnSpc>
                <a:spcPts val="3420"/>
              </a:lnSpc>
            </a:pPr>
            <a:r>
              <a:rPr lang="en-US" sz="1800" dirty="0" smtClean="0">
                <a:solidFill>
                  <a:srgbClr val="000000"/>
                </a:solidFill>
                <a:latin typeface="Arial" panose="020B0604020202020204" pitchFamily="34" charset="0"/>
              </a:rPr>
              <a:t>Do your research</a:t>
            </a:r>
            <a:endParaRPr lang="en-US" sz="1800" dirty="0" smtClean="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800" dirty="0" smtClean="0">
                <a:solidFill>
                  <a:srgbClr val="000000"/>
                </a:solidFill>
                <a:latin typeface="Arial" panose="020B0604020202020204" pitchFamily="34" charset="0"/>
              </a:rPr>
              <a:t>How </a:t>
            </a:r>
            <a:r>
              <a:rPr lang="en-US" sz="1800" dirty="0">
                <a:solidFill>
                  <a:srgbClr val="000000"/>
                </a:solidFill>
                <a:latin typeface="Arial" panose="020B0604020202020204" pitchFamily="34" charset="0"/>
              </a:rPr>
              <a:t>do they spend most of the day? </a:t>
            </a:r>
            <a:endParaRPr lang="en-US" sz="1800" dirty="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800" dirty="0">
                <a:solidFill>
                  <a:srgbClr val="000000"/>
                </a:solidFill>
                <a:latin typeface="Arial" panose="020B0604020202020204" pitchFamily="34" charset="0"/>
              </a:rPr>
              <a:t>What success metrics are they judged on? </a:t>
            </a:r>
            <a:endParaRPr lang="en-US" sz="1800" dirty="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800" dirty="0">
                <a:solidFill>
                  <a:srgbClr val="000000"/>
                </a:solidFill>
                <a:latin typeface="Arial" panose="020B0604020202020204" pitchFamily="34" charset="0"/>
              </a:rPr>
              <a:t>What’s their preferred communication method?</a:t>
            </a:r>
            <a:endParaRPr lang="en-US" sz="1800" dirty="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800" dirty="0">
                <a:solidFill>
                  <a:srgbClr val="000000"/>
                </a:solidFill>
                <a:latin typeface="Arial" panose="020B0604020202020204" pitchFamily="34" charset="0"/>
              </a:rPr>
              <a:t>How do they see the ultimate purpose or mission of their work?</a:t>
            </a:r>
            <a:endParaRPr lang="en-US" sz="1800" dirty="0">
              <a:solidFill>
                <a:srgbClr val="000000"/>
              </a:solidFill>
              <a:latin typeface="Arial" panose="020B0604020202020204" pitchFamily="34" charset="0"/>
            </a:endParaRPr>
          </a:p>
        </p:txBody>
      </p:sp>
      <p:sp>
        <p:nvSpPr>
          <p:cNvPr id="15" name="Oval 14"/>
          <p:cNvSpPr/>
          <p:nvPr/>
        </p:nvSpPr>
        <p:spPr bwMode="auto">
          <a:xfrm>
            <a:off x="9955182" y="4983798"/>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6" name="TextBox 15"/>
          <p:cNvSpPr txBox="1"/>
          <p:nvPr/>
        </p:nvSpPr>
        <p:spPr>
          <a:xfrm>
            <a:off x="11371273" y="5726909"/>
            <a:ext cx="1385946" cy="1107996"/>
          </a:xfrm>
          <a:prstGeom prst="rect">
            <a:avLst/>
          </a:prstGeom>
          <a:noFill/>
        </p:spPr>
        <p:txBody>
          <a:bodyPr wrap="square" rtlCol="0">
            <a:spAutoFit/>
          </a:bodyPr>
          <a:lstStyle/>
          <a:p>
            <a:r>
              <a:rPr lang="en-US" sz="6600" dirty="0" smtClean="0">
                <a:solidFill>
                  <a:schemeClr val="bg1"/>
                </a:solidFill>
                <a:latin typeface="Arial" panose="020B0604020202020204" pitchFamily="34" charset="0"/>
              </a:rPr>
              <a:t>1</a:t>
            </a:r>
            <a:endParaRPr lang="en-IN" sz="6600" dirty="0">
              <a:solidFill>
                <a:schemeClr val="bg1"/>
              </a:solidFill>
              <a:latin typeface="Arial" panose="020B0604020202020204" pitchFamily="34" charset="0"/>
            </a:endParaRPr>
          </a:p>
        </p:txBody>
      </p:sp>
      <p:sp>
        <p:nvSpPr>
          <p:cNvPr id="2" name="Title 1"/>
          <p:cNvSpPr>
            <a:spLocks noGrp="1"/>
          </p:cNvSpPr>
          <p:nvPr>
            <p:ph type="title"/>
          </p:nvPr>
        </p:nvSpPr>
        <p:spPr>
          <a:xfrm>
            <a:off x="605367" y="378458"/>
            <a:ext cx="10981267" cy="492443"/>
          </a:xfrm>
        </p:spPr>
        <p:txBody>
          <a:bodyPr/>
          <a:lstStyle/>
          <a:p>
            <a:r>
              <a:rPr lang="en-US" dirty="0">
                <a:latin typeface="Georgia" panose="02040502050405020303" pitchFamily="-111" charset="0"/>
              </a:rPr>
              <a:t>Techniques to develop organizational </a:t>
            </a:r>
            <a:r>
              <a:rPr lang="en-US" dirty="0" smtClean="0">
                <a:latin typeface="Georgia" panose="02040502050405020303" pitchFamily="-111" charset="0"/>
              </a:rPr>
              <a:t>awareness</a:t>
            </a:r>
            <a:endParaRPr lang="en-IN"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bwMode="auto">
          <a:xfrm>
            <a:off x="9955182" y="4983798"/>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0" name="TextBox 10"/>
          <p:cNvSpPr txBox="1"/>
          <p:nvPr/>
        </p:nvSpPr>
        <p:spPr>
          <a:xfrm>
            <a:off x="605367" y="1776770"/>
            <a:ext cx="5410200" cy="2142446"/>
          </a:xfrm>
          <a:prstGeom prst="rect">
            <a:avLst/>
          </a:prstGeom>
        </p:spPr>
        <p:txBody>
          <a:bodyPr lIns="0" tIns="0" rIns="0" bIns="0" rtlCol="0" anchor="t">
            <a:spAutoFit/>
          </a:bodyPr>
          <a:lstStyle/>
          <a:p>
            <a:pPr marL="186690" lvl="1" indent="0">
              <a:lnSpc>
                <a:spcPts val="3420"/>
              </a:lnSpc>
            </a:pPr>
            <a:r>
              <a:rPr lang="en-US" sz="1725" dirty="0">
                <a:solidFill>
                  <a:srgbClr val="000000"/>
                </a:solidFill>
                <a:latin typeface="Arial" panose="020B0604020202020204" pitchFamily="34" charset="0"/>
              </a:rPr>
              <a:t>Stay </a:t>
            </a:r>
            <a:r>
              <a:rPr lang="en-US" sz="1725" dirty="0" smtClean="0">
                <a:solidFill>
                  <a:srgbClr val="000000"/>
                </a:solidFill>
                <a:latin typeface="Arial" panose="020B0604020202020204" pitchFamily="34" charset="0"/>
              </a:rPr>
              <a:t>informed</a:t>
            </a:r>
            <a:endParaRPr lang="en-US" sz="1725" dirty="0" smtClean="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725" dirty="0" smtClean="0">
                <a:solidFill>
                  <a:srgbClr val="000000"/>
                </a:solidFill>
                <a:latin typeface="Arial" panose="020B0604020202020204" pitchFamily="34" charset="0"/>
              </a:rPr>
              <a:t>Know </a:t>
            </a:r>
            <a:r>
              <a:rPr lang="en-US" sz="1725" dirty="0">
                <a:solidFill>
                  <a:srgbClr val="000000"/>
                </a:solidFill>
                <a:latin typeface="Arial" panose="020B0604020202020204" pitchFamily="34" charset="0"/>
              </a:rPr>
              <a:t>office protocols</a:t>
            </a:r>
            <a:endParaRPr lang="en-US" sz="1725" dirty="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725" dirty="0">
                <a:solidFill>
                  <a:srgbClr val="000000"/>
                </a:solidFill>
                <a:latin typeface="Arial" panose="020B0604020202020204" pitchFamily="34" charset="0"/>
              </a:rPr>
              <a:t>Know office </a:t>
            </a:r>
            <a:r>
              <a:rPr lang="en-US" sz="1725" dirty="0" smtClean="0">
                <a:solidFill>
                  <a:srgbClr val="000000"/>
                </a:solidFill>
                <a:latin typeface="Arial" panose="020B0604020202020204" pitchFamily="34" charset="0"/>
              </a:rPr>
              <a:t>policies and updates</a:t>
            </a:r>
            <a:endParaRPr lang="en-US" sz="1725" dirty="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725" dirty="0">
                <a:solidFill>
                  <a:srgbClr val="000000"/>
                </a:solidFill>
                <a:latin typeface="Arial" panose="020B0604020202020204" pitchFamily="34" charset="0"/>
              </a:rPr>
              <a:t>Let your colleagues come to </a:t>
            </a:r>
            <a:r>
              <a:rPr lang="en-US" sz="1725" dirty="0" smtClean="0">
                <a:solidFill>
                  <a:srgbClr val="000000"/>
                </a:solidFill>
                <a:latin typeface="Arial" panose="020B0604020202020204" pitchFamily="34" charset="0"/>
              </a:rPr>
              <a:t>you for information</a:t>
            </a:r>
            <a:endParaRPr lang="en-US" sz="1725" dirty="0">
              <a:solidFill>
                <a:srgbClr val="000000"/>
              </a:solidFill>
              <a:latin typeface="Arial" panose="020B0604020202020204" pitchFamily="34" charset="0"/>
            </a:endParaRPr>
          </a:p>
        </p:txBody>
      </p:sp>
      <p:grpSp>
        <p:nvGrpSpPr>
          <p:cNvPr id="12" name="Group 4"/>
          <p:cNvGrpSpPr/>
          <p:nvPr/>
        </p:nvGrpSpPr>
        <p:grpSpPr>
          <a:xfrm>
            <a:off x="6806548" y="1281689"/>
            <a:ext cx="4315993" cy="4294623"/>
            <a:chOff x="0" y="0"/>
            <a:chExt cx="8631986" cy="8589246"/>
          </a:xfrm>
        </p:grpSpPr>
        <p:pic>
          <p:nvPicPr>
            <p:cNvPr id="17" name="Picture 5"/>
            <p:cNvPicPr>
              <a:picLocks noChangeAspect="1"/>
            </p:cNvPicPr>
            <p:nvPr/>
          </p:nvPicPr>
          <p:blipFill>
            <a:blip r:embed="rId1"/>
            <a:srcRect l="16521" r="16521"/>
            <a:stretch>
              <a:fillRect/>
            </a:stretch>
          </p:blipFill>
          <p:spPr>
            <a:xfrm>
              <a:off x="0" y="0"/>
              <a:ext cx="8631986" cy="8589246"/>
            </a:xfrm>
            <a:prstGeom prst="roundRect">
              <a:avLst/>
            </a:prstGeom>
          </p:spPr>
        </p:pic>
      </p:grpSp>
      <p:sp>
        <p:nvSpPr>
          <p:cNvPr id="3" name="Title 2"/>
          <p:cNvSpPr>
            <a:spLocks noGrp="1"/>
          </p:cNvSpPr>
          <p:nvPr>
            <p:ph type="title"/>
          </p:nvPr>
        </p:nvSpPr>
        <p:spPr>
          <a:xfrm>
            <a:off x="605367" y="378458"/>
            <a:ext cx="10981267" cy="1005532"/>
          </a:xfrm>
        </p:spPr>
        <p:txBody>
          <a:bodyPr/>
          <a:lstStyle/>
          <a:p>
            <a:r>
              <a:rPr lang="en-US" dirty="0">
                <a:latin typeface="Georgia" panose="02040502050405020303" pitchFamily="-111" charset="0"/>
              </a:rPr>
              <a:t>Techniques to develop organizational awareness</a:t>
            </a:r>
            <a:br>
              <a:rPr lang="en-US" dirty="0">
                <a:latin typeface="Georgia" panose="02040502050405020303" pitchFamily="-111" charset="0"/>
              </a:rPr>
            </a:br>
            <a:endParaRPr lang="en-IN" dirty="0"/>
          </a:p>
        </p:txBody>
      </p:sp>
      <p:sp>
        <p:nvSpPr>
          <p:cNvPr id="19" name="TextBox 18"/>
          <p:cNvSpPr txBox="1"/>
          <p:nvPr/>
        </p:nvSpPr>
        <p:spPr>
          <a:xfrm>
            <a:off x="11371273" y="5726909"/>
            <a:ext cx="1385946" cy="1107996"/>
          </a:xfrm>
          <a:prstGeom prst="rect">
            <a:avLst/>
          </a:prstGeom>
          <a:noFill/>
        </p:spPr>
        <p:txBody>
          <a:bodyPr wrap="square" rtlCol="0">
            <a:spAutoFit/>
          </a:bodyPr>
          <a:lstStyle/>
          <a:p>
            <a:r>
              <a:rPr lang="en-US" sz="6600" dirty="0">
                <a:solidFill>
                  <a:schemeClr val="bg1"/>
                </a:solidFill>
                <a:latin typeface="Arial" panose="020B0604020202020204" pitchFamily="34" charset="0"/>
              </a:rPr>
              <a:t>2</a:t>
            </a:r>
            <a:endParaRPr lang="en-IN" sz="6600" dirty="0">
              <a:solidFill>
                <a:schemeClr val="bg1"/>
              </a:solidFill>
              <a:latin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605367" y="1864205"/>
            <a:ext cx="5410200" cy="3716082"/>
          </a:xfrm>
          <a:prstGeom prst="rect">
            <a:avLst/>
          </a:prstGeom>
        </p:spPr>
        <p:txBody>
          <a:bodyPr lIns="0" tIns="0" rIns="0" bIns="0" rtlCol="0" anchor="t">
            <a:spAutoFit/>
          </a:bodyPr>
          <a:lstStyle/>
          <a:p>
            <a:pPr marL="186690" lvl="1" indent="0">
              <a:lnSpc>
                <a:spcPts val="3420"/>
              </a:lnSpc>
            </a:pPr>
            <a:r>
              <a:rPr lang="en-US" sz="1725" dirty="0">
                <a:solidFill>
                  <a:srgbClr val="000000"/>
                </a:solidFill>
                <a:latin typeface="Arial" panose="020B0604020202020204" pitchFamily="34" charset="0"/>
              </a:rPr>
              <a:t>Study your organization’s stars</a:t>
            </a:r>
            <a:endParaRPr lang="en-US" sz="1725" dirty="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725" dirty="0" smtClean="0">
                <a:solidFill>
                  <a:srgbClr val="000000"/>
                </a:solidFill>
                <a:latin typeface="Arial" panose="020B0604020202020204" pitchFamily="34" charset="0"/>
              </a:rPr>
              <a:t>Identify the top performers and the stars</a:t>
            </a:r>
            <a:endParaRPr lang="en-US" sz="1725" dirty="0" smtClean="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725" dirty="0" smtClean="0">
                <a:solidFill>
                  <a:srgbClr val="000000"/>
                </a:solidFill>
                <a:latin typeface="Arial" panose="020B0604020202020204" pitchFamily="34" charset="0"/>
              </a:rPr>
              <a:t>Consider them as role models; watch and learn</a:t>
            </a:r>
            <a:endParaRPr lang="en-US" sz="1725" dirty="0" smtClean="0">
              <a:solidFill>
                <a:srgbClr val="000000"/>
              </a:solidFill>
              <a:latin typeface="Arial" panose="020B0604020202020204" pitchFamily="34" charset="0"/>
            </a:endParaRPr>
          </a:p>
          <a:p>
            <a:pPr marL="372745" lvl="1" indent="-186690">
              <a:lnSpc>
                <a:spcPts val="3420"/>
              </a:lnSpc>
              <a:buFont typeface="Arial" panose="020B0604020202020204"/>
              <a:buChar char="•"/>
            </a:pPr>
            <a:r>
              <a:rPr lang="en-US" sz="1725" dirty="0" smtClean="0">
                <a:solidFill>
                  <a:srgbClr val="000000"/>
                </a:solidFill>
                <a:latin typeface="Arial" panose="020B0604020202020204" pitchFamily="34" charset="0"/>
              </a:rPr>
              <a:t>Build a success profile and set goals and action plans</a:t>
            </a:r>
            <a:endParaRPr lang="en-US" sz="1725" dirty="0" smtClean="0">
              <a:solidFill>
                <a:srgbClr val="000000"/>
              </a:solidFill>
              <a:latin typeface="Arial" panose="020B0604020202020204" pitchFamily="34" charset="0"/>
            </a:endParaRPr>
          </a:p>
          <a:p>
            <a:pPr marL="372745" lvl="1" indent="-186690">
              <a:lnSpc>
                <a:spcPts val="3420"/>
              </a:lnSpc>
              <a:buFont typeface="Arial" panose="020B0604020202020204"/>
              <a:buChar char="•"/>
            </a:pPr>
            <a:endParaRPr lang="en-US" sz="1725" dirty="0" smtClean="0">
              <a:solidFill>
                <a:srgbClr val="000000"/>
              </a:solidFill>
              <a:latin typeface="Arial" panose="020B0604020202020204" pitchFamily="34" charset="0"/>
            </a:endParaRPr>
          </a:p>
          <a:p>
            <a:pPr marL="372745" lvl="1" indent="-186690">
              <a:lnSpc>
                <a:spcPts val="3420"/>
              </a:lnSpc>
              <a:buFont typeface="Arial" panose="020B0604020202020204"/>
              <a:buChar char="•"/>
            </a:pPr>
            <a:endParaRPr lang="en-US" sz="1725" dirty="0">
              <a:solidFill>
                <a:srgbClr val="000000"/>
              </a:solidFill>
              <a:latin typeface="Arial" panose="020B0604020202020204" pitchFamily="34" charset="0"/>
            </a:endParaRPr>
          </a:p>
        </p:txBody>
      </p:sp>
      <p:grpSp>
        <p:nvGrpSpPr>
          <p:cNvPr id="18" name="Group 4"/>
          <p:cNvGrpSpPr/>
          <p:nvPr/>
        </p:nvGrpSpPr>
        <p:grpSpPr>
          <a:xfrm>
            <a:off x="6806548" y="1281689"/>
            <a:ext cx="4315993" cy="4294623"/>
            <a:chOff x="0" y="0"/>
            <a:chExt cx="8631986" cy="8589246"/>
          </a:xfrm>
        </p:grpSpPr>
        <p:pic>
          <p:nvPicPr>
            <p:cNvPr id="19" name="Picture 5"/>
            <p:cNvPicPr>
              <a:picLocks noChangeAspect="1"/>
            </p:cNvPicPr>
            <p:nvPr/>
          </p:nvPicPr>
          <p:blipFill>
            <a:blip r:embed="rId1"/>
            <a:srcRect l="12313" r="12313"/>
            <a:stretch>
              <a:fillRect/>
            </a:stretch>
          </p:blipFill>
          <p:spPr>
            <a:xfrm>
              <a:off x="0" y="0"/>
              <a:ext cx="8631986" cy="8589246"/>
            </a:xfrm>
            <a:prstGeom prst="roundRect">
              <a:avLst/>
            </a:prstGeom>
          </p:spPr>
        </p:pic>
      </p:grpSp>
      <p:sp>
        <p:nvSpPr>
          <p:cNvPr id="17" name="TextBox 9"/>
          <p:cNvSpPr txBox="1">
            <a:spLocks noGrp="1"/>
          </p:cNvSpPr>
          <p:nvPr>
            <p:ph type="title"/>
          </p:nvPr>
        </p:nvSpPr>
        <p:spPr>
          <a:xfrm>
            <a:off x="605367" y="378458"/>
            <a:ext cx="10981267" cy="508601"/>
          </a:xfrm>
          <a:prstGeom prst="rect">
            <a:avLst/>
          </a:prstGeom>
        </p:spPr>
        <p:txBody>
          <a:bodyPr wrap="square" lIns="0" tIns="0" rIns="0" bIns="0" rtlCol="0" anchor="t">
            <a:spAutoFit/>
          </a:bodyPr>
          <a:lstStyle/>
          <a:p>
            <a:pPr>
              <a:lnSpc>
                <a:spcPts val="4335"/>
              </a:lnSpc>
            </a:pPr>
            <a:r>
              <a:rPr lang="en-US" dirty="0">
                <a:latin typeface="Georgia" panose="02040502050405020303" pitchFamily="-111" charset="0"/>
              </a:rPr>
              <a:t>Techniques to develop organizational awareness</a:t>
            </a:r>
            <a:endParaRPr lang="en-US" dirty="0">
              <a:latin typeface="Georgia" panose="02040502050405020303" pitchFamily="-111" charset="0"/>
            </a:endParaRPr>
          </a:p>
        </p:txBody>
      </p:sp>
      <p:sp>
        <p:nvSpPr>
          <p:cNvPr id="20" name="Oval 19"/>
          <p:cNvSpPr/>
          <p:nvPr/>
        </p:nvSpPr>
        <p:spPr bwMode="auto">
          <a:xfrm>
            <a:off x="9955182" y="4983798"/>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TextBox 20"/>
          <p:cNvSpPr txBox="1"/>
          <p:nvPr/>
        </p:nvSpPr>
        <p:spPr>
          <a:xfrm>
            <a:off x="11371273" y="5726909"/>
            <a:ext cx="1385946" cy="1107996"/>
          </a:xfrm>
          <a:prstGeom prst="rect">
            <a:avLst/>
          </a:prstGeom>
          <a:noFill/>
        </p:spPr>
        <p:txBody>
          <a:bodyPr wrap="square" rtlCol="0">
            <a:spAutoFit/>
          </a:bodyPr>
          <a:lstStyle/>
          <a:p>
            <a:r>
              <a:rPr lang="en-US" sz="6600" dirty="0" smtClean="0">
                <a:solidFill>
                  <a:schemeClr val="bg1"/>
                </a:solidFill>
                <a:latin typeface="Arial" panose="020B0604020202020204" pitchFamily="34" charset="0"/>
              </a:rPr>
              <a:t>3</a:t>
            </a:r>
            <a:endParaRPr lang="en-IN" sz="6600" dirty="0">
              <a:solidFill>
                <a:schemeClr val="bg1"/>
              </a:solidFill>
              <a:latin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p:cNvSpPr>
            <a:spLocks noGrp="1"/>
          </p:cNvSpPr>
          <p:nvPr>
            <p:ph idx="1"/>
          </p:nvPr>
        </p:nvSpPr>
        <p:spPr/>
        <p:txBody>
          <a:bodyPr/>
          <a:lstStyle/>
          <a:p>
            <a:pPr marL="0" indent="0">
              <a:buNone/>
            </a:pPr>
            <a:r>
              <a:rPr lang="en-US" sz="2100" dirty="0" smtClean="0">
                <a:solidFill>
                  <a:schemeClr val="tx1"/>
                </a:solidFill>
              </a:rPr>
              <a:t>To build self awareness what are the things you should pay attention to?</a:t>
            </a:r>
            <a:endParaRPr lang="en-IN" sz="2100" dirty="0">
              <a:solidFill>
                <a:schemeClr val="tx1"/>
              </a:solidFill>
            </a:endParaRPr>
          </a:p>
        </p:txBody>
      </p:sp>
      <p:sp>
        <p:nvSpPr>
          <p:cNvPr id="2" name="Title 1"/>
          <p:cNvSpPr>
            <a:spLocks noGrp="1"/>
          </p:cNvSpPr>
          <p:nvPr>
            <p:ph type="title"/>
          </p:nvPr>
        </p:nvSpPr>
        <p:spPr/>
        <p:txBody>
          <a:bodyPr/>
          <a:lstStyle/>
          <a:p>
            <a:r>
              <a:rPr lang="en-US" sz="3200" dirty="0"/>
              <a:t>Knowledge Check</a:t>
            </a:r>
            <a:endParaRPr lang="en-IN" sz="3200" dirty="0"/>
          </a:p>
        </p:txBody>
      </p:sp>
      <p:sp>
        <p:nvSpPr>
          <p:cNvPr id="21" name="Rounded Rectangle 20"/>
          <p:cNvSpPr/>
          <p:nvPr/>
        </p:nvSpPr>
        <p:spPr>
          <a:xfrm>
            <a:off x="1253420" y="3310892"/>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Identify your emotions</a:t>
            </a:r>
            <a:endParaRPr lang="en-US" dirty="0"/>
          </a:p>
        </p:txBody>
      </p:sp>
      <p:sp>
        <p:nvSpPr>
          <p:cNvPr id="22" name="Rounded Rectangle 21"/>
          <p:cNvSpPr/>
          <p:nvPr/>
        </p:nvSpPr>
        <p:spPr>
          <a:xfrm>
            <a:off x="747185" y="3310892"/>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Rounded Rectangle 22"/>
          <p:cNvSpPr/>
          <p:nvPr/>
        </p:nvSpPr>
        <p:spPr>
          <a:xfrm>
            <a:off x="1253420" y="3949373"/>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Listen</a:t>
            </a:r>
            <a:endParaRPr lang="en-US" dirty="0"/>
          </a:p>
        </p:txBody>
      </p:sp>
      <p:sp>
        <p:nvSpPr>
          <p:cNvPr id="24" name="Rounded Rectangle 23"/>
          <p:cNvSpPr/>
          <p:nvPr/>
        </p:nvSpPr>
        <p:spPr>
          <a:xfrm>
            <a:off x="747185" y="3949373"/>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5" name="Rounded Rectangle 24"/>
          <p:cNvSpPr/>
          <p:nvPr/>
        </p:nvSpPr>
        <p:spPr>
          <a:xfrm>
            <a:off x="1253420" y="4584638"/>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Interrupt and clarify</a:t>
            </a:r>
            <a:endParaRPr lang="en-US" dirty="0"/>
          </a:p>
        </p:txBody>
      </p:sp>
      <p:sp>
        <p:nvSpPr>
          <p:cNvPr id="34" name="Rounded Rectangle 33"/>
          <p:cNvSpPr/>
          <p:nvPr/>
        </p:nvSpPr>
        <p:spPr>
          <a:xfrm>
            <a:off x="747185" y="4584638"/>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Rounded Rectangle 34"/>
          <p:cNvSpPr/>
          <p:nvPr/>
        </p:nvSpPr>
        <p:spPr>
          <a:xfrm>
            <a:off x="1253420" y="5219903"/>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Pay attention</a:t>
            </a:r>
            <a:endParaRPr lang="en-US" dirty="0"/>
          </a:p>
        </p:txBody>
      </p:sp>
      <p:sp>
        <p:nvSpPr>
          <p:cNvPr id="36" name="Rounded Rectangle 35"/>
          <p:cNvSpPr/>
          <p:nvPr/>
        </p:nvSpPr>
        <p:spPr>
          <a:xfrm>
            <a:off x="747185" y="5219903"/>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Check</a:t>
            </a:r>
            <a:endParaRPr lang="en-IN" dirty="0"/>
          </a:p>
        </p:txBody>
      </p:sp>
      <p:sp>
        <p:nvSpPr>
          <p:cNvPr id="21" name="Rounded Rectangle 20"/>
          <p:cNvSpPr/>
          <p:nvPr/>
        </p:nvSpPr>
        <p:spPr>
          <a:xfrm>
            <a:off x="1253420" y="3310892"/>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Identify your emotions</a:t>
            </a:r>
            <a:endParaRPr lang="en-US" dirty="0"/>
          </a:p>
        </p:txBody>
      </p:sp>
      <p:sp>
        <p:nvSpPr>
          <p:cNvPr id="23" name="Rounded Rectangle 22"/>
          <p:cNvSpPr/>
          <p:nvPr/>
        </p:nvSpPr>
        <p:spPr>
          <a:xfrm>
            <a:off x="1253420" y="3949373"/>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Listen</a:t>
            </a:r>
            <a:endParaRPr lang="en-US" dirty="0"/>
          </a:p>
        </p:txBody>
      </p:sp>
      <p:sp>
        <p:nvSpPr>
          <p:cNvPr id="25" name="Rounded Rectangle 24"/>
          <p:cNvSpPr/>
          <p:nvPr/>
        </p:nvSpPr>
        <p:spPr>
          <a:xfrm>
            <a:off x="1253420" y="4584638"/>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Interrupt and clarify</a:t>
            </a:r>
            <a:endParaRPr lang="en-US" dirty="0"/>
          </a:p>
        </p:txBody>
      </p:sp>
      <p:sp>
        <p:nvSpPr>
          <p:cNvPr id="35" name="Rounded Rectangle 34"/>
          <p:cNvSpPr/>
          <p:nvPr/>
        </p:nvSpPr>
        <p:spPr>
          <a:xfrm>
            <a:off x="1253420" y="5219903"/>
            <a:ext cx="5861785" cy="500514"/>
          </a:xfrm>
          <a:prstGeom prst="roundRect">
            <a:avLst/>
          </a:prstGeom>
          <a:ln>
            <a:solidFill>
              <a:srgbClr val="108CC9"/>
            </a:solidFill>
          </a:ln>
        </p:spPr>
        <p:style>
          <a:lnRef idx="2">
            <a:schemeClr val="dk1"/>
          </a:lnRef>
          <a:fillRef idx="1">
            <a:schemeClr val="lt1"/>
          </a:fillRef>
          <a:effectRef idx="0">
            <a:schemeClr val="dk1"/>
          </a:effectRef>
          <a:fontRef idx="minor">
            <a:schemeClr val="dk1"/>
          </a:fontRef>
        </p:style>
        <p:txBody>
          <a:bodyPr rtlCol="0" anchor="ctr"/>
          <a:lstStyle/>
          <a:p>
            <a:r>
              <a:rPr lang="en-US" dirty="0" smtClean="0"/>
              <a:t>Pay attention</a:t>
            </a:r>
            <a:endParaRPr lang="en-US" dirty="0"/>
          </a:p>
        </p:txBody>
      </p:sp>
      <p:sp>
        <p:nvSpPr>
          <p:cNvPr id="36" name="Rounded Rectangle 35"/>
          <p:cNvSpPr/>
          <p:nvPr/>
        </p:nvSpPr>
        <p:spPr>
          <a:xfrm>
            <a:off x="747185" y="5219903"/>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7" name="Rounded Rectangle 36"/>
          <p:cNvSpPr/>
          <p:nvPr/>
        </p:nvSpPr>
        <p:spPr>
          <a:xfrm>
            <a:off x="747185" y="5234950"/>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08CC9"/>
                </a:solidFill>
              </a:rPr>
              <a:t>✔</a:t>
            </a:r>
            <a:endParaRPr lang="en-US" dirty="0">
              <a:solidFill>
                <a:srgbClr val="108CC9"/>
              </a:solidFill>
            </a:endParaRPr>
          </a:p>
        </p:txBody>
      </p:sp>
      <p:sp>
        <p:nvSpPr>
          <p:cNvPr id="14" name="Rounded Rectangle 13"/>
          <p:cNvSpPr/>
          <p:nvPr/>
        </p:nvSpPr>
        <p:spPr>
          <a:xfrm>
            <a:off x="724035" y="3288886"/>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08CC9"/>
                </a:solidFill>
              </a:rPr>
              <a:t>✔</a:t>
            </a:r>
            <a:endParaRPr lang="en-US" dirty="0">
              <a:solidFill>
                <a:srgbClr val="108CC9"/>
              </a:solidFill>
            </a:endParaRPr>
          </a:p>
        </p:txBody>
      </p:sp>
      <p:sp>
        <p:nvSpPr>
          <p:cNvPr id="15" name="Rounded Rectangle 14"/>
          <p:cNvSpPr/>
          <p:nvPr/>
        </p:nvSpPr>
        <p:spPr>
          <a:xfrm>
            <a:off x="747184" y="3934685"/>
            <a:ext cx="529385" cy="500514"/>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08CC9"/>
                </a:solidFill>
              </a:rPr>
              <a:t>✔</a:t>
            </a:r>
            <a:endParaRPr lang="en-US" dirty="0">
              <a:solidFill>
                <a:srgbClr val="108CC9"/>
              </a:solidFill>
            </a:endParaRPr>
          </a:p>
        </p:txBody>
      </p:sp>
      <p:sp>
        <p:nvSpPr>
          <p:cNvPr id="16" name="Rounded Rectangle 15"/>
          <p:cNvSpPr/>
          <p:nvPr/>
        </p:nvSpPr>
        <p:spPr>
          <a:xfrm>
            <a:off x="747184" y="4563862"/>
            <a:ext cx="529385" cy="542065"/>
          </a:xfrm>
          <a:prstGeom prst="roundRect">
            <a:avLst/>
          </a:prstGeom>
          <a:solidFill>
            <a:schemeClr val="bg1"/>
          </a:solidFill>
          <a:ln w="19050">
            <a:solidFill>
              <a:srgbClr val="108C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08CC9"/>
              </a:solidFill>
            </a:endParaRPr>
          </a:p>
        </p:txBody>
      </p:sp>
      <p:sp>
        <p:nvSpPr>
          <p:cNvPr id="17" name="Content Placeholder 2"/>
          <p:cNvSpPr>
            <a:spLocks noGrp="1"/>
          </p:cNvSpPr>
          <p:nvPr>
            <p:ph idx="1"/>
          </p:nvPr>
        </p:nvSpPr>
        <p:spPr>
          <a:xfrm>
            <a:off x="748830" y="1888383"/>
            <a:ext cx="11060055" cy="602500"/>
          </a:xfrm>
        </p:spPr>
        <p:txBody>
          <a:bodyPr/>
          <a:lstStyle/>
          <a:p>
            <a:pPr marL="0" indent="0">
              <a:buNone/>
            </a:pPr>
            <a:r>
              <a:rPr lang="en-US" sz="2100" dirty="0" smtClean="0">
                <a:solidFill>
                  <a:schemeClr val="tx1"/>
                </a:solidFill>
              </a:rPr>
              <a:t>To build self awareness what are the things you should pay attention to?</a:t>
            </a:r>
            <a:endParaRPr lang="en-IN" sz="2100" dirty="0">
              <a:solidFill>
                <a:schemeClr val="tx1"/>
              </a:solidFill>
            </a:endParaRPr>
          </a:p>
        </p:txBody>
      </p:sp>
    </p:spTree>
    <p:custDataLst>
      <p:tags r:id="rId1"/>
    </p:custData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l="9548" b="24806"/>
          <a:stretch>
            <a:fillRect/>
          </a:stretch>
        </p:blipFill>
        <p:spPr>
          <a:xfrm>
            <a:off x="-23446" y="0"/>
            <a:ext cx="12215446" cy="6822831"/>
          </a:xfrm>
          <a:prstGeom prst="rect">
            <a:avLst/>
          </a:prstGeom>
        </p:spPr>
      </p:pic>
      <p:grpSp>
        <p:nvGrpSpPr>
          <p:cNvPr id="8" name="Group 7"/>
          <p:cNvGrpSpPr/>
          <p:nvPr/>
        </p:nvGrpSpPr>
        <p:grpSpPr>
          <a:xfrm>
            <a:off x="327993" y="4152345"/>
            <a:ext cx="4962650" cy="2366459"/>
            <a:chOff x="598249" y="1615439"/>
            <a:chExt cx="4368800" cy="2908697"/>
          </a:xfrm>
        </p:grpSpPr>
        <p:sp>
          <p:nvSpPr>
            <p:cNvPr id="9" name="object 4"/>
            <p:cNvSpPr/>
            <p:nvPr/>
          </p:nvSpPr>
          <p:spPr>
            <a:xfrm>
              <a:off x="598249" y="1750455"/>
              <a:ext cx="4368800" cy="2773681"/>
            </a:xfrm>
            <a:prstGeom prst="roundRect">
              <a:avLst/>
            </a:prstGeom>
            <a:solidFill>
              <a:schemeClr val="bg1"/>
            </a:solidFill>
          </p:spPr>
          <p:txBody>
            <a:bodyPr wrap="square" lIns="0" tIns="0" rIns="0" bIns="0" rtlCol="0"/>
            <a:lstStyle/>
            <a:p>
              <a:endParaRPr sz="1400"/>
            </a:p>
          </p:txBody>
        </p:sp>
        <p:sp>
          <p:nvSpPr>
            <p:cNvPr id="10" name="object 4"/>
            <p:cNvSpPr/>
            <p:nvPr/>
          </p:nvSpPr>
          <p:spPr>
            <a:xfrm>
              <a:off x="598249" y="1615439"/>
              <a:ext cx="4368800" cy="2773681"/>
            </a:xfrm>
            <a:prstGeom prst="roundRect">
              <a:avLst/>
            </a:prstGeom>
            <a:solidFill>
              <a:srgbClr val="568CBA"/>
            </a:solidFill>
          </p:spPr>
          <p:txBody>
            <a:bodyPr wrap="square" lIns="0" tIns="0" rIns="0" bIns="0" rtlCol="0"/>
            <a:lstStyle/>
            <a:p>
              <a:endParaRPr sz="1400"/>
            </a:p>
          </p:txBody>
        </p:sp>
      </p:grpSp>
      <p:sp>
        <p:nvSpPr>
          <p:cNvPr id="11" name="Rounded Rectangle 10"/>
          <p:cNvSpPr/>
          <p:nvPr/>
        </p:nvSpPr>
        <p:spPr bwMode="auto">
          <a:xfrm>
            <a:off x="5378009" y="6444022"/>
            <a:ext cx="408159" cy="438858"/>
          </a:xfrm>
          <a:prstGeom prst="roundRect">
            <a:avLst/>
          </a:prstGeom>
          <a:solidFill>
            <a:srgbClr val="C0D8ED">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2" name="Oval 11"/>
          <p:cNvSpPr/>
          <p:nvPr/>
        </p:nvSpPr>
        <p:spPr bwMode="auto">
          <a:xfrm>
            <a:off x="368547" y="3735201"/>
            <a:ext cx="766036" cy="766036"/>
          </a:xfrm>
          <a:prstGeom prst="ellipse">
            <a:avLst/>
          </a:prstGeom>
          <a:solidFill>
            <a:srgbClr val="C0D8ED">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IN" sz="3200" dirty="0" err="1">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3" name="object 5"/>
          <p:cNvSpPr txBox="1"/>
          <p:nvPr/>
        </p:nvSpPr>
        <p:spPr>
          <a:xfrm>
            <a:off x="771987" y="4373522"/>
            <a:ext cx="4184352" cy="543761"/>
          </a:xfrm>
          <a:prstGeom prst="rect">
            <a:avLst/>
          </a:prstGeom>
        </p:spPr>
        <p:txBody>
          <a:bodyPr vert="horz" wrap="square" lIns="0" tIns="8467" rIns="0" bIns="0" rtlCol="0">
            <a:spAutoFit/>
          </a:bodyPr>
          <a:lstStyle>
            <a:lvl1pPr marL="8255">
              <a:spcBef>
                <a:spcPts val="65"/>
              </a:spcBef>
              <a:defRPr sz="3335" b="1" i="0" spc="120">
                <a:solidFill>
                  <a:srgbClr val="334E72"/>
                </a:solidFill>
                <a:latin typeface="Trebuchet MS" panose="020B0603020202020204"/>
                <a:ea typeface="+mj-ea"/>
                <a:cs typeface="Trebuchet MS" panose="020B0603020202020204"/>
              </a:defRPr>
            </a:lvl1pPr>
          </a:lstStyle>
          <a:p>
            <a:pPr>
              <a:lnSpc>
                <a:spcPts val="4665"/>
              </a:lnSpc>
            </a:pPr>
            <a:r>
              <a:rPr lang="en-US" sz="2800" dirty="0">
                <a:solidFill>
                  <a:schemeClr val="bg1"/>
                </a:solidFill>
                <a:latin typeface="Georgia" panose="02040502050405020303" pitchFamily="-111" charset="0"/>
                <a:cs typeface="Arial" panose="020B0604020202020204" pitchFamily="34" charset="0"/>
              </a:rPr>
              <a:t>Service Orientation</a:t>
            </a:r>
            <a:endParaRPr lang="en-US" sz="2800" dirty="0">
              <a:solidFill>
                <a:schemeClr val="bg1"/>
              </a:solidFill>
              <a:latin typeface="Georgia" panose="02040502050405020303" pitchFamily="-111" charset="0"/>
              <a:cs typeface="Arial" panose="020B0604020202020204" pitchFamily="34" charset="0"/>
            </a:endParaRPr>
          </a:p>
        </p:txBody>
      </p:sp>
      <p:sp>
        <p:nvSpPr>
          <p:cNvPr id="14" name="object 6"/>
          <p:cNvSpPr txBox="1"/>
          <p:nvPr/>
        </p:nvSpPr>
        <p:spPr>
          <a:xfrm>
            <a:off x="771987" y="5110163"/>
            <a:ext cx="4028908" cy="677621"/>
          </a:xfrm>
          <a:prstGeom prst="rect">
            <a:avLst/>
          </a:prstGeom>
          <a:noFill/>
        </p:spPr>
        <p:txBody>
          <a:bodyPr wrap="square">
            <a:spAutoFit/>
          </a:bodyPr>
          <a:lstStyle>
            <a:defPPr>
              <a:defRPr lang="en-US"/>
            </a:defPPr>
            <a:lvl1pPr algn="ctr">
              <a:defRPr sz="2400">
                <a:latin typeface="Trebuchet MS" panose="020B0603020202020204" pitchFamily="34" charset="0"/>
              </a:defRPr>
            </a:lvl1pPr>
          </a:lstStyle>
          <a:p>
            <a:pPr algn="l">
              <a:lnSpc>
                <a:spcPts val="2415"/>
              </a:lnSpc>
            </a:pPr>
            <a:r>
              <a:rPr lang="en-US" sz="1600" dirty="0">
                <a:solidFill>
                  <a:schemeClr val="bg1"/>
                </a:solidFill>
                <a:latin typeface="+mn-lt"/>
              </a:rPr>
              <a:t>Designing and delivering the best possible service for your customers. </a:t>
            </a:r>
            <a:endParaRPr lang="en-US" sz="1600" dirty="0">
              <a:solidFill>
                <a:schemeClr val="bg1"/>
              </a:solidFill>
              <a:latin typeface="+mn-lt"/>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Rounded Rectangle 37"/>
          <p:cNvSpPr/>
          <p:nvPr/>
        </p:nvSpPr>
        <p:spPr>
          <a:xfrm>
            <a:off x="0" y="6228272"/>
            <a:ext cx="12192000" cy="639390"/>
          </a:xfrm>
          <a:prstGeom prst="roundRect">
            <a:avLst/>
          </a:prstGeom>
          <a:solidFill>
            <a:srgbClr val="0054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lvl="1" algn="ctr">
              <a:spcBef>
                <a:spcPts val="0"/>
              </a:spcBef>
            </a:pPr>
            <a:r>
              <a:rPr lang="en-US" dirty="0">
                <a:solidFill>
                  <a:schemeClr val="bg1"/>
                </a:solidFill>
                <a:effectLst>
                  <a:outerShdw blurRad="38100" dist="38100" dir="2700000" algn="tl">
                    <a:srgbClr val="000000">
                      <a:alpha val="43137"/>
                    </a:srgbClr>
                  </a:outerShdw>
                </a:effectLst>
              </a:rPr>
              <a:t>SLIDE INTENTIONALLY HIDDEN</a:t>
            </a:r>
            <a:endParaRPr lang="en-US" dirty="0">
              <a:solidFill>
                <a:schemeClr val="bg1"/>
              </a:solidFill>
              <a:effectLst>
                <a:outerShdw blurRad="38100" dist="38100" dir="2700000" algn="tl">
                  <a:srgbClr val="000000">
                    <a:alpha val="43137"/>
                  </a:srgbClr>
                </a:outerShdw>
              </a:effectLst>
            </a:endParaRPr>
          </a:p>
        </p:txBody>
      </p:sp>
      <p:sp>
        <p:nvSpPr>
          <p:cNvPr id="6" name="Title 5"/>
          <p:cNvSpPr>
            <a:spLocks noGrp="1"/>
          </p:cNvSpPr>
          <p:nvPr>
            <p:ph type="title" idx="4294967295"/>
          </p:nvPr>
        </p:nvSpPr>
        <p:spPr>
          <a:xfrm>
            <a:off x="0" y="0"/>
            <a:ext cx="12192000" cy="307777"/>
          </a:xfrm>
          <a:solidFill>
            <a:srgbClr val="005493"/>
          </a:solidFill>
          <a:ln>
            <a:noFill/>
          </a:ln>
        </p:spPr>
        <p:txBody>
          <a:bodyPr/>
          <a:lstStyle/>
          <a:p>
            <a:pPr algn="ctr"/>
            <a:r>
              <a:rPr lang="en-US" sz="2000" dirty="0">
                <a:solidFill>
                  <a:schemeClr val="bg1"/>
                </a:solidFill>
                <a:latin typeface="Arial Rounded MT Bold" panose="020F0704030504030204" pitchFamily="34" charset="77"/>
              </a:rPr>
              <a:t>Design Brief</a:t>
            </a:r>
            <a:endParaRPr lang="en-US" sz="2000" dirty="0">
              <a:solidFill>
                <a:schemeClr val="bg1"/>
              </a:solidFill>
              <a:latin typeface="Arial Rounded MT Bold" panose="020F0704030504030204" pitchFamily="34" charset="77"/>
            </a:endParaRPr>
          </a:p>
        </p:txBody>
      </p:sp>
      <p:sp>
        <p:nvSpPr>
          <p:cNvPr id="2" name="Slide Number Placeholder 1"/>
          <p:cNvSpPr>
            <a:spLocks noGrp="1"/>
          </p:cNvSpPr>
          <p:nvPr>
            <p:ph type="sldNum" sz="quarter" idx="4294967295"/>
          </p:nvPr>
        </p:nvSpPr>
        <p:spPr>
          <a:xfrm>
            <a:off x="11784013" y="6524625"/>
            <a:ext cx="407987" cy="333375"/>
          </a:xfrm>
        </p:spPr>
        <p:txBody>
          <a:bodyPr/>
          <a:lstStyle/>
          <a:p>
            <a:fld id="{AD816501-AAE5-214E-B100-00C3DC5F5E3F}" type="slidenum">
              <a:rPr lang="en-US" smtClean="0"/>
            </a:fld>
            <a:endParaRPr lang="en-US" dirty="0"/>
          </a:p>
        </p:txBody>
      </p:sp>
      <p:sp>
        <p:nvSpPr>
          <p:cNvPr id="35" name="Rectangle 34"/>
          <p:cNvSpPr/>
          <p:nvPr/>
        </p:nvSpPr>
        <p:spPr>
          <a:xfrm>
            <a:off x="237861" y="3005668"/>
            <a:ext cx="7315270" cy="3083680"/>
          </a:xfrm>
          <a:prstGeom prst="rect">
            <a:avLst/>
          </a:prstGeom>
          <a:solidFill>
            <a:srgbClr val="FFFFFF"/>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r>
              <a:rPr lang="en-US" sz="900" kern="0" dirty="0">
                <a:solidFill>
                  <a:srgbClr val="000000"/>
                </a:solidFill>
                <a:latin typeface="Arial" panose="020B0604020202020204"/>
                <a:cs typeface="Arial" panose="020B0604020202020204" pitchFamily="34" charset="0"/>
              </a:rPr>
              <a:t>After completing this course and returning to their workplace, participants will be able to:</a:t>
            </a:r>
            <a:endParaRPr lang="en-US" sz="900" kern="0" dirty="0">
              <a:solidFill>
                <a:srgbClr val="000000"/>
              </a:solidFill>
              <a:latin typeface="Arial" panose="020B0604020202020204"/>
              <a:cs typeface="Arial" panose="020B0604020202020204" pitchFamily="34" charset="0"/>
            </a:endParaRPr>
          </a:p>
          <a:p>
            <a:pPr marL="171450" indent="-171450" defTabSz="914400">
              <a:spcBef>
                <a:spcPct val="20000"/>
              </a:spcBef>
              <a:buFont typeface="Arial" panose="020B0604020202020204" pitchFamily="34" charset="0"/>
              <a:buChar char="•"/>
            </a:pPr>
            <a:r>
              <a:rPr lang="en-US" sz="900" dirty="0" smtClean="0"/>
              <a:t>Outline the emotional and social competencies that make up emotional intelligence</a:t>
            </a:r>
            <a:endParaRPr lang="en-US" sz="900" dirty="0"/>
          </a:p>
          <a:p>
            <a:pPr marL="171450" indent="-171450" defTabSz="914400">
              <a:spcBef>
                <a:spcPct val="20000"/>
              </a:spcBef>
              <a:buFont typeface="Arial" panose="020B0604020202020204" pitchFamily="34" charset="0"/>
              <a:buChar char="•"/>
            </a:pPr>
            <a:r>
              <a:rPr lang="en-US" sz="900" dirty="0"/>
              <a:t>Practice self-awareness and self- </a:t>
            </a:r>
            <a:r>
              <a:rPr lang="en-US" sz="900" dirty="0" smtClean="0"/>
              <a:t>management </a:t>
            </a:r>
            <a:r>
              <a:rPr lang="en-US" sz="900" dirty="0"/>
              <a:t>of personal emotions</a:t>
            </a:r>
            <a:endParaRPr lang="en-US" sz="900" dirty="0"/>
          </a:p>
          <a:p>
            <a:pPr marL="171450" indent="-171450" defTabSz="914400">
              <a:spcBef>
                <a:spcPct val="20000"/>
              </a:spcBef>
              <a:buFont typeface="Arial" panose="020B0604020202020204" pitchFamily="34" charset="0"/>
              <a:buChar char="•"/>
            </a:pPr>
            <a:r>
              <a:rPr lang="en-US" sz="900" dirty="0" smtClean="0"/>
              <a:t>Determine how you can work to enhance your emotional intelligence to increase your performance at work</a:t>
            </a:r>
            <a:endParaRPr lang="en-US" sz="900" dirty="0" smtClean="0"/>
          </a:p>
          <a:p>
            <a:pPr marL="171450" indent="-171450" defTabSz="914400">
              <a:spcBef>
                <a:spcPct val="20000"/>
              </a:spcBef>
              <a:buFont typeface="Arial" panose="020B0604020202020204" pitchFamily="34" charset="0"/>
              <a:buChar char="•"/>
            </a:pPr>
            <a:r>
              <a:rPr lang="en-US" sz="900" dirty="0" smtClean="0"/>
              <a:t>Assess how you react in situations with a particular focus on how your feelings and emotions impact your </a:t>
            </a:r>
            <a:r>
              <a:rPr lang="en-US" sz="900" dirty="0" err="1" smtClean="0"/>
              <a:t>behaviour</a:t>
            </a:r>
            <a:endParaRPr lang="en-US" sz="900" dirty="0"/>
          </a:p>
          <a:p>
            <a:pPr marL="171450" indent="-171450" defTabSz="914400">
              <a:spcBef>
                <a:spcPct val="20000"/>
              </a:spcBef>
              <a:buFont typeface="Arial" panose="020B0604020202020204" pitchFamily="34" charset="0"/>
              <a:buChar char="•"/>
            </a:pPr>
            <a:r>
              <a:rPr lang="en-US" sz="900" dirty="0" smtClean="0"/>
              <a:t>Formulate a development plan to improve how you are using your emotional intelligence</a:t>
            </a:r>
            <a:endParaRPr lang="en-US" sz="900" dirty="0"/>
          </a:p>
        </p:txBody>
      </p:sp>
      <p:sp>
        <p:nvSpPr>
          <p:cNvPr id="39" name="TextBox 38"/>
          <p:cNvSpPr txBox="1"/>
          <p:nvPr/>
        </p:nvSpPr>
        <p:spPr>
          <a:xfrm>
            <a:off x="511381" y="2897946"/>
            <a:ext cx="904094" cy="215444"/>
          </a:xfrm>
          <a:prstGeom prst="rect">
            <a:avLst/>
          </a:prstGeom>
          <a:solidFill>
            <a:srgbClr val="FFFFFF"/>
          </a:solidFill>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Objectives</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42" name="Rectangle 41"/>
          <p:cNvSpPr/>
          <p:nvPr/>
        </p:nvSpPr>
        <p:spPr>
          <a:xfrm>
            <a:off x="7696200" y="1944727"/>
            <a:ext cx="4204648" cy="4144621"/>
          </a:xfrm>
          <a:prstGeom prst="rect">
            <a:avLst/>
          </a:prstGeom>
          <a:solidFill>
            <a:srgbClr val="FFFFFF"/>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r>
              <a:rPr lang="en-US" sz="800" kern="0" dirty="0">
                <a:solidFill>
                  <a:srgbClr val="000000"/>
                </a:solidFill>
                <a:latin typeface="Arial" panose="020B0604020202020204"/>
                <a:cs typeface="Arial" panose="020B0604020202020204" pitchFamily="34" charset="0"/>
              </a:rPr>
              <a:t>Below are the topics included in the course:</a:t>
            </a:r>
            <a:endParaRPr lang="en-US" sz="800" kern="0" dirty="0">
              <a:solidFill>
                <a:srgbClr val="000000"/>
              </a:solidFill>
              <a:latin typeface="Arial" panose="020B0604020202020204"/>
              <a:cs typeface="Arial" panose="020B0604020202020204" pitchFamily="34" charset="0"/>
            </a:endParaRPr>
          </a:p>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a:solidFill>
                  <a:srgbClr val="000000"/>
                </a:solidFill>
                <a:latin typeface="Arial" panose="020B0604020202020204"/>
                <a:cs typeface="Arial" panose="020B0604020202020204" pitchFamily="34" charset="0"/>
              </a:rPr>
              <a:t>Module 1 – Understanding Emotional Intelligence</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Understand the concept of Emotional Intelligence </a:t>
            </a:r>
            <a:endParaRPr lang="en-US" sz="800" kern="0" dirty="0" smtClean="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Learn how emotions play a vital role in influencing thoughts and actions</a:t>
            </a:r>
            <a:endParaRPr lang="en-US" sz="800" kern="0" dirty="0">
              <a:solidFill>
                <a:srgbClr val="000000"/>
              </a:solidFill>
              <a:latin typeface="Arial" panose="020B0604020202020204"/>
              <a:cs typeface="Arial" panose="020B0604020202020204" pitchFamily="34" charset="0"/>
            </a:endParaRPr>
          </a:p>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a:solidFill>
                  <a:srgbClr val="000000"/>
                </a:solidFill>
                <a:latin typeface="Arial" panose="020B0604020202020204"/>
                <a:cs typeface="Arial" panose="020B0604020202020204" pitchFamily="34" charset="0"/>
              </a:rPr>
              <a:t>Module 2 – Being Self-Aware  </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Assess your own emotional intelligence abilities</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Increase self-awareness and develop a clear understanding of your strengths and weaknesses</a:t>
            </a:r>
            <a:endParaRPr lang="en-US" sz="800" kern="0" dirty="0">
              <a:solidFill>
                <a:srgbClr val="000000"/>
              </a:solidFill>
              <a:latin typeface="Arial" panose="020B0604020202020204"/>
              <a:cs typeface="Arial" panose="020B0604020202020204" pitchFamily="34" charset="0"/>
            </a:endParaRPr>
          </a:p>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a:solidFill>
                  <a:srgbClr val="000000"/>
                </a:solidFill>
                <a:latin typeface="Arial" panose="020B0604020202020204"/>
                <a:cs typeface="Arial" panose="020B0604020202020204" pitchFamily="34" charset="0"/>
              </a:rPr>
              <a:t>Module 3 – Managing Yourself  </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Learn how you can deal with stressful situations </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Regulate your emotions using proven strategies</a:t>
            </a:r>
            <a:endParaRPr lang="en-US" sz="800" kern="0" dirty="0">
              <a:solidFill>
                <a:srgbClr val="000000"/>
              </a:solidFill>
              <a:latin typeface="Arial" panose="020B0604020202020204"/>
              <a:cs typeface="Arial" panose="020B0604020202020204" pitchFamily="34" charset="0"/>
            </a:endParaRPr>
          </a:p>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a:solidFill>
                  <a:srgbClr val="000000"/>
                </a:solidFill>
                <a:latin typeface="Arial" panose="020B0604020202020204"/>
                <a:cs typeface="Arial" panose="020B0604020202020204" pitchFamily="34" charset="0"/>
              </a:rPr>
              <a:t>Module 4 – Social Awareness  </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Learn the 3 competencies of social awareness</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Apply the techniques to develop organizational awareness</a:t>
            </a:r>
            <a:endParaRPr lang="en-US" sz="800" kern="0" dirty="0">
              <a:solidFill>
                <a:srgbClr val="000000"/>
              </a:solidFill>
              <a:latin typeface="Arial" panose="020B0604020202020204"/>
              <a:cs typeface="Arial" panose="020B0604020202020204" pitchFamily="34" charset="0"/>
            </a:endParaRPr>
          </a:p>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a:solidFill>
                  <a:srgbClr val="000000"/>
                </a:solidFill>
                <a:latin typeface="Arial" panose="020B0604020202020204"/>
                <a:cs typeface="Arial" panose="020B0604020202020204" pitchFamily="34" charset="0"/>
              </a:rPr>
              <a:t>Module 5 – Managing Relationships</a:t>
            </a:r>
            <a:endParaRPr lang="en-US" sz="800" kern="0" dirty="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Use the SOCS model effectively to solve problems</a:t>
            </a:r>
            <a:endParaRPr lang="en-US" sz="800" kern="0" dirty="0" smtClean="0">
              <a:solidFill>
                <a:srgbClr val="000000"/>
              </a:solidFill>
              <a:latin typeface="Arial" panose="020B0604020202020204"/>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800" kern="0" dirty="0" smtClean="0">
                <a:solidFill>
                  <a:srgbClr val="000000"/>
                </a:solidFill>
                <a:latin typeface="Arial" panose="020B0604020202020204"/>
                <a:cs typeface="Arial" panose="020B0604020202020204" pitchFamily="34" charset="0"/>
              </a:rPr>
              <a:t>Learn the 7 skills to build better relationships</a:t>
            </a:r>
            <a:endParaRPr lang="en-US" sz="800" kern="0" dirty="0" smtClean="0">
              <a:solidFill>
                <a:srgbClr val="000000"/>
              </a:solidFill>
              <a:latin typeface="Arial" panose="020B0604020202020204"/>
              <a:cs typeface="Arial" panose="020B0604020202020204" pitchFamily="34" charset="0"/>
            </a:endParaRPr>
          </a:p>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endParaRPr lang="en-US" sz="800" b="1" kern="0" dirty="0">
              <a:solidFill>
                <a:srgbClr val="000000"/>
              </a:solidFill>
              <a:latin typeface="Arial" panose="020B0604020202020204"/>
              <a:cs typeface="Arial" panose="020B0604020202020204" pitchFamily="34" charset="0"/>
            </a:endParaRPr>
          </a:p>
        </p:txBody>
      </p:sp>
      <p:sp>
        <p:nvSpPr>
          <p:cNvPr id="43" name="TextBox 42"/>
          <p:cNvSpPr txBox="1"/>
          <p:nvPr/>
        </p:nvSpPr>
        <p:spPr>
          <a:xfrm>
            <a:off x="7798356" y="1838047"/>
            <a:ext cx="575479" cy="215444"/>
          </a:xfrm>
          <a:prstGeom prst="rect">
            <a:avLst/>
          </a:prstGeom>
          <a:solidFill>
            <a:srgbClr val="FFFFFF"/>
          </a:solidFill>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Topics</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44" name="Rectangle 43"/>
          <p:cNvSpPr/>
          <p:nvPr/>
        </p:nvSpPr>
        <p:spPr>
          <a:xfrm>
            <a:off x="237861" y="1294380"/>
            <a:ext cx="5667639" cy="1562927"/>
          </a:xfrm>
          <a:prstGeom prst="rect">
            <a:avLst/>
          </a:prstGeom>
          <a:solidFill>
            <a:srgbClr val="FFFFFF"/>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r>
              <a:rPr lang="en-US" sz="900" dirty="0"/>
              <a:t>This </a:t>
            </a:r>
            <a:r>
              <a:rPr lang="en-US" sz="900" dirty="0" smtClean="0"/>
              <a:t>course </a:t>
            </a:r>
            <a:r>
              <a:rPr lang="en-US" sz="900" dirty="0"/>
              <a:t>will teach you how to understand and improve your emotional intelligence (EI). Strong emotional intelligence skills </a:t>
            </a:r>
            <a:r>
              <a:rPr lang="en-US" sz="900" dirty="0" smtClean="0"/>
              <a:t>help us understand </a:t>
            </a:r>
            <a:r>
              <a:rPr lang="en-US" sz="900" dirty="0"/>
              <a:t>and interact with our feelings in a way that allows us to build good quality relationships and make decisions </a:t>
            </a:r>
            <a:r>
              <a:rPr lang="en-US" sz="900" dirty="0" smtClean="0"/>
              <a:t>effectively, both in personal life and at work.</a:t>
            </a:r>
            <a:endParaRPr lang="en-US" sz="900" kern="0" dirty="0" smtClean="0">
              <a:solidFill>
                <a:srgbClr val="000000"/>
              </a:solidFill>
              <a:latin typeface="+mn-lt"/>
              <a:cs typeface="Arial" panose="020B0604020202020204" pitchFamily="34" charset="0"/>
            </a:endParaRPr>
          </a:p>
        </p:txBody>
      </p:sp>
      <p:sp>
        <p:nvSpPr>
          <p:cNvPr id="45" name="TextBox 44"/>
          <p:cNvSpPr txBox="1"/>
          <p:nvPr/>
        </p:nvSpPr>
        <p:spPr>
          <a:xfrm>
            <a:off x="511381" y="1186658"/>
            <a:ext cx="984245" cy="215444"/>
          </a:xfrm>
          <a:prstGeom prst="rect">
            <a:avLst/>
          </a:prstGeom>
          <a:solidFill>
            <a:srgbClr val="FFFFFF"/>
          </a:solidFill>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Description</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46" name="Rectangle 45"/>
          <p:cNvSpPr/>
          <p:nvPr/>
        </p:nvSpPr>
        <p:spPr>
          <a:xfrm>
            <a:off x="237862" y="552028"/>
            <a:ext cx="5544007" cy="581639"/>
          </a:xfrm>
          <a:prstGeom prst="rect">
            <a:avLst/>
          </a:prstGeom>
          <a:solidFill>
            <a:srgbClr val="FFFFFF"/>
          </a:solidFill>
          <a:ln w="12700" cap="flat" cmpd="sng" algn="ctr">
            <a:solidFill>
              <a:srgbClr val="BFBFBF"/>
            </a:solidFill>
            <a:prstDash val="solid"/>
          </a:ln>
          <a:effectLst/>
        </p:spPr>
        <p:txBody>
          <a:bodyPr tIns="182880" bIns="91440" rtlCol="0" anchor="t" anchorCtr="0"/>
          <a:lstStyle/>
          <a:p>
            <a:pPr marL="114300" defTabSz="914400" fontAlgn="auto">
              <a:spcBef>
                <a:spcPts val="0"/>
              </a:spcBef>
              <a:spcAft>
                <a:spcPts val="1200"/>
              </a:spcAft>
              <a:defRPr/>
            </a:pPr>
            <a:r>
              <a:rPr lang="en-US" b="1" kern="0" dirty="0">
                <a:solidFill>
                  <a:schemeClr val="tx2">
                    <a:lumMod val="60000"/>
                    <a:lumOff val="40000"/>
                  </a:schemeClr>
                </a:solidFill>
                <a:latin typeface="+mj-lt"/>
                <a:cs typeface="Arial" panose="020B0604020202020204" pitchFamily="34" charset="0"/>
              </a:rPr>
              <a:t>Building </a:t>
            </a:r>
            <a:r>
              <a:rPr lang="en-US" b="1" kern="0" dirty="0" smtClean="0">
                <a:solidFill>
                  <a:schemeClr val="tx2">
                    <a:lumMod val="60000"/>
                    <a:lumOff val="40000"/>
                  </a:schemeClr>
                </a:solidFill>
                <a:latin typeface="+mj-lt"/>
                <a:cs typeface="Arial" panose="020B0604020202020204" pitchFamily="34" charset="0"/>
              </a:rPr>
              <a:t>your Emotional </a:t>
            </a:r>
            <a:r>
              <a:rPr lang="en-US" b="1" kern="0" dirty="0">
                <a:solidFill>
                  <a:schemeClr val="tx2">
                    <a:lumMod val="60000"/>
                    <a:lumOff val="40000"/>
                  </a:schemeClr>
                </a:solidFill>
                <a:latin typeface="+mj-lt"/>
                <a:cs typeface="Arial" panose="020B0604020202020204" pitchFamily="34" charset="0"/>
              </a:rPr>
              <a:t>Intelligence</a:t>
            </a:r>
            <a:endParaRPr lang="en-US" b="1" kern="0" dirty="0">
              <a:solidFill>
                <a:schemeClr val="tx2">
                  <a:lumMod val="60000"/>
                  <a:lumOff val="40000"/>
                </a:schemeClr>
              </a:solidFill>
              <a:latin typeface="+mj-lt"/>
              <a:cs typeface="Arial" panose="020B0604020202020204" pitchFamily="34" charset="0"/>
            </a:endParaRPr>
          </a:p>
        </p:txBody>
      </p:sp>
      <p:sp>
        <p:nvSpPr>
          <p:cNvPr id="47" name="TextBox 46"/>
          <p:cNvSpPr txBox="1"/>
          <p:nvPr/>
        </p:nvSpPr>
        <p:spPr>
          <a:xfrm>
            <a:off x="400751" y="444305"/>
            <a:ext cx="874131" cy="215444"/>
          </a:xfrm>
          <a:prstGeom prst="rect">
            <a:avLst/>
          </a:prstGeom>
          <a:solidFill>
            <a:srgbClr val="FFFFFF"/>
          </a:solidFill>
        </p:spPr>
        <p:txBody>
          <a:bodyPr wrap="squar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Course</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48" name="TextBox 47"/>
          <p:cNvSpPr txBox="1"/>
          <p:nvPr/>
        </p:nvSpPr>
        <p:spPr>
          <a:xfrm>
            <a:off x="6308053" y="713432"/>
            <a:ext cx="1200539" cy="138499"/>
          </a:xfrm>
          <a:prstGeom prst="rect">
            <a:avLst/>
          </a:prstGeom>
          <a:solidFill>
            <a:srgbClr val="FFFFFF"/>
          </a:solidFill>
          <a:ln>
            <a:noFill/>
          </a:ln>
        </p:spPr>
        <p:txBody>
          <a:bodyPr wrap="square" lIns="0" tIns="0" rIns="0" bIns="0" rtlCol="0" anchor="ctr" anchorCtr="0">
            <a:spAutoFit/>
          </a:bodyPr>
          <a:lstStyle/>
          <a:p>
            <a:pPr defTabSz="914400" fontAlgn="auto">
              <a:spcBef>
                <a:spcPts val="0"/>
              </a:spcBef>
              <a:spcAft>
                <a:spcPts val="0"/>
              </a:spcAft>
              <a:defRPr/>
            </a:pPr>
            <a:r>
              <a:rPr lang="en-US" sz="900" kern="0" dirty="0" smtClean="0">
                <a:solidFill>
                  <a:srgbClr val="000000"/>
                </a:solidFill>
                <a:latin typeface="Arial Narrow" panose="020B0606020202030204" pitchFamily="34" charset="0"/>
                <a:ea typeface="+mn-ea"/>
                <a:cs typeface="Arial" panose="020B0604020202020204" pitchFamily="34" charset="0"/>
              </a:rPr>
              <a:t>All NHQ </a:t>
            </a:r>
            <a:r>
              <a:rPr lang="en-US" sz="900" kern="0" dirty="0">
                <a:solidFill>
                  <a:srgbClr val="000000"/>
                </a:solidFill>
                <a:latin typeface="Arial Narrow" panose="020B0606020202030204" pitchFamily="34" charset="0"/>
                <a:ea typeface="+mn-ea"/>
                <a:cs typeface="Arial" panose="020B0604020202020204" pitchFamily="34" charset="0"/>
              </a:rPr>
              <a:t>Employees </a:t>
            </a:r>
            <a:endParaRPr lang="en-US" sz="900" kern="0" dirty="0">
              <a:solidFill>
                <a:srgbClr val="000000"/>
              </a:solidFill>
              <a:latin typeface="Arial Narrow" panose="020B0606020202030204" pitchFamily="34" charset="0"/>
              <a:ea typeface="+mn-ea"/>
              <a:cs typeface="Arial" panose="020B0604020202020204" pitchFamily="34" charset="0"/>
            </a:endParaRPr>
          </a:p>
        </p:txBody>
      </p:sp>
      <p:sp>
        <p:nvSpPr>
          <p:cNvPr id="49" name="TextBox 48"/>
          <p:cNvSpPr txBox="1"/>
          <p:nvPr/>
        </p:nvSpPr>
        <p:spPr>
          <a:xfrm>
            <a:off x="6308054" y="931550"/>
            <a:ext cx="1211549" cy="138499"/>
          </a:xfrm>
          <a:prstGeom prst="rect">
            <a:avLst/>
          </a:prstGeom>
          <a:solidFill>
            <a:srgbClr val="FFFFFF"/>
          </a:solidFill>
          <a:ln>
            <a:noFill/>
          </a:ln>
        </p:spPr>
        <p:txBody>
          <a:bodyPr wrap="square" lIns="0" tIns="0" rIns="0" bIns="0" rtlCol="0" anchor="ctr" anchorCtr="0">
            <a:spAutoFit/>
          </a:bodyPr>
          <a:lstStyle/>
          <a:p>
            <a:pPr defTabSz="914400" fontAlgn="auto">
              <a:spcBef>
                <a:spcPts val="0"/>
              </a:spcBef>
              <a:spcAft>
                <a:spcPts val="0"/>
              </a:spcAft>
              <a:defRPr/>
            </a:pPr>
            <a:r>
              <a:rPr lang="en-US" sz="900" kern="0" dirty="0" smtClean="0">
                <a:solidFill>
                  <a:srgbClr val="000000"/>
                </a:solidFill>
                <a:latin typeface="Arial Narrow" panose="020B0606020202030204" pitchFamily="34" charset="0"/>
                <a:ea typeface="+mn-ea"/>
                <a:cs typeface="Arial" panose="020B0604020202020204" pitchFamily="34" charset="0"/>
              </a:rPr>
              <a:t>AOL and above</a:t>
            </a:r>
            <a:endParaRPr lang="en-US" sz="900" kern="0" dirty="0">
              <a:solidFill>
                <a:srgbClr val="000000"/>
              </a:solidFill>
              <a:latin typeface="Arial Narrow" panose="020B0606020202030204" pitchFamily="34" charset="0"/>
              <a:ea typeface="+mn-ea"/>
              <a:cs typeface="Arial" panose="020B0604020202020204" pitchFamily="34" charset="0"/>
            </a:endParaRPr>
          </a:p>
        </p:txBody>
      </p:sp>
      <p:sp>
        <p:nvSpPr>
          <p:cNvPr id="50" name="TextBox 49"/>
          <p:cNvSpPr txBox="1"/>
          <p:nvPr/>
        </p:nvSpPr>
        <p:spPr>
          <a:xfrm>
            <a:off x="6308053" y="1166666"/>
            <a:ext cx="1200538" cy="138499"/>
          </a:xfrm>
          <a:prstGeom prst="rect">
            <a:avLst/>
          </a:prstGeom>
          <a:solidFill>
            <a:srgbClr val="FFFFFF"/>
          </a:solidFill>
          <a:ln>
            <a:noFill/>
          </a:ln>
        </p:spPr>
        <p:txBody>
          <a:bodyPr wrap="square" lIns="0" tIns="0" rIns="0" bIns="0" rtlCol="0" anchor="ctr" anchorCtr="0">
            <a:spAutoFit/>
          </a:bodyPr>
          <a:lstStyle/>
          <a:p>
            <a:pPr defTabSz="914400" fontAlgn="auto">
              <a:spcBef>
                <a:spcPts val="0"/>
              </a:spcBef>
              <a:spcAft>
                <a:spcPts val="0"/>
              </a:spcAft>
              <a:defRPr/>
            </a:pPr>
            <a:r>
              <a:rPr lang="en-US" sz="900" kern="0" dirty="0">
                <a:solidFill>
                  <a:srgbClr val="000000"/>
                </a:solidFill>
                <a:latin typeface="Arial Narrow" panose="020B0606020202030204" pitchFamily="34" charset="0"/>
                <a:ea typeface="+mn-ea"/>
                <a:cs typeface="Arial" panose="020B0604020202020204" pitchFamily="34" charset="0"/>
              </a:rPr>
              <a:t>Specific grades</a:t>
            </a:r>
            <a:endParaRPr lang="en-US" sz="900" kern="0" dirty="0">
              <a:solidFill>
                <a:srgbClr val="000000"/>
              </a:solidFill>
              <a:latin typeface="Arial Narrow" panose="020B0606020202030204" pitchFamily="34" charset="0"/>
              <a:ea typeface="+mn-ea"/>
              <a:cs typeface="Arial" panose="020B0604020202020204" pitchFamily="34" charset="0"/>
            </a:endParaRPr>
          </a:p>
        </p:txBody>
      </p:sp>
      <p:sp>
        <p:nvSpPr>
          <p:cNvPr id="51" name="Rectangle 50"/>
          <p:cNvSpPr/>
          <p:nvPr/>
        </p:nvSpPr>
        <p:spPr>
          <a:xfrm>
            <a:off x="6029131" y="535243"/>
            <a:ext cx="1524000" cy="1280662"/>
          </a:xfrm>
          <a:prstGeom prst="rect">
            <a:avLst/>
          </a:prstGeom>
          <a:no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endParaRPr lang="en-US" sz="1100" b="1" kern="0" dirty="0">
              <a:solidFill>
                <a:srgbClr val="E87B06"/>
              </a:solidFill>
              <a:latin typeface="Arial Narrow" panose="020B0606020202030204" pitchFamily="34" charset="0"/>
              <a:ea typeface="+mn-ea"/>
              <a:cs typeface="Arial" panose="020B0604020202020204" pitchFamily="34" charset="0"/>
            </a:endParaRPr>
          </a:p>
        </p:txBody>
      </p:sp>
      <p:sp>
        <p:nvSpPr>
          <p:cNvPr id="52" name="TextBox 51"/>
          <p:cNvSpPr txBox="1"/>
          <p:nvPr/>
        </p:nvSpPr>
        <p:spPr>
          <a:xfrm>
            <a:off x="6146886" y="421117"/>
            <a:ext cx="328616" cy="215444"/>
          </a:xfrm>
          <a:prstGeom prst="rect">
            <a:avLst/>
          </a:prstGeom>
          <a:solidFill>
            <a:srgbClr val="FFFFFF"/>
          </a:solidFill>
          <a:ln>
            <a:noFill/>
          </a:ln>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Tier</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53" name="Rectangle 52"/>
          <p:cNvSpPr/>
          <p:nvPr/>
        </p:nvSpPr>
        <p:spPr>
          <a:xfrm>
            <a:off x="6105330" y="720381"/>
            <a:ext cx="137160" cy="137160"/>
          </a:xfrm>
          <a:prstGeom prst="rect">
            <a:avLst/>
          </a:prstGeom>
          <a:solidFill>
            <a:srgbClr val="FFFFFF">
              <a:lumMod val="95000"/>
            </a:srgbClr>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pPr>
            <a:endParaRPr lang="en-US" sz="1100" b="1" kern="0" dirty="0">
              <a:solidFill>
                <a:srgbClr val="E87B06"/>
              </a:solidFill>
              <a:latin typeface="Arial Narrow" panose="020B0606020202030204" pitchFamily="34" charset="0"/>
              <a:ea typeface="+mn-ea"/>
              <a:cs typeface="Arial" panose="020B0604020202020204" pitchFamily="34" charset="0"/>
            </a:endParaRPr>
          </a:p>
        </p:txBody>
      </p:sp>
      <p:sp>
        <p:nvSpPr>
          <p:cNvPr id="54" name="Rectangle 53"/>
          <p:cNvSpPr/>
          <p:nvPr/>
        </p:nvSpPr>
        <p:spPr>
          <a:xfrm>
            <a:off x="6105330" y="934132"/>
            <a:ext cx="137160" cy="137160"/>
          </a:xfrm>
          <a:prstGeom prst="rect">
            <a:avLst/>
          </a:prstGeom>
          <a:solidFill>
            <a:srgbClr val="FFFFFF">
              <a:lumMod val="95000"/>
            </a:srgbClr>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pPr>
            <a:endParaRPr lang="en-US" sz="1100" b="1" kern="0" dirty="0">
              <a:solidFill>
                <a:srgbClr val="E87B06"/>
              </a:solidFill>
              <a:latin typeface="Arial Narrow" panose="020B0606020202030204" pitchFamily="34" charset="0"/>
              <a:ea typeface="+mn-ea"/>
              <a:cs typeface="Arial" panose="020B0604020202020204" pitchFamily="34" charset="0"/>
            </a:endParaRPr>
          </a:p>
        </p:txBody>
      </p:sp>
      <p:sp>
        <p:nvSpPr>
          <p:cNvPr id="55" name="Rectangle 54"/>
          <p:cNvSpPr/>
          <p:nvPr/>
        </p:nvSpPr>
        <p:spPr>
          <a:xfrm>
            <a:off x="6105330" y="1165730"/>
            <a:ext cx="137160" cy="137160"/>
          </a:xfrm>
          <a:prstGeom prst="rect">
            <a:avLst/>
          </a:prstGeom>
          <a:solidFill>
            <a:srgbClr val="FFFFFF">
              <a:lumMod val="95000"/>
            </a:srgbClr>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pPr>
            <a:endParaRPr lang="en-US" sz="1100" b="1" kern="0" dirty="0">
              <a:solidFill>
                <a:srgbClr val="E87B06"/>
              </a:solidFill>
              <a:latin typeface="Arial Narrow" panose="020B0606020202030204" pitchFamily="34" charset="0"/>
              <a:ea typeface="+mn-ea"/>
              <a:cs typeface="Arial" panose="020B0604020202020204" pitchFamily="34" charset="0"/>
            </a:endParaRPr>
          </a:p>
        </p:txBody>
      </p:sp>
      <p:pic>
        <p:nvPicPr>
          <p:cNvPr id="56" name="Picture 2" descr="C:\Users\Gus  Prestera\AppData\Local\Microsoft\Windows\Temporary Internet Files\Content.IE5\46SG96VQ\MC900434713[1].wm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41200" y="677083"/>
            <a:ext cx="156369" cy="163905"/>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57" name="Elbow Connector 56"/>
          <p:cNvCxnSpPr>
            <a:stCxn id="46" idx="3"/>
            <a:endCxn id="51" idx="1"/>
          </p:cNvCxnSpPr>
          <p:nvPr/>
        </p:nvCxnSpPr>
        <p:spPr bwMode="auto">
          <a:xfrm>
            <a:off x="5781869" y="842848"/>
            <a:ext cx="247262" cy="332726"/>
          </a:xfrm>
          <a:prstGeom prst="bentConnector3">
            <a:avLst/>
          </a:prstGeom>
          <a:noFill/>
          <a:ln w="9525" cap="flat" cmpd="sng" algn="ctr">
            <a:solidFill>
              <a:srgbClr val="5092CC"/>
            </a:solidFill>
            <a:prstDash val="solid"/>
          </a:ln>
          <a:effectLst/>
        </p:spPr>
      </p:cxnSp>
      <p:sp>
        <p:nvSpPr>
          <p:cNvPr id="58" name="TextBox 57"/>
          <p:cNvSpPr txBox="1"/>
          <p:nvPr/>
        </p:nvSpPr>
        <p:spPr>
          <a:xfrm>
            <a:off x="6310598" y="1596382"/>
            <a:ext cx="1200538" cy="138499"/>
          </a:xfrm>
          <a:prstGeom prst="rect">
            <a:avLst/>
          </a:prstGeom>
          <a:solidFill>
            <a:srgbClr val="FFFFFF"/>
          </a:solidFill>
        </p:spPr>
        <p:txBody>
          <a:bodyPr wrap="square" lIns="0" tIns="0" rIns="0" bIns="0" rtlCol="0" anchor="ctr" anchorCtr="0">
            <a:spAutoFit/>
          </a:bodyPr>
          <a:lstStyle/>
          <a:p>
            <a:pPr defTabSz="914400" fontAlgn="auto">
              <a:spcBef>
                <a:spcPts val="0"/>
              </a:spcBef>
              <a:spcAft>
                <a:spcPts val="0"/>
              </a:spcAft>
              <a:defRPr/>
            </a:pPr>
            <a:r>
              <a:rPr lang="en-US" sz="900" kern="0" dirty="0">
                <a:solidFill>
                  <a:srgbClr val="000000"/>
                </a:solidFill>
                <a:latin typeface="Arial Narrow" panose="020B0606020202030204" pitchFamily="34" charset="0"/>
                <a:ea typeface="+mn-ea"/>
                <a:cs typeface="Arial" panose="020B0604020202020204" pitchFamily="34" charset="0"/>
              </a:rPr>
              <a:t>Other: </a:t>
            </a:r>
            <a:r>
              <a:rPr lang="en-US" sz="900" u="sng" kern="0" dirty="0">
                <a:solidFill>
                  <a:srgbClr val="000000"/>
                </a:solidFill>
                <a:latin typeface="Arial Narrow" panose="020B0606020202030204" pitchFamily="34" charset="0"/>
                <a:ea typeface="+mn-ea"/>
                <a:cs typeface="Arial" panose="020B0604020202020204" pitchFamily="34" charset="0"/>
              </a:rPr>
              <a:t>Write in</a:t>
            </a:r>
            <a:endParaRPr lang="en-US" sz="900" u="sng" kern="0" dirty="0">
              <a:solidFill>
                <a:srgbClr val="000000"/>
              </a:solidFill>
              <a:latin typeface="Arial Narrow" panose="020B0606020202030204" pitchFamily="34" charset="0"/>
              <a:ea typeface="+mn-ea"/>
              <a:cs typeface="Arial" panose="020B0604020202020204" pitchFamily="34" charset="0"/>
            </a:endParaRPr>
          </a:p>
        </p:txBody>
      </p:sp>
      <p:sp>
        <p:nvSpPr>
          <p:cNvPr id="59" name="Rectangle 58"/>
          <p:cNvSpPr/>
          <p:nvPr/>
        </p:nvSpPr>
        <p:spPr>
          <a:xfrm>
            <a:off x="6107875" y="1595446"/>
            <a:ext cx="137160" cy="137160"/>
          </a:xfrm>
          <a:prstGeom prst="rect">
            <a:avLst/>
          </a:prstGeom>
          <a:solidFill>
            <a:srgbClr val="FFFFFF">
              <a:lumMod val="95000"/>
            </a:srgbClr>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endParaRPr lang="en-US" sz="1100" b="1" kern="0" dirty="0">
              <a:solidFill>
                <a:srgbClr val="E87B06"/>
              </a:solidFill>
              <a:latin typeface="Arial Narrow" panose="020B0606020202030204" pitchFamily="34" charset="0"/>
              <a:ea typeface="+mn-ea"/>
              <a:cs typeface="Arial" panose="020B0604020202020204" pitchFamily="34" charset="0"/>
            </a:endParaRPr>
          </a:p>
        </p:txBody>
      </p:sp>
      <p:sp>
        <p:nvSpPr>
          <p:cNvPr id="62" name="Rectangle 61"/>
          <p:cNvSpPr/>
          <p:nvPr/>
        </p:nvSpPr>
        <p:spPr>
          <a:xfrm>
            <a:off x="6029131" y="1944726"/>
            <a:ext cx="1524000" cy="359180"/>
          </a:xfrm>
          <a:prstGeom prst="rect">
            <a:avLst/>
          </a:prstGeom>
          <a:solidFill>
            <a:srgbClr val="FFFFFF"/>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r>
              <a:rPr lang="en-US" sz="900" kern="0" dirty="0">
                <a:solidFill>
                  <a:srgbClr val="000000"/>
                </a:solidFill>
                <a:latin typeface="Arial" panose="020B0604020202020204"/>
                <a:ea typeface="+mn-ea"/>
                <a:cs typeface="Arial" panose="020B0604020202020204" pitchFamily="34" charset="0"/>
              </a:rPr>
              <a:t>ILT / </a:t>
            </a:r>
            <a:r>
              <a:rPr lang="en-US" sz="900" kern="0" dirty="0" err="1">
                <a:solidFill>
                  <a:srgbClr val="000000"/>
                </a:solidFill>
                <a:latin typeface="Arial" panose="020B0604020202020204"/>
                <a:ea typeface="+mn-ea"/>
                <a:cs typeface="Arial" panose="020B0604020202020204" pitchFamily="34" charset="0"/>
              </a:rPr>
              <a:t>vILT</a:t>
            </a:r>
            <a:endParaRPr lang="en-US" sz="900" kern="0" dirty="0">
              <a:solidFill>
                <a:srgbClr val="000000"/>
              </a:solidFill>
              <a:latin typeface="Arial" panose="020B0604020202020204"/>
              <a:ea typeface="+mn-ea"/>
              <a:cs typeface="Arial" panose="020B0604020202020204" pitchFamily="34" charset="0"/>
            </a:endParaRPr>
          </a:p>
        </p:txBody>
      </p:sp>
      <p:sp>
        <p:nvSpPr>
          <p:cNvPr id="63" name="TextBox 62"/>
          <p:cNvSpPr txBox="1"/>
          <p:nvPr/>
        </p:nvSpPr>
        <p:spPr>
          <a:xfrm>
            <a:off x="6150724" y="1838047"/>
            <a:ext cx="724558" cy="215444"/>
          </a:xfrm>
          <a:prstGeom prst="rect">
            <a:avLst/>
          </a:prstGeom>
          <a:solidFill>
            <a:srgbClr val="FFFFFF"/>
          </a:solidFill>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Modality</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64" name="TextBox 63"/>
          <p:cNvSpPr txBox="1"/>
          <p:nvPr/>
        </p:nvSpPr>
        <p:spPr>
          <a:xfrm>
            <a:off x="6308053" y="1388819"/>
            <a:ext cx="1200539" cy="138499"/>
          </a:xfrm>
          <a:prstGeom prst="rect">
            <a:avLst/>
          </a:prstGeom>
          <a:solidFill>
            <a:srgbClr val="FFFFFF"/>
          </a:solidFill>
          <a:ln>
            <a:noFill/>
          </a:ln>
        </p:spPr>
        <p:txBody>
          <a:bodyPr wrap="square" lIns="0" tIns="0" rIns="0" bIns="0" rtlCol="0" anchor="ctr" anchorCtr="0">
            <a:spAutoFit/>
          </a:bodyPr>
          <a:lstStyle/>
          <a:p>
            <a:pPr defTabSz="914400" fontAlgn="auto">
              <a:spcBef>
                <a:spcPts val="0"/>
              </a:spcBef>
              <a:spcAft>
                <a:spcPts val="0"/>
              </a:spcAft>
              <a:defRPr/>
            </a:pPr>
            <a:r>
              <a:rPr lang="en-US" sz="900" kern="0" dirty="0">
                <a:solidFill>
                  <a:srgbClr val="000000"/>
                </a:solidFill>
                <a:latin typeface="Arial Narrow" panose="020B0606020202030204" pitchFamily="34" charset="0"/>
                <a:ea typeface="+mn-ea"/>
                <a:cs typeface="Arial" panose="020B0604020202020204" pitchFamily="34" charset="0"/>
              </a:rPr>
              <a:t>Corporate</a:t>
            </a:r>
            <a:endParaRPr lang="en-US" sz="900" kern="0" dirty="0">
              <a:solidFill>
                <a:srgbClr val="000000"/>
              </a:solidFill>
              <a:latin typeface="Arial Narrow" panose="020B0606020202030204" pitchFamily="34" charset="0"/>
              <a:ea typeface="+mn-ea"/>
              <a:cs typeface="Arial" panose="020B0604020202020204" pitchFamily="34" charset="0"/>
            </a:endParaRPr>
          </a:p>
        </p:txBody>
      </p:sp>
      <p:sp>
        <p:nvSpPr>
          <p:cNvPr id="65" name="Rectangle 64"/>
          <p:cNvSpPr/>
          <p:nvPr/>
        </p:nvSpPr>
        <p:spPr>
          <a:xfrm>
            <a:off x="6105330" y="1395768"/>
            <a:ext cx="137160" cy="137160"/>
          </a:xfrm>
          <a:prstGeom prst="rect">
            <a:avLst/>
          </a:prstGeom>
          <a:solidFill>
            <a:srgbClr val="FFFFFF">
              <a:lumMod val="95000"/>
            </a:srgbClr>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pPr>
            <a:endParaRPr lang="en-US" sz="1100" b="1" kern="0" dirty="0">
              <a:solidFill>
                <a:srgbClr val="E87B06"/>
              </a:solidFill>
              <a:latin typeface="Arial Narrow" panose="020B0606020202030204" pitchFamily="34" charset="0"/>
              <a:ea typeface="+mn-ea"/>
              <a:cs typeface="Arial" panose="020B0604020202020204" pitchFamily="34" charset="0"/>
            </a:endParaRPr>
          </a:p>
        </p:txBody>
      </p:sp>
      <p:sp>
        <p:nvSpPr>
          <p:cNvPr id="67" name="Rectangle 66"/>
          <p:cNvSpPr/>
          <p:nvPr/>
        </p:nvSpPr>
        <p:spPr>
          <a:xfrm>
            <a:off x="7686361" y="535244"/>
            <a:ext cx="4220839" cy="640331"/>
          </a:xfrm>
          <a:prstGeom prst="rect">
            <a:avLst/>
          </a:prstGeom>
          <a:no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r>
              <a:rPr lang="en-US" sz="900" kern="0" dirty="0">
                <a:solidFill>
                  <a:srgbClr val="000000"/>
                </a:solidFill>
                <a:latin typeface="Arial" panose="020B0604020202020204"/>
                <a:cs typeface="Arial" panose="020B0604020202020204" pitchFamily="34" charset="0"/>
              </a:rPr>
              <a:t>This course is intended for </a:t>
            </a:r>
            <a:r>
              <a:rPr lang="en-US" sz="900" kern="0" dirty="0" smtClean="0">
                <a:solidFill>
                  <a:srgbClr val="000000"/>
                </a:solidFill>
                <a:latin typeface="Arial" panose="020B0604020202020204"/>
                <a:cs typeface="Arial" panose="020B0604020202020204" pitchFamily="34" charset="0"/>
              </a:rPr>
              <a:t>all employees of NHQ and AOL and above</a:t>
            </a:r>
            <a:endParaRPr lang="en-US" sz="900" kern="0" dirty="0" smtClean="0">
              <a:solidFill>
                <a:srgbClr val="000000"/>
              </a:solidFill>
              <a:latin typeface="Arial" panose="020B0604020202020204"/>
              <a:cs typeface="Arial" panose="020B0604020202020204" pitchFamily="34" charset="0"/>
            </a:endParaRPr>
          </a:p>
          <a:p>
            <a:pPr defTabSz="914400" fontAlgn="auto">
              <a:spcBef>
                <a:spcPts val="0"/>
              </a:spcBef>
              <a:spcAft>
                <a:spcPts val="1200"/>
              </a:spcAft>
              <a:defRPr/>
            </a:pPr>
            <a:endParaRPr lang="en-US" sz="900" kern="0" dirty="0">
              <a:solidFill>
                <a:srgbClr val="000000"/>
              </a:solidFill>
              <a:latin typeface="Arial" panose="020B0604020202020204"/>
              <a:cs typeface="Arial" panose="020B0604020202020204" pitchFamily="34" charset="0"/>
            </a:endParaRPr>
          </a:p>
        </p:txBody>
      </p:sp>
      <p:sp>
        <p:nvSpPr>
          <p:cNvPr id="68" name="TextBox 67"/>
          <p:cNvSpPr txBox="1"/>
          <p:nvPr/>
        </p:nvSpPr>
        <p:spPr>
          <a:xfrm>
            <a:off x="7791445" y="421117"/>
            <a:ext cx="487313" cy="215444"/>
          </a:xfrm>
          <a:prstGeom prst="rect">
            <a:avLst/>
          </a:prstGeom>
          <a:solidFill>
            <a:srgbClr val="FFFFFF"/>
          </a:solidFill>
          <a:ln>
            <a:noFill/>
          </a:ln>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Roles</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33" name="Rectangle 32"/>
          <p:cNvSpPr/>
          <p:nvPr/>
        </p:nvSpPr>
        <p:spPr>
          <a:xfrm>
            <a:off x="7696199" y="1289700"/>
            <a:ext cx="4201725" cy="516101"/>
          </a:xfrm>
          <a:prstGeom prst="rect">
            <a:avLst/>
          </a:prstGeom>
          <a:solidFill>
            <a:srgbClr val="FFFFFF"/>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r>
              <a:rPr lang="en-US" sz="900" kern="0" dirty="0">
                <a:solidFill>
                  <a:srgbClr val="000000"/>
                </a:solidFill>
                <a:latin typeface="Arial" panose="020B0604020202020204"/>
                <a:ea typeface="+mn-ea"/>
                <a:cs typeface="Arial" panose="020B0604020202020204" pitchFamily="34" charset="0"/>
              </a:rPr>
              <a:t>English, Hindi</a:t>
            </a:r>
            <a:endParaRPr lang="en-US" sz="900" kern="0" dirty="0">
              <a:solidFill>
                <a:srgbClr val="000000"/>
              </a:solidFill>
              <a:latin typeface="Arial" panose="020B0604020202020204"/>
              <a:ea typeface="+mn-ea"/>
              <a:cs typeface="Arial" panose="020B0604020202020204" pitchFamily="34" charset="0"/>
            </a:endParaRPr>
          </a:p>
        </p:txBody>
      </p:sp>
      <p:sp>
        <p:nvSpPr>
          <p:cNvPr id="34" name="TextBox 33"/>
          <p:cNvSpPr txBox="1"/>
          <p:nvPr/>
        </p:nvSpPr>
        <p:spPr>
          <a:xfrm>
            <a:off x="7787512" y="1195168"/>
            <a:ext cx="942566" cy="215444"/>
          </a:xfrm>
          <a:prstGeom prst="rect">
            <a:avLst/>
          </a:prstGeom>
          <a:solidFill>
            <a:srgbClr val="FFFFFF"/>
          </a:solidFill>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Languages</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sp>
        <p:nvSpPr>
          <p:cNvPr id="60" name="Rectangle 59"/>
          <p:cNvSpPr/>
          <p:nvPr/>
        </p:nvSpPr>
        <p:spPr>
          <a:xfrm>
            <a:off x="6029131" y="2436440"/>
            <a:ext cx="1524000" cy="420866"/>
          </a:xfrm>
          <a:prstGeom prst="rect">
            <a:avLst/>
          </a:prstGeom>
          <a:solidFill>
            <a:srgbClr val="FFFFFF"/>
          </a:solidFill>
          <a:ln w="12700" cap="flat" cmpd="sng" algn="ctr">
            <a:solidFill>
              <a:srgbClr val="BFBFBF"/>
            </a:solidFill>
            <a:prstDash val="solid"/>
          </a:ln>
          <a:effectLst/>
        </p:spPr>
        <p:txBody>
          <a:bodyPr tIns="182880" bIns="91440" rtlCol="0" anchor="t" anchorCtr="0"/>
          <a:lstStyle/>
          <a:p>
            <a:pPr defTabSz="914400" fontAlgn="auto">
              <a:spcBef>
                <a:spcPts val="0"/>
              </a:spcBef>
              <a:spcAft>
                <a:spcPts val="1200"/>
              </a:spcAft>
              <a:defRPr/>
            </a:pPr>
            <a:r>
              <a:rPr lang="en-US" sz="900" kern="0" dirty="0">
                <a:solidFill>
                  <a:srgbClr val="000000"/>
                </a:solidFill>
                <a:latin typeface="Arial" panose="020B0604020202020204"/>
                <a:ea typeface="+mn-ea"/>
                <a:cs typeface="Arial" panose="020B0604020202020204" pitchFamily="34" charset="0"/>
              </a:rPr>
              <a:t>1 hr., 1.5 hrs., etc. </a:t>
            </a:r>
            <a:endParaRPr lang="en-US" sz="900" kern="0" dirty="0">
              <a:solidFill>
                <a:srgbClr val="000000"/>
              </a:solidFill>
              <a:latin typeface="Arial" panose="020B0604020202020204"/>
              <a:ea typeface="+mn-ea"/>
              <a:cs typeface="Arial" panose="020B0604020202020204" pitchFamily="34" charset="0"/>
            </a:endParaRPr>
          </a:p>
        </p:txBody>
      </p:sp>
      <p:sp>
        <p:nvSpPr>
          <p:cNvPr id="61" name="TextBox 60"/>
          <p:cNvSpPr txBox="1"/>
          <p:nvPr/>
        </p:nvSpPr>
        <p:spPr>
          <a:xfrm>
            <a:off x="6128377" y="2387205"/>
            <a:ext cx="735779" cy="215444"/>
          </a:xfrm>
          <a:prstGeom prst="rect">
            <a:avLst/>
          </a:prstGeom>
          <a:solidFill>
            <a:srgbClr val="FFFFFF"/>
          </a:solidFill>
        </p:spPr>
        <p:txBody>
          <a:bodyPr wrap="none" lIns="0" tIns="0" rIns="0" bIns="0" rtlCol="0" anchor="ctr" anchorCtr="0">
            <a:spAutoFit/>
          </a:bodyPr>
          <a:lstStyle/>
          <a:p>
            <a:pPr algn="ctr" defTabSz="914400" fontAlgn="auto">
              <a:spcBef>
                <a:spcPts val="0"/>
              </a:spcBef>
              <a:spcAft>
                <a:spcPts val="0"/>
              </a:spcAft>
              <a:defRPr/>
            </a:pPr>
            <a:r>
              <a:rPr lang="en-US" sz="1400" b="1" kern="0" dirty="0">
                <a:solidFill>
                  <a:schemeClr val="accent4">
                    <a:lumMod val="50000"/>
                  </a:schemeClr>
                </a:solidFill>
                <a:latin typeface="Arial" panose="020B0604020202020204"/>
                <a:ea typeface="+mn-ea"/>
                <a:cs typeface="Arial" panose="020B0604020202020204" pitchFamily="34" charset="0"/>
              </a:rPr>
              <a:t>Duration</a:t>
            </a:r>
            <a:endParaRPr lang="en-US" sz="1400" b="1" kern="0" dirty="0">
              <a:solidFill>
                <a:schemeClr val="accent4">
                  <a:lumMod val="50000"/>
                </a:schemeClr>
              </a:solidFill>
              <a:latin typeface="Arial" panose="020B0604020202020204"/>
              <a:ea typeface="+mn-ea"/>
              <a:cs typeface="Arial" panose="020B0604020202020204" pitchFamily="34" charset="0"/>
            </a:endParaRPr>
          </a:p>
        </p:txBody>
      </p:sp>
      <p:pic>
        <p:nvPicPr>
          <p:cNvPr id="36" name="Picture 2" descr="C:\Users\Gus  Prestera\AppData\Local\Microsoft\Windows\Temporary Internet Files\Content.IE5\46SG96VQ\MC900434713[1].wm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51360" y="859963"/>
            <a:ext cx="156369" cy="163905"/>
          </a:xfrm>
          <a:prstGeom prst="rect">
            <a:avLst/>
          </a:prstGeom>
          <a:noFill/>
          <a:ln>
            <a:noFill/>
          </a:ln>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5"/>
          <p:cNvPicPr>
            <a:picLocks noChangeAspect="1"/>
          </p:cNvPicPr>
          <p:nvPr/>
        </p:nvPicPr>
        <p:blipFill>
          <a:blip r:embed="rId1"/>
          <a:srcRect/>
          <a:stretch>
            <a:fillRect/>
          </a:stretch>
        </p:blipFill>
        <p:spPr>
          <a:xfrm>
            <a:off x="5909855" y="3757784"/>
            <a:ext cx="6741169" cy="3398673"/>
          </a:xfrm>
          <a:prstGeom prst="roundRect">
            <a:avLst/>
          </a:prstGeom>
        </p:spPr>
      </p:pic>
      <p:sp>
        <p:nvSpPr>
          <p:cNvPr id="2" name="Title 1"/>
          <p:cNvSpPr>
            <a:spLocks noGrp="1"/>
          </p:cNvSpPr>
          <p:nvPr>
            <p:ph type="title"/>
          </p:nvPr>
        </p:nvSpPr>
        <p:spPr>
          <a:xfrm>
            <a:off x="692457" y="378458"/>
            <a:ext cx="5418975" cy="461665"/>
          </a:xfrm>
        </p:spPr>
        <p:txBody>
          <a:bodyPr/>
          <a:lstStyle/>
          <a:p>
            <a:r>
              <a:rPr lang="en-IN" dirty="0"/>
              <a:t>Improve Service </a:t>
            </a:r>
            <a:r>
              <a:rPr lang="en-IN" dirty="0" smtClean="0"/>
              <a:t>Orientation</a:t>
            </a:r>
            <a:endParaRPr lang="en-IN" dirty="0"/>
          </a:p>
        </p:txBody>
      </p:sp>
      <p:sp>
        <p:nvSpPr>
          <p:cNvPr id="22" name="Freeform 15"/>
          <p:cNvSpPr/>
          <p:nvPr/>
        </p:nvSpPr>
        <p:spPr>
          <a:xfrm>
            <a:off x="448617" y="1647884"/>
            <a:ext cx="3419934" cy="1464870"/>
          </a:xfrm>
          <a:prstGeom prst="roundRect">
            <a:avLst/>
          </a:prstGeom>
          <a:solidFill>
            <a:srgbClr val="9AB8DA"/>
          </a:solidFill>
        </p:spPr>
      </p:sp>
      <p:grpSp>
        <p:nvGrpSpPr>
          <p:cNvPr id="28" name="Group 17"/>
          <p:cNvGrpSpPr>
            <a:grpSpLocks noChangeAspect="1"/>
          </p:cNvGrpSpPr>
          <p:nvPr/>
        </p:nvGrpSpPr>
        <p:grpSpPr>
          <a:xfrm>
            <a:off x="583218" y="1879444"/>
            <a:ext cx="871015" cy="871015"/>
            <a:chOff x="0" y="0"/>
            <a:chExt cx="6355080" cy="6355080"/>
          </a:xfrm>
        </p:grpSpPr>
        <p:sp>
          <p:nvSpPr>
            <p:cNvPr id="29"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327D"/>
            </a:solidFill>
          </p:spPr>
        </p:sp>
      </p:grpSp>
      <p:pic>
        <p:nvPicPr>
          <p:cNvPr id="30"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0312" y="2082713"/>
            <a:ext cx="574326" cy="485567"/>
          </a:xfrm>
          <a:prstGeom prst="rect">
            <a:avLst/>
          </a:prstGeom>
        </p:spPr>
      </p:pic>
      <p:sp>
        <p:nvSpPr>
          <p:cNvPr id="31" name="TextBox 32"/>
          <p:cNvSpPr txBox="1"/>
          <p:nvPr/>
        </p:nvSpPr>
        <p:spPr>
          <a:xfrm>
            <a:off x="1601327" y="2097289"/>
            <a:ext cx="2267224" cy="589457"/>
          </a:xfrm>
          <a:prstGeom prst="rect">
            <a:avLst/>
          </a:prstGeom>
        </p:spPr>
        <p:txBody>
          <a:bodyPr lIns="0" tIns="0" rIns="0" bIns="0" rtlCol="0" anchor="t">
            <a:spAutoFit/>
          </a:bodyPr>
          <a:lstStyle/>
          <a:p>
            <a:pPr>
              <a:lnSpc>
                <a:spcPts val="2415"/>
              </a:lnSpc>
              <a:spcBef>
                <a:spcPct val="0"/>
              </a:spcBef>
            </a:pPr>
            <a:r>
              <a:rPr lang="en-US" sz="1725" dirty="0">
                <a:latin typeface="Arial" panose="020B0604020202020204" pitchFamily="34" charset="0"/>
              </a:rPr>
              <a:t>Think of your current customers</a:t>
            </a:r>
            <a:endParaRPr lang="en-US" sz="1725" dirty="0">
              <a:latin typeface="Arial" panose="020B0604020202020204" pitchFamily="34" charset="0"/>
            </a:endParaRPr>
          </a:p>
        </p:txBody>
      </p:sp>
      <p:sp>
        <p:nvSpPr>
          <p:cNvPr id="32" name="Freeform 15"/>
          <p:cNvSpPr/>
          <p:nvPr/>
        </p:nvSpPr>
        <p:spPr>
          <a:xfrm>
            <a:off x="4365297" y="1647884"/>
            <a:ext cx="3419934" cy="1464870"/>
          </a:xfrm>
          <a:prstGeom prst="roundRect">
            <a:avLst/>
          </a:prstGeom>
          <a:solidFill>
            <a:srgbClr val="9AB8DA"/>
          </a:solidFill>
        </p:spPr>
      </p:sp>
      <p:sp>
        <p:nvSpPr>
          <p:cNvPr id="36" name="TextBox 32"/>
          <p:cNvSpPr txBox="1"/>
          <p:nvPr/>
        </p:nvSpPr>
        <p:spPr>
          <a:xfrm>
            <a:off x="5518007" y="2097289"/>
            <a:ext cx="1864586" cy="615553"/>
          </a:xfrm>
          <a:prstGeom prst="rect">
            <a:avLst/>
          </a:prstGeom>
        </p:spPr>
        <p:txBody>
          <a:bodyPr wrap="square" lIns="0" tIns="0" rIns="0" bIns="0" rtlCol="0" anchor="t">
            <a:spAutoFit/>
          </a:bodyPr>
          <a:lstStyle/>
          <a:p>
            <a:pPr>
              <a:lnSpc>
                <a:spcPts val="2415"/>
              </a:lnSpc>
              <a:spcBef>
                <a:spcPct val="0"/>
              </a:spcBef>
            </a:pPr>
            <a:r>
              <a:rPr lang="en-US" sz="1725" dirty="0">
                <a:latin typeface="Arial" panose="020B0604020202020204" pitchFamily="34" charset="0"/>
              </a:rPr>
              <a:t>Constantly review your approach</a:t>
            </a:r>
            <a:endParaRPr lang="en-US" sz="1725" dirty="0">
              <a:latin typeface="Arial" panose="020B0604020202020204" pitchFamily="34" charset="0"/>
            </a:endParaRPr>
          </a:p>
        </p:txBody>
      </p:sp>
      <p:sp>
        <p:nvSpPr>
          <p:cNvPr id="42" name="Freeform 15"/>
          <p:cNvSpPr/>
          <p:nvPr/>
        </p:nvSpPr>
        <p:spPr>
          <a:xfrm>
            <a:off x="8281977" y="1647884"/>
            <a:ext cx="3419934" cy="1464870"/>
          </a:xfrm>
          <a:prstGeom prst="roundRect">
            <a:avLst/>
          </a:prstGeom>
          <a:solidFill>
            <a:srgbClr val="9AB8DA"/>
          </a:solidFill>
        </p:spPr>
      </p:sp>
      <p:sp>
        <p:nvSpPr>
          <p:cNvPr id="46" name="TextBox 32"/>
          <p:cNvSpPr txBox="1"/>
          <p:nvPr/>
        </p:nvSpPr>
        <p:spPr>
          <a:xfrm>
            <a:off x="9434687" y="1853675"/>
            <a:ext cx="2267224" cy="896784"/>
          </a:xfrm>
          <a:prstGeom prst="rect">
            <a:avLst/>
          </a:prstGeom>
        </p:spPr>
        <p:txBody>
          <a:bodyPr lIns="0" tIns="0" rIns="0" bIns="0" rtlCol="0" anchor="t">
            <a:spAutoFit/>
          </a:bodyPr>
          <a:lstStyle/>
          <a:p>
            <a:pPr>
              <a:lnSpc>
                <a:spcPts val="2415"/>
              </a:lnSpc>
              <a:spcBef>
                <a:spcPct val="0"/>
              </a:spcBef>
            </a:pPr>
            <a:r>
              <a:rPr lang="en-US" sz="1725" dirty="0">
                <a:latin typeface="Arial" panose="020B0604020202020204" pitchFamily="34" charset="0"/>
              </a:rPr>
              <a:t>Make a note of any great customer experiences</a:t>
            </a:r>
            <a:endParaRPr lang="en-US" sz="1725" dirty="0">
              <a:latin typeface="Arial" panose="020B0604020202020204" pitchFamily="34" charset="0"/>
            </a:endParaRPr>
          </a:p>
        </p:txBody>
      </p:sp>
      <p:sp>
        <p:nvSpPr>
          <p:cNvPr id="47" name="Freeform 15"/>
          <p:cNvSpPr/>
          <p:nvPr/>
        </p:nvSpPr>
        <p:spPr>
          <a:xfrm>
            <a:off x="448617" y="3308379"/>
            <a:ext cx="3419934" cy="1464870"/>
          </a:xfrm>
          <a:prstGeom prst="roundRect">
            <a:avLst/>
          </a:prstGeom>
          <a:solidFill>
            <a:srgbClr val="9AB8DA"/>
          </a:solidFill>
        </p:spPr>
      </p:sp>
      <p:sp>
        <p:nvSpPr>
          <p:cNvPr id="51" name="TextBox 32"/>
          <p:cNvSpPr txBox="1"/>
          <p:nvPr/>
        </p:nvSpPr>
        <p:spPr>
          <a:xfrm>
            <a:off x="1601327" y="3757784"/>
            <a:ext cx="2267224" cy="589457"/>
          </a:xfrm>
          <a:prstGeom prst="rect">
            <a:avLst/>
          </a:prstGeom>
        </p:spPr>
        <p:txBody>
          <a:bodyPr lIns="0" tIns="0" rIns="0" bIns="0" rtlCol="0" anchor="t">
            <a:spAutoFit/>
          </a:bodyPr>
          <a:lstStyle/>
          <a:p>
            <a:pPr>
              <a:lnSpc>
                <a:spcPts val="2415"/>
              </a:lnSpc>
              <a:spcBef>
                <a:spcPct val="0"/>
              </a:spcBef>
            </a:pPr>
            <a:r>
              <a:rPr lang="en-US" sz="1725" dirty="0">
                <a:latin typeface="Arial" panose="020B0604020202020204" pitchFamily="34" charset="0"/>
              </a:rPr>
              <a:t>Provide educational or helpful advice</a:t>
            </a:r>
            <a:endParaRPr lang="en-US" sz="1725" dirty="0">
              <a:latin typeface="Arial" panose="020B0604020202020204" pitchFamily="34" charset="0"/>
            </a:endParaRPr>
          </a:p>
        </p:txBody>
      </p:sp>
      <p:sp>
        <p:nvSpPr>
          <p:cNvPr id="52" name="Freeform 15"/>
          <p:cNvSpPr/>
          <p:nvPr/>
        </p:nvSpPr>
        <p:spPr>
          <a:xfrm>
            <a:off x="4365297" y="3308379"/>
            <a:ext cx="3419934" cy="1464870"/>
          </a:xfrm>
          <a:prstGeom prst="roundRect">
            <a:avLst/>
          </a:prstGeom>
          <a:solidFill>
            <a:srgbClr val="9AB8DA"/>
          </a:solidFill>
        </p:spPr>
      </p:sp>
      <p:sp>
        <p:nvSpPr>
          <p:cNvPr id="56" name="TextBox 32"/>
          <p:cNvSpPr txBox="1"/>
          <p:nvPr/>
        </p:nvSpPr>
        <p:spPr>
          <a:xfrm>
            <a:off x="5518007" y="3757784"/>
            <a:ext cx="2267224" cy="589457"/>
          </a:xfrm>
          <a:prstGeom prst="rect">
            <a:avLst/>
          </a:prstGeom>
        </p:spPr>
        <p:txBody>
          <a:bodyPr lIns="0" tIns="0" rIns="0" bIns="0" rtlCol="0" anchor="t">
            <a:spAutoFit/>
          </a:bodyPr>
          <a:lstStyle/>
          <a:p>
            <a:pPr>
              <a:lnSpc>
                <a:spcPts val="2415"/>
              </a:lnSpc>
              <a:spcBef>
                <a:spcPct val="0"/>
              </a:spcBef>
            </a:pPr>
            <a:r>
              <a:rPr lang="en-US" sz="1725" dirty="0">
                <a:latin typeface="Arial" panose="020B0604020202020204" pitchFamily="34" charset="0"/>
              </a:rPr>
              <a:t>Find opportunities to go the ‘extra mile’</a:t>
            </a:r>
            <a:endParaRPr lang="en-US" sz="1725" dirty="0">
              <a:latin typeface="Arial" panose="020B0604020202020204" pitchFamily="34" charset="0"/>
            </a:endParaRPr>
          </a:p>
        </p:txBody>
      </p:sp>
      <p:grpSp>
        <p:nvGrpSpPr>
          <p:cNvPr id="61" name="Group 60"/>
          <p:cNvGrpSpPr/>
          <p:nvPr/>
        </p:nvGrpSpPr>
        <p:grpSpPr>
          <a:xfrm>
            <a:off x="4474819" y="1872307"/>
            <a:ext cx="871015" cy="871015"/>
            <a:chOff x="345087" y="2596085"/>
            <a:chExt cx="871015" cy="871015"/>
          </a:xfrm>
        </p:grpSpPr>
        <p:pic>
          <p:nvPicPr>
            <p:cNvPr id="62"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6291" y="2828875"/>
              <a:ext cx="448607" cy="469075"/>
            </a:xfrm>
            <a:prstGeom prst="rect">
              <a:avLst/>
            </a:prstGeom>
          </p:spPr>
        </p:pic>
        <p:grpSp>
          <p:nvGrpSpPr>
            <p:cNvPr id="63" name="Group 19"/>
            <p:cNvGrpSpPr>
              <a:grpSpLocks noChangeAspect="1"/>
            </p:cNvGrpSpPr>
            <p:nvPr/>
          </p:nvGrpSpPr>
          <p:grpSpPr>
            <a:xfrm>
              <a:off x="345087" y="2596085"/>
              <a:ext cx="871015" cy="871015"/>
              <a:chOff x="0" y="0"/>
              <a:chExt cx="6355080" cy="6355080"/>
            </a:xfrm>
          </p:grpSpPr>
          <p:sp>
            <p:nvSpPr>
              <p:cNvPr id="64" name="Freeform 2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327D"/>
              </a:solidFill>
            </p:spPr>
          </p:sp>
        </p:grpSp>
      </p:grpSp>
      <p:grpSp>
        <p:nvGrpSpPr>
          <p:cNvPr id="71" name="Group 70"/>
          <p:cNvGrpSpPr/>
          <p:nvPr/>
        </p:nvGrpSpPr>
        <p:grpSpPr>
          <a:xfrm>
            <a:off x="8409425" y="1872307"/>
            <a:ext cx="871015" cy="871015"/>
            <a:chOff x="8409425" y="1916097"/>
            <a:chExt cx="871015" cy="871015"/>
          </a:xfrm>
        </p:grpSpPr>
        <p:grpSp>
          <p:nvGrpSpPr>
            <p:cNvPr id="67" name="Group 21"/>
            <p:cNvGrpSpPr>
              <a:grpSpLocks noChangeAspect="1"/>
            </p:cNvGrpSpPr>
            <p:nvPr/>
          </p:nvGrpSpPr>
          <p:grpSpPr>
            <a:xfrm>
              <a:off x="8409425" y="1916097"/>
              <a:ext cx="871015" cy="871015"/>
              <a:chOff x="0" y="0"/>
              <a:chExt cx="6355080" cy="6355080"/>
            </a:xfrm>
          </p:grpSpPr>
          <p:sp>
            <p:nvSpPr>
              <p:cNvPr id="69" name="Freeform 2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327D"/>
              </a:solidFill>
            </p:spPr>
          </p:sp>
        </p:grpSp>
        <p:pic>
          <p:nvPicPr>
            <p:cNvPr id="68"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33362" y="2113140"/>
              <a:ext cx="435874" cy="415170"/>
            </a:xfrm>
            <a:prstGeom prst="rect">
              <a:avLst/>
            </a:prstGeom>
          </p:spPr>
        </p:pic>
      </p:grpSp>
      <p:grpSp>
        <p:nvGrpSpPr>
          <p:cNvPr id="72" name="Group 8"/>
          <p:cNvGrpSpPr>
            <a:grpSpLocks noChangeAspect="1"/>
          </p:cNvGrpSpPr>
          <p:nvPr/>
        </p:nvGrpSpPr>
        <p:grpSpPr>
          <a:xfrm>
            <a:off x="580717" y="3636137"/>
            <a:ext cx="871015" cy="871015"/>
            <a:chOff x="0" y="0"/>
            <a:chExt cx="6355080" cy="6355080"/>
          </a:xfrm>
        </p:grpSpPr>
        <p:sp>
          <p:nvSpPr>
            <p:cNvPr id="73"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327D"/>
            </a:solidFill>
          </p:spPr>
        </p:sp>
      </p:grpSp>
      <p:pic>
        <p:nvPicPr>
          <p:cNvPr id="74"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4065" y="3834364"/>
            <a:ext cx="524317" cy="512877"/>
          </a:xfrm>
          <a:prstGeom prst="rect">
            <a:avLst/>
          </a:prstGeom>
        </p:spPr>
      </p:pic>
      <p:grpSp>
        <p:nvGrpSpPr>
          <p:cNvPr id="75" name="Group 10"/>
          <p:cNvGrpSpPr>
            <a:grpSpLocks noChangeAspect="1"/>
          </p:cNvGrpSpPr>
          <p:nvPr/>
        </p:nvGrpSpPr>
        <p:grpSpPr>
          <a:xfrm>
            <a:off x="4585753" y="3642487"/>
            <a:ext cx="871015" cy="871015"/>
            <a:chOff x="0" y="0"/>
            <a:chExt cx="6355080" cy="6355080"/>
          </a:xfrm>
        </p:grpSpPr>
        <p:sp>
          <p:nvSpPr>
            <p:cNvPr id="76"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6327D"/>
            </a:solidFill>
          </p:spPr>
        </p:sp>
      </p:grpSp>
      <p:pic>
        <p:nvPicPr>
          <p:cNvPr id="77"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46068" y="3770648"/>
            <a:ext cx="550385" cy="576593"/>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768350" y="639564"/>
            <a:ext cx="4846604" cy="205184"/>
          </a:xfrm>
          <a:prstGeom prst="rect">
            <a:avLst/>
          </a:prstGeom>
        </p:spPr>
        <p:txBody>
          <a:bodyPr lIns="0" tIns="0" rIns="0" bIns="0" rtlCol="0" anchor="t">
            <a:spAutoFit/>
          </a:bodyPr>
          <a:lstStyle/>
          <a:p>
            <a:pPr>
              <a:lnSpc>
                <a:spcPts val="1635"/>
              </a:lnSpc>
            </a:pPr>
            <a:r>
              <a:rPr lang="en-US" sz="1665" spc="-98">
                <a:solidFill>
                  <a:srgbClr val="FFFFFF"/>
                </a:solidFill>
                <a:latin typeface="Poppins Medium Bold"/>
              </a:rPr>
              <a:t>Activity Time</a:t>
            </a:r>
            <a:endParaRPr lang="en-US" sz="1665" spc="-98">
              <a:solidFill>
                <a:srgbClr val="FFFFFF"/>
              </a:solidFill>
              <a:latin typeface="Poppins Medium Bold"/>
            </a:endParaRPr>
          </a:p>
        </p:txBody>
      </p:sp>
      <p:sp>
        <p:nvSpPr>
          <p:cNvPr id="14" name="Title 13"/>
          <p:cNvSpPr>
            <a:spLocks noGrp="1"/>
          </p:cNvSpPr>
          <p:nvPr>
            <p:ph type="title"/>
          </p:nvPr>
        </p:nvSpPr>
        <p:spPr/>
        <p:txBody>
          <a:bodyPr/>
          <a:lstStyle/>
          <a:p>
            <a:r>
              <a:rPr lang="en-US" dirty="0" smtClean="0"/>
              <a:t>Activity</a:t>
            </a:r>
            <a:endParaRPr lang="en-IN" dirty="0"/>
          </a:p>
        </p:txBody>
      </p:sp>
      <p:sp>
        <p:nvSpPr>
          <p:cNvPr id="15" name="Rectangle 14"/>
          <p:cNvSpPr/>
          <p:nvPr/>
        </p:nvSpPr>
        <p:spPr>
          <a:xfrm>
            <a:off x="3201756" y="3551163"/>
            <a:ext cx="4768763" cy="1954381"/>
          </a:xfrm>
          <a:prstGeom prst="rect">
            <a:avLst/>
          </a:prstGeom>
        </p:spPr>
        <p:txBody>
          <a:bodyPr wrap="square">
            <a:spAutoFit/>
          </a:bodyPr>
          <a:lstStyle/>
          <a:p>
            <a:pPr>
              <a:lnSpc>
                <a:spcPct val="150000"/>
              </a:lnSpc>
            </a:pPr>
            <a:r>
              <a:rPr lang="de-DE" sz="2000" b="1" dirty="0">
                <a:solidFill>
                  <a:schemeClr val="tx1">
                    <a:lumMod val="95000"/>
                    <a:lumOff val="5000"/>
                  </a:schemeClr>
                </a:solidFill>
                <a:latin typeface="+mj-lt"/>
                <a:ea typeface="Open Sans" panose="020B0606030504020204" pitchFamily="34" charset="0"/>
                <a:cs typeface="Open Sans" panose="020B0606030504020204" pitchFamily="34" charset="0"/>
              </a:rPr>
              <a:t>Instructions</a:t>
            </a:r>
            <a:endParaRPr lang="de-DE" sz="2000" b="1" dirty="0">
              <a:solidFill>
                <a:schemeClr val="tx1">
                  <a:lumMod val="95000"/>
                  <a:lumOff val="5000"/>
                </a:schemeClr>
              </a:solidFill>
              <a:latin typeface="+mj-lt"/>
              <a:ea typeface="Source Sans Pro" panose="020B0503030403020204" pitchFamily="34" charset="0"/>
              <a:cs typeface="Open Sans Light" panose="020B0306030504020204" pitchFamily="34" charset="0"/>
            </a:endParaRPr>
          </a:p>
          <a:p>
            <a:pPr marL="342900" indent="-342900">
              <a:buFont typeface="+mj-lt"/>
              <a:buAutoNum type="arabicPeriod"/>
            </a:pP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Role 1 – One person plays the role of the customer</a:t>
            </a:r>
            <a:endPar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Role 2 - Other person plays the role of the salesperson</a:t>
            </a:r>
            <a:endPar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The rest of the group observes the impact one bad customer experience can create</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6" name="Rectangle 15"/>
          <p:cNvSpPr/>
          <p:nvPr/>
        </p:nvSpPr>
        <p:spPr>
          <a:xfrm>
            <a:off x="3201756" y="1419928"/>
            <a:ext cx="4768763" cy="1308050"/>
          </a:xfrm>
          <a:prstGeom prst="rect">
            <a:avLst/>
          </a:prstGeom>
        </p:spPr>
        <p:txBody>
          <a:bodyPr wrap="square">
            <a:spAutoFit/>
          </a:bodyPr>
          <a:lstStyle/>
          <a:p>
            <a:pPr>
              <a:lnSpc>
                <a:spcPct val="150000"/>
              </a:lnSpc>
            </a:pPr>
            <a:r>
              <a:rPr lang="en-US" sz="2000" b="1" dirty="0" smtClean="0">
                <a:solidFill>
                  <a:schemeClr val="tx1">
                    <a:lumMod val="95000"/>
                    <a:lumOff val="5000"/>
                  </a:schemeClr>
                </a:solidFill>
                <a:latin typeface="+mj-lt"/>
                <a:ea typeface="Open Sans" panose="020B0606030504020204" pitchFamily="34" charset="0"/>
                <a:cs typeface="Open Sans" panose="020B0606030504020204" pitchFamily="34" charset="0"/>
              </a:rPr>
              <a:t>Role play</a:t>
            </a:r>
            <a:endParaRPr lang="en-US" sz="2000" b="1" dirty="0">
              <a:solidFill>
                <a:schemeClr val="tx1">
                  <a:lumMod val="95000"/>
                  <a:lumOff val="5000"/>
                </a:schemeClr>
              </a:solidFill>
              <a:latin typeface="+mj-lt"/>
              <a:ea typeface="Open Sans" panose="020B0606030504020204" pitchFamily="34" charset="0"/>
              <a:cs typeface="Open Sans" panose="020B0606030504020204" pitchFamily="34" charset="0"/>
            </a:endParaRPr>
          </a:p>
          <a:p>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A customer walks up to a salesperson for help. The salesperson, busy with another task, denies assisting the customer.</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7" name="Oval 16"/>
          <p:cNvSpPr/>
          <p:nvPr/>
        </p:nvSpPr>
        <p:spPr bwMode="auto">
          <a:xfrm>
            <a:off x="8808720" y="3551163"/>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52887" y="4475274"/>
            <a:ext cx="1895046" cy="1895046"/>
          </a:xfrm>
          <a:prstGeom prst="rect">
            <a:avLst/>
          </a:prstGeom>
        </p:spPr>
      </p:pic>
      <p:sp>
        <p:nvSpPr>
          <p:cNvPr id="19" name="Rounded Rectangle 18"/>
          <p:cNvSpPr/>
          <p:nvPr/>
        </p:nvSpPr>
        <p:spPr bwMode="auto">
          <a:xfrm>
            <a:off x="1158552" y="1226252"/>
            <a:ext cx="1611352" cy="1611352"/>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0" name="Rounded Rectangle 19"/>
          <p:cNvSpPr/>
          <p:nvPr/>
        </p:nvSpPr>
        <p:spPr bwMode="auto">
          <a:xfrm>
            <a:off x="1158552" y="3609890"/>
            <a:ext cx="1612800" cy="1612800"/>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Shape 2460"/>
          <p:cNvSpPr/>
          <p:nvPr/>
        </p:nvSpPr>
        <p:spPr>
          <a:xfrm>
            <a:off x="1367752" y="1653579"/>
            <a:ext cx="1192952" cy="75669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2" name="Shape 2413"/>
          <p:cNvSpPr/>
          <p:nvPr/>
        </p:nvSpPr>
        <p:spPr>
          <a:xfrm>
            <a:off x="1559784" y="4020356"/>
            <a:ext cx="810336" cy="791868"/>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3" name="Oval 22"/>
          <p:cNvSpPr/>
          <p:nvPr/>
        </p:nvSpPr>
        <p:spPr bwMode="auto">
          <a:xfrm>
            <a:off x="2467668" y="1106940"/>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Oval 23"/>
          <p:cNvSpPr/>
          <p:nvPr/>
        </p:nvSpPr>
        <p:spPr bwMode="auto">
          <a:xfrm>
            <a:off x="1000780" y="4990033"/>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D816501-AAE5-214E-B100-00C3DC5F5E3F}" type="slidenum">
              <a:rPr lang="en-US" smtClean="0"/>
            </a:fld>
            <a:endParaRPr lang="en-US" dirty="0"/>
          </a:p>
        </p:txBody>
      </p:sp>
      <p:sp>
        <p:nvSpPr>
          <p:cNvPr id="6" name="Title 5"/>
          <p:cNvSpPr>
            <a:spLocks noGrp="1"/>
          </p:cNvSpPr>
          <p:nvPr>
            <p:ph type="title"/>
          </p:nvPr>
        </p:nvSpPr>
        <p:spPr/>
        <p:txBody>
          <a:bodyPr/>
          <a:lstStyle/>
          <a:p>
            <a:r>
              <a:rPr lang="en-US" sz="3200" dirty="0"/>
              <a:t>Q&amp;A</a:t>
            </a:r>
            <a:endParaRPr lang="en-US" sz="3200" dirty="0"/>
          </a:p>
        </p:txBody>
      </p:sp>
      <p:pic>
        <p:nvPicPr>
          <p:cNvPr id="8" name="Picture 2"/>
          <p:cNvPicPr>
            <a:picLocks noChangeAspect="1" noChangeArrowheads="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3739" y="1281114"/>
            <a:ext cx="5724525"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p:nvPr/>
        </p:nvSpPr>
        <p:spPr>
          <a:xfrm>
            <a:off x="656643" y="1191768"/>
            <a:ext cx="4829757" cy="1981200"/>
          </a:xfrm>
          <a:prstGeom prst="rect">
            <a:avLst/>
          </a:prstGeom>
        </p:spPr>
        <p:txBody>
          <a:bodyPr/>
          <a:lstStyle>
            <a:lvl1pPr marL="274320" indent="-274320" algn="l" rtl="0" eaLnBrk="1" fontAlgn="base" hangingPunct="1">
              <a:lnSpc>
                <a:spcPct val="100000"/>
              </a:lnSpc>
              <a:spcBef>
                <a:spcPts val="1800"/>
              </a:spcBef>
              <a:spcAft>
                <a:spcPct val="0"/>
              </a:spcAft>
              <a:buClr>
                <a:schemeClr val="tx1"/>
              </a:buClr>
              <a:buSzPct val="100000"/>
              <a:buFont typeface="Arial" panose="020B0604020202020204" pitchFamily="34" charset="0"/>
              <a:buChar char="•"/>
              <a:defRPr sz="2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1pPr>
            <a:lvl2pPr marL="45720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20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2pPr>
            <a:lvl3pPr marL="73152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8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3pPr>
            <a:lvl4pPr marL="109728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4pPr>
            <a:lvl5pPr marL="1487805"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3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5pPr>
            <a:lvl6pPr marL="177609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6pPr>
            <a:lvl7pPr marL="206438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7pPr>
            <a:lvl8pPr marL="235204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8pPr>
            <a:lvl9pPr marL="264033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9pPr>
          </a:lstStyle>
          <a:p>
            <a:pPr marL="0" indent="0" algn="ctr" defTabSz="914400">
              <a:buNone/>
            </a:pPr>
            <a:r>
              <a:rPr lang="en-GB" sz="8000" b="1" kern="0" dirty="0">
                <a:solidFill>
                  <a:schemeClr val="tx1">
                    <a:lumMod val="75000"/>
                    <a:lumOff val="25000"/>
                  </a:schemeClr>
                </a:solidFill>
                <a:latin typeface="Georgia" panose="02040502050405020303" pitchFamily="-111" charset="0"/>
              </a:rPr>
              <a:t>Break</a:t>
            </a:r>
            <a:endParaRPr lang="en-GB" sz="8000" b="1" kern="0" dirty="0">
              <a:solidFill>
                <a:schemeClr val="tx1">
                  <a:lumMod val="75000"/>
                  <a:lumOff val="25000"/>
                </a:schemeClr>
              </a:solidFill>
              <a:latin typeface="Georgia" panose="02040502050405020303" pitchFamily="-111" charset="0"/>
            </a:endParaRPr>
          </a:p>
        </p:txBody>
      </p:sp>
      <p:sp>
        <p:nvSpPr>
          <p:cNvPr id="2" name="Slide Number Placeholder 1"/>
          <p:cNvSpPr>
            <a:spLocks noGrp="1"/>
          </p:cNvSpPr>
          <p:nvPr>
            <p:ph type="sldNum" sz="quarter" idx="4"/>
          </p:nvPr>
        </p:nvSpPr>
        <p:spPr/>
        <p:txBody>
          <a:bodyPr/>
          <a:lstStyle/>
          <a:p>
            <a:fld id="{AD816501-AAE5-214E-B100-00C3DC5F5E3F}" type="slidenum">
              <a:rPr lang="en-US" smtClean="0"/>
            </a:fld>
            <a:endParaRPr lang="en-US" dirty="0"/>
          </a:p>
        </p:txBody>
      </p:sp>
      <p:sp>
        <p:nvSpPr>
          <p:cNvPr id="6" name="Shape 2624"/>
          <p:cNvSpPr/>
          <p:nvPr/>
        </p:nvSpPr>
        <p:spPr>
          <a:xfrm>
            <a:off x="8179492" y="2426208"/>
            <a:ext cx="3657861" cy="3657584"/>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accent1">
              <a:lumMod val="60000"/>
              <a:lumOff val="40000"/>
            </a:schemeClr>
          </a:solidFill>
          <a:ln w="12700">
            <a:miter lim="400000"/>
          </a:ln>
        </p:spPr>
        <p:txBody>
          <a:bodyPr lIns="38088" tIns="38088" rIns="38088" bIns="38088" anchor="ctr"/>
          <a:lstStyle/>
          <a:p>
            <a:pPr algn="ctr" defTabSz="4572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3125"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txBox="1"/>
          <p:nvPr/>
        </p:nvSpPr>
        <p:spPr>
          <a:xfrm>
            <a:off x="1140219" y="1566395"/>
            <a:ext cx="7691724" cy="1769853"/>
          </a:xfrm>
          <a:prstGeom prst="rect">
            <a:avLst/>
          </a:prstGeom>
        </p:spPr>
        <p:txBody>
          <a:bodyPr/>
          <a:lstStyle>
            <a:lvl1pPr marL="274320" indent="-274320" algn="l" rtl="0" eaLnBrk="1" fontAlgn="base" hangingPunct="1">
              <a:lnSpc>
                <a:spcPct val="100000"/>
              </a:lnSpc>
              <a:spcBef>
                <a:spcPts val="1800"/>
              </a:spcBef>
              <a:spcAft>
                <a:spcPct val="0"/>
              </a:spcAft>
              <a:buClr>
                <a:schemeClr val="tx1"/>
              </a:buClr>
              <a:buSzPct val="100000"/>
              <a:buFont typeface="Arial" panose="020B0604020202020204" pitchFamily="34" charset="0"/>
              <a:buChar char="•"/>
              <a:defRPr sz="2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1pPr>
            <a:lvl2pPr marL="45720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20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2pPr>
            <a:lvl3pPr marL="73152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8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3pPr>
            <a:lvl4pPr marL="109728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4pPr>
            <a:lvl5pPr marL="1487805"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3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5pPr>
            <a:lvl6pPr marL="177609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6pPr>
            <a:lvl7pPr marL="206438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7pPr>
            <a:lvl8pPr marL="235204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8pPr>
            <a:lvl9pPr marL="264033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9pPr>
          </a:lstStyle>
          <a:p>
            <a:pPr marL="0" indent="0" defTabSz="914400">
              <a:buNone/>
            </a:pPr>
            <a:r>
              <a:rPr lang="en-GB" sz="4800" b="1" kern="0" dirty="0">
                <a:solidFill>
                  <a:srgbClr val="108CC9"/>
                </a:solidFill>
                <a:latin typeface="+mj-ea"/>
                <a:ea typeface="+mj-ea"/>
              </a:rPr>
              <a:t>Understanding Emotional Intelligence</a:t>
            </a:r>
            <a:endParaRPr lang="en-GB" sz="4800" b="1" kern="0" dirty="0">
              <a:solidFill>
                <a:srgbClr val="108CC9"/>
              </a:solidFill>
              <a:latin typeface="+mj-ea"/>
              <a:ea typeface="+mj-ea"/>
            </a:endParaRPr>
          </a:p>
        </p:txBody>
      </p:sp>
      <p:sp>
        <p:nvSpPr>
          <p:cNvPr id="2" name="Slide Number Placeholder 1"/>
          <p:cNvSpPr>
            <a:spLocks noGrp="1"/>
          </p:cNvSpPr>
          <p:nvPr>
            <p:ph type="sldNum" sz="quarter" idx="4"/>
          </p:nvPr>
        </p:nvSpPr>
        <p:spPr/>
        <p:txBody>
          <a:bodyPr/>
          <a:lstStyle/>
          <a:p>
            <a:fld id="{AD816501-AAE5-214E-B100-00C3DC5F5E3F}" type="slidenum">
              <a:rPr lang="en-US" smtClean="0"/>
            </a:fld>
            <a:endParaRPr lang="en-US" dirty="0"/>
          </a:p>
        </p:txBody>
      </p:sp>
      <p:sp>
        <p:nvSpPr>
          <p:cNvPr id="6" name="Rounded Rectangle 5"/>
          <p:cNvSpPr/>
          <p:nvPr/>
        </p:nvSpPr>
        <p:spPr bwMode="auto">
          <a:xfrm>
            <a:off x="586989" y="337120"/>
            <a:ext cx="2123235" cy="656185"/>
          </a:xfrm>
          <a:prstGeom prst="roundRect">
            <a:avLst/>
          </a:prstGeom>
          <a:solidFill>
            <a:srgbClr val="108CC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defTabSz="914400">
              <a:spcBef>
                <a:spcPct val="0"/>
              </a:spcBef>
            </a:pPr>
            <a:r>
              <a:rPr lang="en-US" sz="28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Module </a:t>
            </a:r>
            <a:r>
              <a:rPr lang="en-US" sz="2800" dirty="0" smtClean="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5</a:t>
            </a:r>
            <a:endParaRPr lang="en-US" sz="28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cxnSp>
        <p:nvCxnSpPr>
          <p:cNvPr id="7" name="Straight Connector 6"/>
          <p:cNvCxnSpPr/>
          <p:nvPr/>
        </p:nvCxnSpPr>
        <p:spPr>
          <a:xfrm>
            <a:off x="596224" y="760015"/>
            <a:ext cx="0" cy="3139528"/>
          </a:xfrm>
          <a:prstGeom prst="line">
            <a:avLst/>
          </a:prstGeom>
          <a:ln w="38100">
            <a:solidFill>
              <a:srgbClr val="108CC9"/>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bwMode="auto">
          <a:xfrm>
            <a:off x="2710225" y="3484613"/>
            <a:ext cx="1509623" cy="795356"/>
          </a:xfrm>
          <a:prstGeom prst="roundRect">
            <a:avLst/>
          </a:prstGeom>
          <a:solidFill>
            <a:schemeClr val="bg1"/>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smtClean="0">
                <a:latin typeface="Arial" panose="020B0604020202020204" pitchFamily="34" charset="0"/>
                <a:ea typeface="ヒラギノ角ゴ ProN W3" panose="020B0300000000000000" pitchFamily="-110" charset="-128"/>
                <a:cs typeface="ヒラギノ角ゴ ProN W3" panose="020B0300000000000000" pitchFamily="-110" charset="-128"/>
              </a:rPr>
              <a:t>Being </a:t>
            </a:r>
            <a:endParaRPr lang="en-US" sz="1400" dirty="0" smtClean="0">
              <a:latin typeface="Arial" panose="020B0604020202020204" pitchFamily="34" charset="0"/>
              <a:ea typeface="ヒラギノ角ゴ ProN W3" panose="020B0300000000000000" pitchFamily="-110" charset="-128"/>
              <a:cs typeface="ヒラギノ角ゴ ProN W3" panose="020B0300000000000000" pitchFamily="-110" charset="-128"/>
            </a:endParaRPr>
          </a:p>
          <a:p>
            <a:pPr algn="ctr" defTabSz="914400">
              <a:spcBef>
                <a:spcPct val="0"/>
              </a:spcBef>
            </a:pPr>
            <a:r>
              <a:rPr lang="en-US" sz="1400" dirty="0">
                <a:latin typeface="Arial" panose="020B0604020202020204" pitchFamily="34" charset="0"/>
                <a:ea typeface="ヒラギノ角ゴ ProN W3" panose="020B0300000000000000" pitchFamily="-110" charset="-128"/>
                <a:cs typeface="ヒラギノ角ゴ ProN W3" panose="020B0300000000000000" pitchFamily="-110" charset="-128"/>
              </a:rPr>
              <a:t>S</a:t>
            </a:r>
            <a:r>
              <a:rPr lang="en-US" sz="1400" dirty="0" smtClean="0">
                <a:latin typeface="Arial" panose="020B0604020202020204" pitchFamily="34" charset="0"/>
                <a:ea typeface="ヒラギノ角ゴ ProN W3" panose="020B0300000000000000" pitchFamily="-110" charset="-128"/>
                <a:cs typeface="ヒラギノ角ゴ ProN W3" panose="020B0300000000000000" pitchFamily="-110" charset="-128"/>
              </a:rPr>
              <a:t>elf-aware</a:t>
            </a:r>
            <a:endParaRPr lang="en-US" sz="1400" dirty="0">
              <a:latin typeface="Arial" panose="020B0604020202020204" pitchFamily="34" charset="0"/>
              <a:ea typeface="ヒラギノ角ゴ ProN W3" panose="020B0300000000000000" pitchFamily="-110" charset="-128"/>
              <a:cs typeface="ヒラギノ角ゴ ProN W3" panose="020B0300000000000000" pitchFamily="-110" charset="-128"/>
            </a:endParaRPr>
          </a:p>
        </p:txBody>
      </p:sp>
      <p:sp>
        <p:nvSpPr>
          <p:cNvPr id="11" name="Rounded Rectangle 10"/>
          <p:cNvSpPr/>
          <p:nvPr/>
        </p:nvSpPr>
        <p:spPr bwMode="auto">
          <a:xfrm>
            <a:off x="4444131" y="3484613"/>
            <a:ext cx="1509623" cy="795356"/>
          </a:xfrm>
          <a:prstGeom prst="roundRect">
            <a:avLst/>
          </a:prstGeom>
          <a:solidFill>
            <a:schemeClr val="bg1"/>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smtClean="0">
                <a:latin typeface="Arial" panose="020B0604020202020204" pitchFamily="34" charset="0"/>
                <a:ea typeface="ヒラギノ角ゴ ProN W3" panose="020B0300000000000000" pitchFamily="-110" charset="-128"/>
                <a:cs typeface="ヒラギノ角ゴ ProN W3" panose="020B0300000000000000" pitchFamily="-110" charset="-128"/>
              </a:rPr>
              <a:t>Managing </a:t>
            </a:r>
            <a:endParaRPr lang="en-US" sz="1400" dirty="0" smtClean="0">
              <a:latin typeface="Arial" panose="020B0604020202020204" pitchFamily="34" charset="0"/>
              <a:ea typeface="ヒラギノ角ゴ ProN W3" panose="020B0300000000000000" pitchFamily="-110" charset="-128"/>
              <a:cs typeface="ヒラギノ角ゴ ProN W3" panose="020B0300000000000000" pitchFamily="-110" charset="-128"/>
            </a:endParaRPr>
          </a:p>
          <a:p>
            <a:pPr algn="ctr" defTabSz="914400">
              <a:spcBef>
                <a:spcPct val="0"/>
              </a:spcBef>
            </a:pPr>
            <a:r>
              <a:rPr lang="en-US" sz="1400" dirty="0" smtClean="0">
                <a:latin typeface="Arial" panose="020B0604020202020204" pitchFamily="34" charset="0"/>
                <a:ea typeface="ヒラギノ角ゴ ProN W3" panose="020B0300000000000000" pitchFamily="-110" charset="-128"/>
                <a:cs typeface="ヒラギノ角ゴ ProN W3" panose="020B0300000000000000" pitchFamily="-110" charset="-128"/>
              </a:rPr>
              <a:t>Yourself</a:t>
            </a:r>
            <a:endParaRPr lang="en-US" sz="1400" dirty="0">
              <a:latin typeface="Arial" panose="020B0604020202020204" pitchFamily="34" charset="0"/>
              <a:ea typeface="ヒラギノ角ゴ ProN W3" panose="020B0300000000000000" pitchFamily="-110" charset="-128"/>
              <a:cs typeface="ヒラギノ角ゴ ProN W3" panose="020B0300000000000000" pitchFamily="-110" charset="-128"/>
            </a:endParaRPr>
          </a:p>
        </p:txBody>
      </p:sp>
      <p:sp>
        <p:nvSpPr>
          <p:cNvPr id="12" name="Rounded Rectangle 11"/>
          <p:cNvSpPr/>
          <p:nvPr/>
        </p:nvSpPr>
        <p:spPr bwMode="auto">
          <a:xfrm>
            <a:off x="987820" y="3484615"/>
            <a:ext cx="1509623" cy="795356"/>
          </a:xfrm>
          <a:prstGeom prst="roundRect">
            <a:avLst/>
          </a:prstGeom>
          <a:solidFill>
            <a:schemeClr val="bg1"/>
          </a:solidFill>
          <a:ln w="12700" cap="flat" cmpd="sng" algn="ctr">
            <a:solidFill>
              <a:srgbClr val="91C6F7"/>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What is Emotional Intelligence?</a:t>
            </a:r>
            <a:endParaRPr lang="en-US" sz="14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3" name="Isosceles Triangle 12"/>
          <p:cNvSpPr/>
          <p:nvPr/>
        </p:nvSpPr>
        <p:spPr bwMode="auto">
          <a:xfrm rot="5400000">
            <a:off x="2333247" y="3798637"/>
            <a:ext cx="526211" cy="172528"/>
          </a:xfrm>
          <a:prstGeom prst="triangle">
            <a:avLst/>
          </a:prstGeom>
          <a:solidFill>
            <a:srgbClr val="9AB8DA"/>
          </a:solidFill>
          <a:ln w="12700" cap="flat" cmpd="sng" algn="ctr">
            <a:solidFill>
              <a:srgbClr val="108CC9"/>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4" name="Isosceles Triangle 13"/>
          <p:cNvSpPr/>
          <p:nvPr/>
        </p:nvSpPr>
        <p:spPr bwMode="auto">
          <a:xfrm rot="5400000">
            <a:off x="4043006" y="3781380"/>
            <a:ext cx="526211" cy="172528"/>
          </a:xfrm>
          <a:prstGeom prst="triangle">
            <a:avLst/>
          </a:prstGeom>
          <a:solidFill>
            <a:schemeClr val="accent1">
              <a:lumMod val="40000"/>
              <a:lumOff val="60000"/>
            </a:schemeClr>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5" name="Isosceles Triangle 14"/>
          <p:cNvSpPr/>
          <p:nvPr/>
        </p:nvSpPr>
        <p:spPr bwMode="auto">
          <a:xfrm rot="5400000">
            <a:off x="5788414" y="3781381"/>
            <a:ext cx="526211" cy="172528"/>
          </a:xfrm>
          <a:prstGeom prst="triangle">
            <a:avLst/>
          </a:prstGeom>
          <a:solidFill>
            <a:schemeClr val="accent1">
              <a:lumMod val="40000"/>
              <a:lumOff val="60000"/>
            </a:schemeClr>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6" name="Rounded Rectangle 15"/>
          <p:cNvSpPr/>
          <p:nvPr/>
        </p:nvSpPr>
        <p:spPr bwMode="auto">
          <a:xfrm>
            <a:off x="6169415" y="3484613"/>
            <a:ext cx="1509623" cy="795356"/>
          </a:xfrm>
          <a:prstGeom prst="roundRect">
            <a:avLst/>
          </a:prstGeom>
          <a:solidFill>
            <a:schemeClr val="bg1"/>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smtClean="0">
                <a:latin typeface="Arial" panose="020B0604020202020204" pitchFamily="34" charset="0"/>
                <a:ea typeface="ヒラギノ角ゴ ProN W3" panose="020B0300000000000000" pitchFamily="-110" charset="-128"/>
                <a:cs typeface="ヒラギノ角ゴ ProN W3" panose="020B0300000000000000" pitchFamily="-110" charset="-128"/>
              </a:rPr>
              <a:t>Social Awareness</a:t>
            </a:r>
            <a:endParaRPr lang="en-US" sz="1400" dirty="0">
              <a:latin typeface="Arial" panose="020B0604020202020204" pitchFamily="34" charset="0"/>
              <a:ea typeface="ヒラギノ角ゴ ProN W3" panose="020B0300000000000000" pitchFamily="-110" charset="-128"/>
              <a:cs typeface="ヒラギノ角ゴ ProN W3" panose="020B0300000000000000" pitchFamily="-110" charset="-128"/>
            </a:endParaRPr>
          </a:p>
        </p:txBody>
      </p:sp>
      <p:cxnSp>
        <p:nvCxnSpPr>
          <p:cNvPr id="17" name="Straight Connector 16"/>
          <p:cNvCxnSpPr/>
          <p:nvPr/>
        </p:nvCxnSpPr>
        <p:spPr>
          <a:xfrm>
            <a:off x="596225" y="3882291"/>
            <a:ext cx="379563" cy="0"/>
          </a:xfrm>
          <a:prstGeom prst="line">
            <a:avLst/>
          </a:prstGeom>
          <a:ln w="38100">
            <a:solidFill>
              <a:srgbClr val="108CC9"/>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8808720" y="3551163"/>
            <a:ext cx="4183380" cy="4183380"/>
          </a:xfrm>
          <a:prstGeom prst="ellipse">
            <a:avLst/>
          </a:prstGeom>
          <a:solidFill>
            <a:srgbClr val="C1D2DF"/>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75520" y="4459649"/>
            <a:ext cx="1792804" cy="1792804"/>
          </a:xfrm>
          <a:prstGeom prst="rect">
            <a:avLst/>
          </a:prstGeom>
        </p:spPr>
      </p:pic>
      <p:sp>
        <p:nvSpPr>
          <p:cNvPr id="20" name="Isosceles Triangle 19"/>
          <p:cNvSpPr/>
          <p:nvPr/>
        </p:nvSpPr>
        <p:spPr bwMode="auto">
          <a:xfrm rot="5400000">
            <a:off x="7518098" y="3796029"/>
            <a:ext cx="526211" cy="172528"/>
          </a:xfrm>
          <a:prstGeom prst="triangle">
            <a:avLst/>
          </a:prstGeom>
          <a:solidFill>
            <a:srgbClr val="9AB8DA"/>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Rounded Rectangle 20"/>
          <p:cNvSpPr/>
          <p:nvPr/>
        </p:nvSpPr>
        <p:spPr bwMode="auto">
          <a:xfrm>
            <a:off x="7877446" y="3469966"/>
            <a:ext cx="1509623" cy="795356"/>
          </a:xfrm>
          <a:prstGeom prst="roundRect">
            <a:avLst/>
          </a:prstGeom>
          <a:solidFill>
            <a:srgbClr val="108CC9"/>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smtClean="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rPr>
              <a:t>Managing</a:t>
            </a:r>
            <a:endParaRPr lang="en-US" sz="1400" dirty="0" smtClean="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endParaRPr>
          </a:p>
          <a:p>
            <a:pPr algn="ctr" defTabSz="914400">
              <a:spcBef>
                <a:spcPct val="0"/>
              </a:spcBef>
            </a:pPr>
            <a:r>
              <a:rPr lang="en-US" sz="1400" dirty="0" smtClean="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rPr>
              <a:t>Relationships</a:t>
            </a:r>
            <a:endParaRPr lang="en-US" sz="14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605367" y="378458"/>
            <a:ext cx="10981267" cy="984885"/>
          </a:xfrm>
          <a:prstGeom prst="rect">
            <a:avLst/>
          </a:prstGeom>
          <a:noFill/>
          <a:ln w="12700">
            <a:noFill/>
            <a:miter lim="800000"/>
          </a:ln>
        </p:spPr>
        <p:txBody>
          <a:bodyPr vert="horz" wrap="square" lIns="0" tIns="0" rIns="0" bIns="0" numCol="1" anchor="t" anchorCtr="0" compatLnSpc="1">
            <a:spAutoFit/>
          </a:bodyPr>
          <a:lstStyle/>
          <a:p>
            <a:r>
              <a:rPr lang="en-IN" dirty="0"/>
              <a:t>Combining self-awareness, </a:t>
            </a:r>
            <a:r>
              <a:rPr lang="en-IN" dirty="0" smtClean="0"/>
              <a:t>social </a:t>
            </a:r>
            <a:r>
              <a:rPr lang="en-IN" dirty="0"/>
              <a:t>awareness and self-management</a:t>
            </a:r>
            <a:endParaRPr lang="en-IN" dirty="0"/>
          </a:p>
        </p:txBody>
      </p:sp>
      <p:sp>
        <p:nvSpPr>
          <p:cNvPr id="11" name="Rounded Rectangle 10"/>
          <p:cNvSpPr/>
          <p:nvPr/>
        </p:nvSpPr>
        <p:spPr bwMode="auto">
          <a:xfrm>
            <a:off x="1075362" y="1978968"/>
            <a:ext cx="2820739" cy="3102251"/>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Self </a:t>
            </a:r>
            <a:endParaRPr kumimoji="0" lang="en-US" sz="24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pPr>
            <a:r>
              <a:rPr lang="en-US" sz="2400" dirty="0" smtClean="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awareness</a:t>
            </a:r>
            <a:endParaRPr kumimoji="0" lang="en-IN" sz="24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42" name="object 42"/>
          <p:cNvSpPr txBox="1"/>
          <p:nvPr/>
        </p:nvSpPr>
        <p:spPr>
          <a:xfrm>
            <a:off x="1162453" y="4177155"/>
            <a:ext cx="2667148" cy="546517"/>
          </a:xfrm>
          <a:prstGeom prst="rect">
            <a:avLst/>
          </a:prstGeom>
        </p:spPr>
        <p:txBody>
          <a:bodyPr vert="horz" wrap="square" lIns="0" tIns="8467" rIns="0" bIns="0" rtlCol="0">
            <a:spAutoFit/>
          </a:bodyPr>
          <a:lstStyle/>
          <a:p>
            <a:pPr marL="8255" marR="3175" indent="-635" algn="ctr">
              <a:lnSpc>
                <a:spcPct val="114000"/>
              </a:lnSpc>
              <a:spcBef>
                <a:spcPts val="65"/>
              </a:spcBef>
            </a:pPr>
            <a:r>
              <a:rPr lang="en-IN" sz="1600" dirty="0">
                <a:latin typeface="Arial" panose="020B0604020202020204" pitchFamily="34" charset="0"/>
              </a:rPr>
              <a:t>U</a:t>
            </a:r>
            <a:r>
              <a:rPr lang="en-IN" sz="1600" dirty="0" smtClean="0">
                <a:latin typeface="Arial" panose="020B0604020202020204" pitchFamily="34" charset="0"/>
              </a:rPr>
              <a:t>nderstand </a:t>
            </a:r>
            <a:r>
              <a:rPr lang="en-IN" sz="1600" dirty="0">
                <a:latin typeface="Arial" panose="020B0604020202020204" pitchFamily="34" charset="0"/>
              </a:rPr>
              <a:t>what you feel and why</a:t>
            </a:r>
            <a:endParaRPr sz="1050" dirty="0">
              <a:latin typeface="Arial" panose="020B0604020202020204" pitchFamily="34" charset="0"/>
              <a:cs typeface="Arial" panose="020B0604020202020204" pitchFamily="34" charset="0"/>
            </a:endParaRPr>
          </a:p>
        </p:txBody>
      </p:sp>
      <p:sp>
        <p:nvSpPr>
          <p:cNvPr id="53" name="Rounded Rectangle 52"/>
          <p:cNvSpPr/>
          <p:nvPr/>
        </p:nvSpPr>
        <p:spPr bwMode="auto">
          <a:xfrm>
            <a:off x="8417912" y="1978968"/>
            <a:ext cx="2820739" cy="3102251"/>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914400">
              <a:spcBef>
                <a:spcPct val="0"/>
              </a:spcBef>
            </a:pPr>
            <a:r>
              <a:rPr lang="en-US" sz="2400" dirty="0" smtClean="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Self management</a:t>
            </a:r>
            <a:endParaRPr lang="en-US" sz="24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44" name="object 44"/>
          <p:cNvSpPr txBox="1"/>
          <p:nvPr/>
        </p:nvSpPr>
        <p:spPr>
          <a:xfrm>
            <a:off x="8417912" y="4026163"/>
            <a:ext cx="2820739" cy="850703"/>
          </a:xfrm>
          <a:prstGeom prst="rect">
            <a:avLst/>
          </a:prstGeom>
        </p:spPr>
        <p:txBody>
          <a:bodyPr vert="horz" wrap="square" lIns="0" tIns="8467" rIns="0" bIns="0" rtlCol="0">
            <a:spAutoFit/>
          </a:bodyPr>
          <a:lstStyle/>
          <a:p>
            <a:pPr marL="8255" marR="3175" indent="-635" algn="ctr">
              <a:lnSpc>
                <a:spcPct val="114000"/>
              </a:lnSpc>
              <a:spcBef>
                <a:spcPts val="65"/>
              </a:spcBef>
            </a:pPr>
            <a:r>
              <a:rPr lang="en-IN" sz="1600" dirty="0">
                <a:latin typeface="Arial" panose="020B0604020202020204" pitchFamily="34" charset="0"/>
              </a:rPr>
              <a:t>K</a:t>
            </a:r>
            <a:r>
              <a:rPr lang="en-IN" sz="1600" dirty="0" smtClean="0">
                <a:latin typeface="Arial" panose="020B0604020202020204" pitchFamily="34" charset="0"/>
              </a:rPr>
              <a:t>nowing </a:t>
            </a:r>
            <a:r>
              <a:rPr lang="en-IN" sz="1600" dirty="0">
                <a:latin typeface="Arial" panose="020B0604020202020204" pitchFamily="34" charset="0"/>
              </a:rPr>
              <a:t>your own and the other person's state of mind and </a:t>
            </a:r>
            <a:r>
              <a:rPr lang="en-IN" sz="1600" dirty="0" smtClean="0">
                <a:latin typeface="Arial" panose="020B0604020202020204" pitchFamily="34" charset="0"/>
              </a:rPr>
              <a:t>reacting to the situation</a:t>
            </a:r>
            <a:endParaRPr sz="1050" dirty="0">
              <a:latin typeface="Arial" panose="020B0604020202020204" pitchFamily="34" charset="0"/>
              <a:cs typeface="Arial" panose="020B0604020202020204" pitchFamily="34" charset="0"/>
            </a:endParaRPr>
          </a:p>
        </p:txBody>
      </p:sp>
      <p:sp>
        <p:nvSpPr>
          <p:cNvPr id="47" name="Rounded Rectangle 46"/>
          <p:cNvSpPr/>
          <p:nvPr/>
        </p:nvSpPr>
        <p:spPr bwMode="auto">
          <a:xfrm>
            <a:off x="4694141" y="2001472"/>
            <a:ext cx="2820739" cy="3102251"/>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Social </a:t>
            </a:r>
            <a:endParaRPr kumimoji="0" lang="en-US" sz="24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a:p>
            <a:pPr marL="0" marR="0" indent="0" algn="ctr"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awareness</a:t>
            </a:r>
            <a:endParaRPr kumimoji="0" lang="en-IN" sz="24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49" name="object 42"/>
          <p:cNvSpPr txBox="1"/>
          <p:nvPr/>
        </p:nvSpPr>
        <p:spPr>
          <a:xfrm>
            <a:off x="4759377" y="4016779"/>
            <a:ext cx="2667073" cy="850703"/>
          </a:xfrm>
          <a:prstGeom prst="rect">
            <a:avLst/>
          </a:prstGeom>
        </p:spPr>
        <p:txBody>
          <a:bodyPr vert="horz" wrap="square" lIns="0" tIns="8467" rIns="0" bIns="0" rtlCol="0">
            <a:spAutoFit/>
          </a:bodyPr>
          <a:lstStyle/>
          <a:p>
            <a:pPr marL="8255" marR="3175" indent="-635" algn="ctr">
              <a:lnSpc>
                <a:spcPct val="114000"/>
              </a:lnSpc>
              <a:spcBef>
                <a:spcPts val="65"/>
              </a:spcBef>
            </a:pPr>
            <a:r>
              <a:rPr lang="en-IN" sz="1600" dirty="0">
                <a:latin typeface="Arial" panose="020B0604020202020204" pitchFamily="34" charset="0"/>
              </a:rPr>
              <a:t>U</a:t>
            </a:r>
            <a:r>
              <a:rPr lang="en-IN" sz="1600" dirty="0" smtClean="0">
                <a:latin typeface="Arial" panose="020B0604020202020204" pitchFamily="34" charset="0"/>
              </a:rPr>
              <a:t>nderstand </a:t>
            </a:r>
            <a:r>
              <a:rPr lang="en-IN" sz="1600" dirty="0">
                <a:latin typeface="Arial" panose="020B0604020202020204" pitchFamily="34" charset="0"/>
              </a:rPr>
              <a:t>the room and the person you are </a:t>
            </a:r>
            <a:r>
              <a:rPr lang="en-IN" sz="1600" dirty="0" smtClean="0">
                <a:latin typeface="Arial" panose="020B0604020202020204" pitchFamily="34" charset="0"/>
              </a:rPr>
              <a:t>engaging with</a:t>
            </a:r>
            <a:endParaRPr sz="1050" dirty="0">
              <a:latin typeface="Arial" panose="020B0604020202020204" pitchFamily="34" charset="0"/>
              <a:cs typeface="Arial" panose="020B0604020202020204" pitchFamily="34" charset="0"/>
            </a:endParaRPr>
          </a:p>
        </p:txBody>
      </p:sp>
      <p:pic>
        <p:nvPicPr>
          <p:cNvPr id="1026" name="Picture 2" descr="Aware, concept, conscious, informed, innovation, mindset, wel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50308" y="3302837"/>
            <a:ext cx="691437" cy="691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engagement, forum, social, social enga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561" y="3294072"/>
            <a:ext cx="679897" cy="679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agement, project, tas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1680" y="3294072"/>
            <a:ext cx="619040" cy="6190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p:cNvSpPr/>
          <p:nvPr/>
        </p:nvSpPr>
        <p:spPr bwMode="auto">
          <a:xfrm>
            <a:off x="-1729740" y="4252199"/>
            <a:ext cx="3459480" cy="3459480"/>
          </a:xfrm>
          <a:prstGeom prst="ellipse">
            <a:avLst/>
          </a:prstGeom>
          <a:solidFill>
            <a:srgbClr val="95B7D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6" name="object 16"/>
          <p:cNvSpPr txBox="1">
            <a:spLocks noGrp="1"/>
          </p:cNvSpPr>
          <p:nvPr>
            <p:ph type="title"/>
          </p:nvPr>
        </p:nvSpPr>
        <p:spPr>
          <a:prstGeom prst="rect">
            <a:avLst/>
          </a:prstGeom>
          <a:noFill/>
          <a:ln w="12700">
            <a:noFill/>
            <a:miter lim="800000"/>
          </a:ln>
        </p:spPr>
        <p:txBody>
          <a:bodyPr vert="horz" wrap="square" lIns="0" tIns="0" rIns="0" bIns="0" numCol="1" anchor="t" anchorCtr="0" compatLnSpc="1">
            <a:spAutoFit/>
          </a:bodyPr>
          <a:lstStyle/>
          <a:p>
            <a:r>
              <a:rPr lang="en-US" sz="3200" dirty="0" smtClean="0"/>
              <a:t>Play to your personal strengths</a:t>
            </a:r>
            <a:endParaRPr sz="3200" dirty="0"/>
          </a:p>
        </p:txBody>
      </p:sp>
      <p:sp>
        <p:nvSpPr>
          <p:cNvPr id="17" name="Rounded Rectangle 16"/>
          <p:cNvSpPr/>
          <p:nvPr/>
        </p:nvSpPr>
        <p:spPr bwMode="auto">
          <a:xfrm>
            <a:off x="5563736" y="2784978"/>
            <a:ext cx="6003424" cy="2701276"/>
          </a:xfrm>
          <a:prstGeom prst="roundRect">
            <a:avLst>
              <a:gd name="adj" fmla="val 15539"/>
            </a:avLst>
          </a:prstGeom>
          <a:noFill/>
          <a:ln w="12700" cap="flat" cmpd="sng" algn="ctr">
            <a:solidFill>
              <a:srgbClr val="578BBD"/>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8" name="Rectangle 17"/>
          <p:cNvSpPr/>
          <p:nvPr/>
        </p:nvSpPr>
        <p:spPr>
          <a:xfrm>
            <a:off x="5720168" y="3013773"/>
            <a:ext cx="5324041" cy="2139047"/>
          </a:xfrm>
          <a:prstGeom prst="rect">
            <a:avLst/>
          </a:prstGeom>
          <a:noFill/>
        </p:spPr>
        <p:txBody>
          <a:bodyPr wrap="square">
            <a:spAutoFit/>
          </a:bodyPr>
          <a:lstStyle/>
          <a:p>
            <a:pPr marL="285750" indent="-285750">
              <a:spcBef>
                <a:spcPts val="1485"/>
              </a:spcBef>
              <a:buFont typeface="Arial" panose="020B0604020202020204" pitchFamily="34" charset="0"/>
              <a:buChar char="•"/>
            </a:pPr>
            <a:r>
              <a:rPr lang="en-IN" sz="1800" dirty="0">
                <a:latin typeface="Arial" panose="020B0604020202020204" pitchFamily="34" charset="0"/>
              </a:rPr>
              <a:t>Every person has some strength which they can use to their advantage. </a:t>
            </a:r>
            <a:endParaRPr lang="en-IN" sz="1800" dirty="0" smtClean="0">
              <a:latin typeface="Arial" panose="020B0604020202020204" pitchFamily="34" charset="0"/>
            </a:endParaRPr>
          </a:p>
          <a:p>
            <a:pPr marL="285750" indent="-285750">
              <a:spcBef>
                <a:spcPts val="1485"/>
              </a:spcBef>
              <a:buFont typeface="Arial" panose="020B0604020202020204" pitchFamily="34" charset="0"/>
              <a:buChar char="•"/>
            </a:pPr>
            <a:r>
              <a:rPr lang="en-IN" sz="1800" dirty="0">
                <a:latin typeface="Arial" panose="020B0604020202020204" pitchFamily="34" charset="0"/>
              </a:rPr>
              <a:t>Try and figure out what your strengths are and capitalise on them. </a:t>
            </a:r>
            <a:endParaRPr lang="en-IN" sz="1800" dirty="0" smtClean="0">
              <a:latin typeface="Arial" panose="020B0604020202020204" pitchFamily="34" charset="0"/>
            </a:endParaRPr>
          </a:p>
          <a:p>
            <a:pPr marL="285750" indent="-285750">
              <a:spcBef>
                <a:spcPts val="1485"/>
              </a:spcBef>
              <a:buFont typeface="Arial" panose="020B0604020202020204" pitchFamily="34" charset="0"/>
              <a:buChar char="•"/>
            </a:pPr>
            <a:r>
              <a:rPr lang="en-IN" sz="1800" dirty="0">
                <a:latin typeface="Arial" panose="020B0604020202020204" pitchFamily="34" charset="0"/>
              </a:rPr>
              <a:t>E</a:t>
            </a:r>
            <a:r>
              <a:rPr lang="en-IN" sz="1800" dirty="0" smtClean="0">
                <a:latin typeface="Arial" panose="020B0604020202020204" pitchFamily="34" charset="0"/>
              </a:rPr>
              <a:t>xperiment </a:t>
            </a:r>
            <a:r>
              <a:rPr lang="en-IN" sz="1800" dirty="0">
                <a:latin typeface="Arial" panose="020B0604020202020204" pitchFamily="34" charset="0"/>
              </a:rPr>
              <a:t>and hone your skills until you are comfortable with displaying and </a:t>
            </a:r>
            <a:r>
              <a:rPr lang="en-IN" sz="1800" dirty="0" smtClean="0">
                <a:latin typeface="Arial" panose="020B0604020202020204" pitchFamily="34" charset="0"/>
              </a:rPr>
              <a:t>using them</a:t>
            </a:r>
            <a:endParaRPr lang="en-US" sz="1400" spc="57" dirty="0">
              <a:latin typeface="Arial" panose="020B0604020202020204" pitchFamily="34" charset="0"/>
              <a:cs typeface="Arial" panose="020B0604020202020204" pitchFamily="34" charset="0"/>
            </a:endParaRPr>
          </a:p>
        </p:txBody>
      </p:sp>
      <p:sp>
        <p:nvSpPr>
          <p:cNvPr id="20" name="Oval 19"/>
          <p:cNvSpPr/>
          <p:nvPr/>
        </p:nvSpPr>
        <p:spPr bwMode="auto">
          <a:xfrm>
            <a:off x="11044209" y="2421064"/>
            <a:ext cx="762291" cy="762291"/>
          </a:xfrm>
          <a:prstGeom prst="ellipse">
            <a:avLst/>
          </a:prstGeom>
          <a:solidFill>
            <a:srgbClr val="95B7D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9" name="Picture 2" descr="Free photos of Arm wrestl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8717" y="2039877"/>
            <a:ext cx="5169565" cy="3446377"/>
          </a:xfrm>
          <a:prstGeom prst="roundRect">
            <a:avLst>
              <a:gd name="adj" fmla="val 12687"/>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768350" y="639564"/>
            <a:ext cx="4846604" cy="205184"/>
          </a:xfrm>
          <a:prstGeom prst="rect">
            <a:avLst/>
          </a:prstGeom>
        </p:spPr>
        <p:txBody>
          <a:bodyPr lIns="0" tIns="0" rIns="0" bIns="0" rtlCol="0" anchor="t">
            <a:spAutoFit/>
          </a:bodyPr>
          <a:lstStyle/>
          <a:p>
            <a:pPr>
              <a:lnSpc>
                <a:spcPts val="1635"/>
              </a:lnSpc>
            </a:pPr>
            <a:r>
              <a:rPr lang="en-US" sz="1665" spc="-98">
                <a:solidFill>
                  <a:srgbClr val="FFFFFF"/>
                </a:solidFill>
                <a:latin typeface="Poppins Medium Bold"/>
              </a:rPr>
              <a:t>Activity Time</a:t>
            </a:r>
            <a:endParaRPr lang="en-US" sz="1665" spc="-98">
              <a:solidFill>
                <a:srgbClr val="FFFFFF"/>
              </a:solidFill>
              <a:latin typeface="Poppins Medium Bold"/>
            </a:endParaRPr>
          </a:p>
        </p:txBody>
      </p:sp>
      <p:sp>
        <p:nvSpPr>
          <p:cNvPr id="14" name="Title 13"/>
          <p:cNvSpPr>
            <a:spLocks noGrp="1"/>
          </p:cNvSpPr>
          <p:nvPr>
            <p:ph type="title"/>
          </p:nvPr>
        </p:nvSpPr>
        <p:spPr/>
        <p:txBody>
          <a:bodyPr/>
          <a:lstStyle/>
          <a:p>
            <a:r>
              <a:rPr lang="en-US" dirty="0" smtClean="0"/>
              <a:t>Activity</a:t>
            </a:r>
            <a:endParaRPr lang="en-IN" dirty="0"/>
          </a:p>
        </p:txBody>
      </p:sp>
      <p:sp>
        <p:nvSpPr>
          <p:cNvPr id="15" name="Rectangle 14"/>
          <p:cNvSpPr/>
          <p:nvPr/>
        </p:nvSpPr>
        <p:spPr>
          <a:xfrm>
            <a:off x="3201756" y="3551163"/>
            <a:ext cx="4768763" cy="1523494"/>
          </a:xfrm>
          <a:prstGeom prst="rect">
            <a:avLst/>
          </a:prstGeom>
        </p:spPr>
        <p:txBody>
          <a:bodyPr wrap="square">
            <a:spAutoFit/>
          </a:bodyPr>
          <a:lstStyle/>
          <a:p>
            <a:pPr>
              <a:lnSpc>
                <a:spcPct val="150000"/>
              </a:lnSpc>
            </a:pPr>
            <a:r>
              <a:rPr lang="de-DE" sz="2000" b="1" dirty="0">
                <a:solidFill>
                  <a:schemeClr val="tx1">
                    <a:lumMod val="95000"/>
                    <a:lumOff val="5000"/>
                  </a:schemeClr>
                </a:solidFill>
                <a:latin typeface="+mj-lt"/>
                <a:ea typeface="Open Sans" panose="020B0606030504020204" pitchFamily="34" charset="0"/>
                <a:cs typeface="Open Sans" panose="020B0606030504020204" pitchFamily="34" charset="0"/>
              </a:rPr>
              <a:t>Instructions</a:t>
            </a:r>
            <a:endParaRPr lang="de-DE" sz="2000" b="1" dirty="0">
              <a:solidFill>
                <a:schemeClr val="tx1">
                  <a:lumMod val="95000"/>
                  <a:lumOff val="5000"/>
                </a:schemeClr>
              </a:solidFill>
              <a:latin typeface="+mj-lt"/>
              <a:ea typeface="Source Sans Pro" panose="020B0503030403020204" pitchFamily="34" charset="0"/>
              <a:cs typeface="Open Sans Light" panose="020B0306030504020204" pitchFamily="34" charset="0"/>
            </a:endParaRPr>
          </a:p>
          <a:p>
            <a:pPr marL="342900" indent="-342900">
              <a:buFont typeface="+mj-lt"/>
              <a:buAutoNum type="arabicPeriod"/>
            </a:pPr>
            <a:r>
              <a:rPr lang="en-US" sz="1400" dirty="0">
                <a:solidFill>
                  <a:schemeClr val="tx1">
                    <a:lumMod val="95000"/>
                    <a:lumOff val="5000"/>
                  </a:schemeClr>
                </a:solidFill>
                <a:cs typeface="Open Sans Light" panose="020B0306030504020204" pitchFamily="34" charset="0"/>
              </a:rPr>
              <a:t>Split up into groups of 3-6</a:t>
            </a:r>
            <a:endParaRPr lang="en-US" sz="1400" dirty="0">
              <a:solidFill>
                <a:schemeClr val="tx1">
                  <a:lumMod val="95000"/>
                  <a:lumOff val="5000"/>
                </a:schemeClr>
              </a:solidFill>
              <a:cs typeface="Open Sans Light" panose="020B0306030504020204" pitchFamily="34" charset="0"/>
            </a:endParaRPr>
          </a:p>
          <a:p>
            <a:pPr marL="342900" indent="-342900">
              <a:buFont typeface="+mj-lt"/>
              <a:buAutoNum type="arabicPeriod"/>
            </a:pPr>
            <a:r>
              <a:rPr lang="en-US" sz="1400" dirty="0">
                <a:solidFill>
                  <a:schemeClr val="tx1">
                    <a:lumMod val="95000"/>
                    <a:lumOff val="5000"/>
                  </a:schemeClr>
                </a:solidFill>
                <a:cs typeface="Open Sans Light" panose="020B0306030504020204" pitchFamily="34" charset="0"/>
              </a:rPr>
              <a:t>Discuss for 7 minutes</a:t>
            </a:r>
            <a:endParaRPr lang="en-US" sz="1400" dirty="0">
              <a:solidFill>
                <a:schemeClr val="tx1">
                  <a:lumMod val="95000"/>
                  <a:lumOff val="5000"/>
                </a:schemeClr>
              </a:solidFill>
              <a:cs typeface="Open Sans Light" panose="020B0306030504020204" pitchFamily="34" charset="0"/>
            </a:endParaRPr>
          </a:p>
          <a:p>
            <a:pPr marL="342900" indent="-342900">
              <a:buFont typeface="+mj-lt"/>
              <a:buAutoNum type="arabicPeriod"/>
            </a:pPr>
            <a:r>
              <a:rPr lang="en-US" sz="1400" dirty="0">
                <a:solidFill>
                  <a:schemeClr val="tx1">
                    <a:lumMod val="95000"/>
                    <a:lumOff val="5000"/>
                  </a:schemeClr>
                </a:solidFill>
                <a:cs typeface="Open Sans Light" panose="020B0306030504020204" pitchFamily="34" charset="0"/>
              </a:rPr>
              <a:t>Report back to the </a:t>
            </a:r>
            <a:r>
              <a:rPr lang="en-US" sz="1400" dirty="0" smtClean="0">
                <a:solidFill>
                  <a:schemeClr val="tx1">
                    <a:lumMod val="95000"/>
                    <a:lumOff val="5000"/>
                  </a:schemeClr>
                </a:solidFill>
                <a:cs typeface="Open Sans Light" panose="020B0306030504020204" pitchFamily="34" charset="0"/>
              </a:rPr>
              <a:t>group about your discoveries</a:t>
            </a:r>
            <a:endParaRPr lang="en-US" sz="1400" dirty="0">
              <a:solidFill>
                <a:schemeClr val="tx1">
                  <a:lumMod val="95000"/>
                  <a:lumOff val="5000"/>
                </a:schemeClr>
              </a:solidFill>
              <a:cs typeface="Open Sans Light" panose="020B0306030504020204" pitchFamily="34" charset="0"/>
            </a:endParaRPr>
          </a:p>
        </p:txBody>
      </p:sp>
      <p:sp>
        <p:nvSpPr>
          <p:cNvPr id="16" name="Rectangle 15"/>
          <p:cNvSpPr/>
          <p:nvPr/>
        </p:nvSpPr>
        <p:spPr>
          <a:xfrm>
            <a:off x="3201756" y="1419928"/>
            <a:ext cx="7063908" cy="1846659"/>
          </a:xfrm>
          <a:prstGeom prst="rect">
            <a:avLst/>
          </a:prstGeom>
        </p:spPr>
        <p:txBody>
          <a:bodyPr wrap="square">
            <a:spAutoFit/>
          </a:bodyPr>
          <a:lstStyle/>
          <a:p>
            <a:pPr>
              <a:lnSpc>
                <a:spcPct val="150000"/>
              </a:lnSpc>
            </a:pPr>
            <a:r>
              <a:rPr lang="en-US" sz="2000" b="1" dirty="0" smtClean="0">
                <a:solidFill>
                  <a:schemeClr val="tx1">
                    <a:lumMod val="95000"/>
                    <a:lumOff val="5000"/>
                  </a:schemeClr>
                </a:solidFill>
                <a:latin typeface="+mj-lt"/>
                <a:ea typeface="Open Sans" panose="020B0606030504020204" pitchFamily="34" charset="0"/>
                <a:cs typeface="Open Sans" panose="020B0606030504020204" pitchFamily="34" charset="0"/>
              </a:rPr>
              <a:t>Reflection Exercise</a:t>
            </a:r>
            <a:endParaRPr lang="en-US" sz="2000" b="1" dirty="0">
              <a:solidFill>
                <a:schemeClr val="tx1">
                  <a:lumMod val="95000"/>
                  <a:lumOff val="5000"/>
                </a:schemeClr>
              </a:solidFill>
              <a:latin typeface="+mj-lt"/>
              <a:ea typeface="Open Sans" panose="020B0606030504020204" pitchFamily="34" charset="0"/>
              <a:cs typeface="Open Sans" panose="020B0606030504020204" pitchFamily="34" charset="0"/>
            </a:endParaRPr>
          </a:p>
          <a:p>
            <a:r>
              <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rPr>
              <a:t>How would you say others perceive you? </a:t>
            </a:r>
            <a:endPar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What </a:t>
            </a:r>
            <a:r>
              <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rPr>
              <a:t>would you say are your skills for interacting with others? </a:t>
            </a:r>
            <a:endPar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Do </a:t>
            </a:r>
            <a:r>
              <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rPr>
              <a:t>you have the ability to read a room and understand what someone else is feeling? </a:t>
            </a:r>
            <a:endPar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What </a:t>
            </a:r>
            <a:r>
              <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rPr>
              <a:t>could you develop in this area? </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7" name="Oval 16"/>
          <p:cNvSpPr/>
          <p:nvPr/>
        </p:nvSpPr>
        <p:spPr bwMode="auto">
          <a:xfrm>
            <a:off x="8808720" y="3551163"/>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52887" y="4475274"/>
            <a:ext cx="1895046" cy="1895046"/>
          </a:xfrm>
          <a:prstGeom prst="rect">
            <a:avLst/>
          </a:prstGeom>
        </p:spPr>
      </p:pic>
      <p:sp>
        <p:nvSpPr>
          <p:cNvPr id="19" name="Rounded Rectangle 18"/>
          <p:cNvSpPr/>
          <p:nvPr/>
        </p:nvSpPr>
        <p:spPr bwMode="auto">
          <a:xfrm>
            <a:off x="1158552" y="1226252"/>
            <a:ext cx="1611352" cy="1611352"/>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0" name="Rounded Rectangle 19"/>
          <p:cNvSpPr/>
          <p:nvPr/>
        </p:nvSpPr>
        <p:spPr bwMode="auto">
          <a:xfrm>
            <a:off x="1158552" y="3609890"/>
            <a:ext cx="1612800" cy="1612800"/>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Shape 2460"/>
          <p:cNvSpPr/>
          <p:nvPr/>
        </p:nvSpPr>
        <p:spPr>
          <a:xfrm>
            <a:off x="1367752" y="1653579"/>
            <a:ext cx="1192952" cy="75669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2" name="Shape 2413"/>
          <p:cNvSpPr/>
          <p:nvPr/>
        </p:nvSpPr>
        <p:spPr>
          <a:xfrm>
            <a:off x="1559784" y="4020356"/>
            <a:ext cx="810336" cy="791868"/>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3" name="Oval 22"/>
          <p:cNvSpPr/>
          <p:nvPr/>
        </p:nvSpPr>
        <p:spPr bwMode="auto">
          <a:xfrm>
            <a:off x="2467668" y="1106940"/>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Oval 23"/>
          <p:cNvSpPr/>
          <p:nvPr/>
        </p:nvSpPr>
        <p:spPr bwMode="auto">
          <a:xfrm>
            <a:off x="1000780" y="4990033"/>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548690" y="1508382"/>
            <a:ext cx="10087226" cy="1208429"/>
          </a:xfrm>
          <a:prstGeom prst="roundRect">
            <a:avLst>
              <a:gd name="adj" fmla="val 15539"/>
            </a:avLst>
          </a:prstGeom>
          <a:solidFill>
            <a:srgbClr val="108CC9"/>
          </a:solidFill>
          <a:ln w="12700" cap="flat" cmpd="sng" algn="ctr">
            <a:solidFill>
              <a:srgbClr val="578BBD"/>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6" name="Oval 35"/>
          <p:cNvSpPr/>
          <p:nvPr/>
        </p:nvSpPr>
        <p:spPr bwMode="auto">
          <a:xfrm>
            <a:off x="-1729740" y="4252199"/>
            <a:ext cx="3459480" cy="3459480"/>
          </a:xfrm>
          <a:prstGeom prst="ellipse">
            <a:avLst/>
          </a:prstGeom>
          <a:solidFill>
            <a:srgbClr val="95B7D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6" name="object 16"/>
          <p:cNvSpPr txBox="1">
            <a:spLocks noGrp="1"/>
          </p:cNvSpPr>
          <p:nvPr>
            <p:ph type="title"/>
          </p:nvPr>
        </p:nvSpPr>
        <p:spPr>
          <a:xfrm>
            <a:off x="605367" y="378458"/>
            <a:ext cx="10981267" cy="861774"/>
          </a:xfrm>
          <a:prstGeom prst="rect">
            <a:avLst/>
          </a:prstGeom>
          <a:noFill/>
          <a:ln w="12700">
            <a:noFill/>
            <a:miter lim="800000"/>
          </a:ln>
        </p:spPr>
        <p:txBody>
          <a:bodyPr vert="horz" wrap="square" lIns="0" tIns="0" rIns="0" bIns="0" numCol="1" anchor="t" anchorCtr="0" compatLnSpc="1">
            <a:spAutoFit/>
          </a:bodyPr>
          <a:lstStyle/>
          <a:p>
            <a:r>
              <a:rPr lang="en-US" dirty="0" smtClean="0"/>
              <a:t>Collect feedback to build connection</a:t>
            </a:r>
            <a:br>
              <a:rPr lang="en-US" dirty="0" smtClean="0"/>
            </a:br>
            <a:r>
              <a:rPr lang="en-US" sz="2400" dirty="0" smtClean="0"/>
              <a:t>Using the RRR technique</a:t>
            </a:r>
            <a:endParaRPr dirty="0"/>
          </a:p>
        </p:txBody>
      </p:sp>
      <p:sp>
        <p:nvSpPr>
          <p:cNvPr id="17" name="Rounded Rectangle 16"/>
          <p:cNvSpPr/>
          <p:nvPr/>
        </p:nvSpPr>
        <p:spPr bwMode="auto">
          <a:xfrm>
            <a:off x="551810" y="1406705"/>
            <a:ext cx="10084106" cy="1272168"/>
          </a:xfrm>
          <a:prstGeom prst="roundRect">
            <a:avLst>
              <a:gd name="adj" fmla="val 15539"/>
            </a:avLst>
          </a:prstGeom>
          <a:solidFill>
            <a:schemeClr val="bg1"/>
          </a:solidFill>
          <a:ln w="12700" cap="flat" cmpd="sng" algn="ctr">
            <a:solidFill>
              <a:srgbClr val="578BBD"/>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 name="Oval 2"/>
          <p:cNvSpPr/>
          <p:nvPr/>
        </p:nvSpPr>
        <p:spPr bwMode="auto">
          <a:xfrm>
            <a:off x="655911" y="1491256"/>
            <a:ext cx="942806" cy="1022451"/>
          </a:xfrm>
          <a:prstGeom prst="ellipse">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 name="Rectangle 1"/>
          <p:cNvSpPr/>
          <p:nvPr/>
        </p:nvSpPr>
        <p:spPr>
          <a:xfrm>
            <a:off x="785699" y="1546051"/>
            <a:ext cx="684804"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rPr>
              <a:t>R</a:t>
            </a:r>
            <a:endParaRPr lang="en-US" sz="5400" b="0" cap="none"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4" name="TextBox 3"/>
          <p:cNvSpPr txBox="1"/>
          <p:nvPr/>
        </p:nvSpPr>
        <p:spPr>
          <a:xfrm>
            <a:off x="1713589" y="1508382"/>
            <a:ext cx="6460810" cy="1061829"/>
          </a:xfrm>
          <a:prstGeom prst="rect">
            <a:avLst/>
          </a:prstGeom>
          <a:noFill/>
        </p:spPr>
        <p:txBody>
          <a:bodyPr wrap="square" rtlCol="0">
            <a:spAutoFit/>
          </a:bodyPr>
          <a:lstStyle/>
          <a:p>
            <a:r>
              <a:rPr lang="en-US" dirty="0" smtClean="0">
                <a:latin typeface="Arial" panose="020B0604020202020204" pitchFamily="34" charset="0"/>
              </a:rPr>
              <a:t>Review</a:t>
            </a:r>
            <a:endParaRPr lang="en-US" dirty="0" smtClean="0">
              <a:latin typeface="Arial" panose="020B0604020202020204" pitchFamily="34" charset="0"/>
            </a:endParaRPr>
          </a:p>
          <a:p>
            <a:r>
              <a:rPr lang="en-IN" sz="1400" dirty="0" smtClean="0">
                <a:latin typeface="Arial" panose="020B0604020202020204" pitchFamily="34" charset="0"/>
              </a:rPr>
              <a:t>How </a:t>
            </a:r>
            <a:r>
              <a:rPr lang="en-IN" sz="1400" dirty="0">
                <a:latin typeface="Arial" panose="020B0604020202020204" pitchFamily="34" charset="0"/>
              </a:rPr>
              <a:t>do you think I generally come across to others? </a:t>
            </a:r>
            <a:endParaRPr lang="en-IN" sz="1400" dirty="0" smtClean="0">
              <a:latin typeface="Arial" panose="020B0604020202020204" pitchFamily="34" charset="0"/>
            </a:endParaRPr>
          </a:p>
          <a:p>
            <a:r>
              <a:rPr lang="en-IN" sz="1400" dirty="0" smtClean="0">
                <a:latin typeface="Arial" panose="020B0604020202020204" pitchFamily="34" charset="0"/>
              </a:rPr>
              <a:t>How </a:t>
            </a:r>
            <a:r>
              <a:rPr lang="en-IN" sz="1400" dirty="0">
                <a:latin typeface="Arial" panose="020B0604020202020204" pitchFamily="34" charset="0"/>
              </a:rPr>
              <a:t>would you describe me when I'm in a team environment</a:t>
            </a:r>
            <a:r>
              <a:rPr lang="en-IN" sz="1400" dirty="0" smtClean="0">
                <a:latin typeface="Arial" panose="020B0604020202020204" pitchFamily="34" charset="0"/>
              </a:rPr>
              <a:t>?</a:t>
            </a:r>
            <a:endParaRPr lang="en-IN" sz="1400" dirty="0" smtClean="0">
              <a:latin typeface="Arial" panose="020B0604020202020204" pitchFamily="34" charset="0"/>
            </a:endParaRPr>
          </a:p>
        </p:txBody>
      </p:sp>
      <p:sp>
        <p:nvSpPr>
          <p:cNvPr id="24" name="TextBox 23"/>
          <p:cNvSpPr txBox="1"/>
          <p:nvPr/>
        </p:nvSpPr>
        <p:spPr>
          <a:xfrm>
            <a:off x="5460830" y="4781204"/>
            <a:ext cx="2383436" cy="415498"/>
          </a:xfrm>
          <a:prstGeom prst="rect">
            <a:avLst/>
          </a:prstGeom>
          <a:noFill/>
        </p:spPr>
        <p:txBody>
          <a:bodyPr wrap="square" rtlCol="0">
            <a:spAutoFit/>
          </a:bodyPr>
          <a:lstStyle/>
          <a:p>
            <a:pPr algn="ctr"/>
            <a:r>
              <a:rPr lang="en-US" dirty="0" smtClean="0">
                <a:latin typeface="Arial" panose="020B0604020202020204" pitchFamily="34" charset="0"/>
              </a:rPr>
              <a:t>Refine</a:t>
            </a:r>
            <a:endParaRPr lang="en-IN" dirty="0">
              <a:latin typeface="Arial" panose="020B0604020202020204" pitchFamily="34" charset="0"/>
            </a:endParaRPr>
          </a:p>
        </p:txBody>
      </p:sp>
      <p:sp>
        <p:nvSpPr>
          <p:cNvPr id="25" name="TextBox 24"/>
          <p:cNvSpPr txBox="1"/>
          <p:nvPr/>
        </p:nvSpPr>
        <p:spPr>
          <a:xfrm>
            <a:off x="8897347" y="4573455"/>
            <a:ext cx="2383436" cy="415498"/>
          </a:xfrm>
          <a:prstGeom prst="rect">
            <a:avLst/>
          </a:prstGeom>
          <a:noFill/>
        </p:spPr>
        <p:txBody>
          <a:bodyPr wrap="square" rtlCol="0">
            <a:spAutoFit/>
          </a:bodyPr>
          <a:lstStyle/>
          <a:p>
            <a:pPr algn="ctr"/>
            <a:r>
              <a:rPr lang="en-US" dirty="0" smtClean="0">
                <a:latin typeface="Arial" panose="020B0604020202020204" pitchFamily="34" charset="0"/>
              </a:rPr>
              <a:t>Repeat</a:t>
            </a:r>
            <a:endParaRPr lang="en-IN" dirty="0">
              <a:latin typeface="Arial" panose="020B0604020202020204" pitchFamily="34" charset="0"/>
            </a:endParaRPr>
          </a:p>
        </p:txBody>
      </p:sp>
      <p:sp>
        <p:nvSpPr>
          <p:cNvPr id="28" name="Rounded Rectangle 27"/>
          <p:cNvSpPr/>
          <p:nvPr/>
        </p:nvSpPr>
        <p:spPr bwMode="auto">
          <a:xfrm>
            <a:off x="548690" y="3010418"/>
            <a:ext cx="10087226" cy="1208429"/>
          </a:xfrm>
          <a:prstGeom prst="roundRect">
            <a:avLst>
              <a:gd name="adj" fmla="val 15539"/>
            </a:avLst>
          </a:prstGeom>
          <a:solidFill>
            <a:srgbClr val="108CC9"/>
          </a:solidFill>
          <a:ln w="12700" cap="flat" cmpd="sng" algn="ctr">
            <a:solidFill>
              <a:srgbClr val="578BBD"/>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9" name="Rounded Rectangle 28"/>
          <p:cNvSpPr/>
          <p:nvPr/>
        </p:nvSpPr>
        <p:spPr bwMode="auto">
          <a:xfrm>
            <a:off x="551810" y="2908741"/>
            <a:ext cx="10084106" cy="1272168"/>
          </a:xfrm>
          <a:prstGeom prst="roundRect">
            <a:avLst>
              <a:gd name="adj" fmla="val 15539"/>
            </a:avLst>
          </a:prstGeom>
          <a:solidFill>
            <a:schemeClr val="bg1"/>
          </a:solidFill>
          <a:ln w="12700" cap="flat" cmpd="sng" algn="ctr">
            <a:solidFill>
              <a:srgbClr val="578BBD"/>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0" name="Oval 29"/>
          <p:cNvSpPr/>
          <p:nvPr/>
        </p:nvSpPr>
        <p:spPr bwMode="auto">
          <a:xfrm>
            <a:off x="655911" y="2993292"/>
            <a:ext cx="942806" cy="1022451"/>
          </a:xfrm>
          <a:prstGeom prst="ellipse">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1" name="Rectangle 30"/>
          <p:cNvSpPr/>
          <p:nvPr/>
        </p:nvSpPr>
        <p:spPr>
          <a:xfrm>
            <a:off x="785699" y="3048087"/>
            <a:ext cx="684804"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rPr>
              <a:t>R</a:t>
            </a:r>
            <a:endParaRPr lang="en-US" sz="5400" b="0" cap="none"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32" name="TextBox 31"/>
          <p:cNvSpPr txBox="1"/>
          <p:nvPr/>
        </p:nvSpPr>
        <p:spPr>
          <a:xfrm>
            <a:off x="1713589" y="3010418"/>
            <a:ext cx="6460810" cy="1061829"/>
          </a:xfrm>
          <a:prstGeom prst="rect">
            <a:avLst/>
          </a:prstGeom>
          <a:noFill/>
        </p:spPr>
        <p:txBody>
          <a:bodyPr wrap="square" rtlCol="0">
            <a:spAutoFit/>
          </a:bodyPr>
          <a:lstStyle/>
          <a:p>
            <a:r>
              <a:rPr lang="en-US" dirty="0" smtClean="0">
                <a:latin typeface="Arial" panose="020B0604020202020204" pitchFamily="34" charset="0"/>
              </a:rPr>
              <a:t>Refine</a:t>
            </a:r>
            <a:endParaRPr lang="en-US" dirty="0" smtClean="0">
              <a:latin typeface="Arial" panose="020B0604020202020204" pitchFamily="34" charset="0"/>
            </a:endParaRPr>
          </a:p>
          <a:p>
            <a:r>
              <a:rPr lang="en-IN" sz="1400" dirty="0">
                <a:latin typeface="Arial" panose="020B0604020202020204" pitchFamily="34" charset="0"/>
              </a:rPr>
              <a:t>Refine your behaviour or approach based on the reviewed feedback. </a:t>
            </a:r>
            <a:endParaRPr lang="en-IN" sz="1400" dirty="0">
              <a:latin typeface="Arial" panose="020B0604020202020204" pitchFamily="34" charset="0"/>
            </a:endParaRPr>
          </a:p>
          <a:p>
            <a:r>
              <a:rPr lang="en-IN" sz="1400" dirty="0">
                <a:latin typeface="Arial" panose="020B0604020202020204" pitchFamily="34" charset="0"/>
              </a:rPr>
              <a:t>Try to make sure you do this empathetically</a:t>
            </a:r>
            <a:endParaRPr lang="en-IN" sz="1400" dirty="0">
              <a:latin typeface="Arial" panose="020B0604020202020204" pitchFamily="34" charset="0"/>
            </a:endParaRPr>
          </a:p>
        </p:txBody>
      </p:sp>
      <p:sp>
        <p:nvSpPr>
          <p:cNvPr id="33" name="Rounded Rectangle 32"/>
          <p:cNvSpPr/>
          <p:nvPr/>
        </p:nvSpPr>
        <p:spPr bwMode="auto">
          <a:xfrm>
            <a:off x="445363" y="4484858"/>
            <a:ext cx="10087226" cy="1208429"/>
          </a:xfrm>
          <a:prstGeom prst="roundRect">
            <a:avLst>
              <a:gd name="adj" fmla="val 15539"/>
            </a:avLst>
          </a:prstGeom>
          <a:solidFill>
            <a:srgbClr val="108CC9"/>
          </a:solidFill>
          <a:ln w="12700" cap="flat" cmpd="sng" algn="ctr">
            <a:solidFill>
              <a:srgbClr val="578BBD"/>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4" name="Rounded Rectangle 33"/>
          <p:cNvSpPr/>
          <p:nvPr/>
        </p:nvSpPr>
        <p:spPr bwMode="auto">
          <a:xfrm>
            <a:off x="448483" y="4383181"/>
            <a:ext cx="10084106" cy="1272168"/>
          </a:xfrm>
          <a:prstGeom prst="roundRect">
            <a:avLst>
              <a:gd name="adj" fmla="val 15539"/>
            </a:avLst>
          </a:prstGeom>
          <a:solidFill>
            <a:schemeClr val="bg1"/>
          </a:solidFill>
          <a:ln w="12700" cap="flat" cmpd="sng" algn="ctr">
            <a:solidFill>
              <a:srgbClr val="578BBD"/>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5" name="Oval 34"/>
          <p:cNvSpPr/>
          <p:nvPr/>
        </p:nvSpPr>
        <p:spPr bwMode="auto">
          <a:xfrm>
            <a:off x="552584" y="4467732"/>
            <a:ext cx="942806" cy="1022451"/>
          </a:xfrm>
          <a:prstGeom prst="ellipse">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7" name="Rectangle 36"/>
          <p:cNvSpPr/>
          <p:nvPr/>
        </p:nvSpPr>
        <p:spPr>
          <a:xfrm>
            <a:off x="682372" y="4522527"/>
            <a:ext cx="684804"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rPr>
              <a:t>R</a:t>
            </a:r>
            <a:endParaRPr lang="en-US" sz="5400" b="0" cap="none"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endParaRPr>
          </a:p>
        </p:txBody>
      </p:sp>
      <p:sp>
        <p:nvSpPr>
          <p:cNvPr id="38" name="TextBox 37"/>
          <p:cNvSpPr txBox="1"/>
          <p:nvPr/>
        </p:nvSpPr>
        <p:spPr>
          <a:xfrm>
            <a:off x="1610262" y="4484858"/>
            <a:ext cx="6460810" cy="1061829"/>
          </a:xfrm>
          <a:prstGeom prst="rect">
            <a:avLst/>
          </a:prstGeom>
          <a:noFill/>
        </p:spPr>
        <p:txBody>
          <a:bodyPr wrap="square" rtlCol="0">
            <a:spAutoFit/>
          </a:bodyPr>
          <a:lstStyle/>
          <a:p>
            <a:r>
              <a:rPr lang="en-US" dirty="0" smtClean="0">
                <a:latin typeface="Arial" panose="020B0604020202020204" pitchFamily="34" charset="0"/>
              </a:rPr>
              <a:t>Repeat</a:t>
            </a:r>
            <a:endParaRPr lang="en-US" dirty="0" smtClean="0">
              <a:latin typeface="Arial" panose="020B0604020202020204" pitchFamily="34" charset="0"/>
            </a:endParaRPr>
          </a:p>
          <a:p>
            <a:r>
              <a:rPr lang="en-IN" sz="1400" dirty="0">
                <a:latin typeface="Arial" panose="020B0604020202020204" pitchFamily="34" charset="0"/>
              </a:rPr>
              <a:t>Learning never stops and you shouldn’t either. </a:t>
            </a:r>
            <a:endParaRPr lang="en-IN" sz="1400" dirty="0">
              <a:latin typeface="Arial" panose="020B0604020202020204" pitchFamily="34" charset="0"/>
            </a:endParaRPr>
          </a:p>
          <a:p>
            <a:r>
              <a:rPr lang="en-IN" sz="1400" dirty="0" smtClean="0">
                <a:latin typeface="Arial" panose="020B0604020202020204" pitchFamily="34" charset="0"/>
              </a:rPr>
              <a:t>Keep </a:t>
            </a:r>
            <a:r>
              <a:rPr lang="en-IN" sz="1400" dirty="0">
                <a:latin typeface="Arial" panose="020B0604020202020204" pitchFamily="34" charset="0"/>
              </a:rPr>
              <a:t>repeating the </a:t>
            </a:r>
            <a:r>
              <a:rPr lang="en-IN" sz="1400" dirty="0" smtClean="0">
                <a:latin typeface="Arial" panose="020B0604020202020204" pitchFamily="34" charset="0"/>
              </a:rPr>
              <a:t>process?</a:t>
            </a:r>
            <a:endParaRPr lang="en-IN" sz="1400" dirty="0" smtClean="0">
              <a:latin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prstGeom prst="rect">
            <a:avLst/>
          </a:prstGeom>
          <a:noFill/>
          <a:ln w="12700">
            <a:noFill/>
            <a:miter lim="800000"/>
          </a:ln>
        </p:spPr>
        <p:txBody>
          <a:bodyPr vert="horz" wrap="square" lIns="0" tIns="0" rIns="0" bIns="0" numCol="1" anchor="t" anchorCtr="0" compatLnSpc="1">
            <a:spAutoFit/>
          </a:bodyPr>
          <a:lstStyle/>
          <a:p>
            <a:r>
              <a:rPr lang="en-US" dirty="0" smtClean="0"/>
              <a:t>Communicate intention and impact</a:t>
            </a:r>
            <a:endParaRPr i="1" dirty="0"/>
          </a:p>
        </p:txBody>
      </p:sp>
      <p:pic>
        <p:nvPicPr>
          <p:cNvPr id="2050" name="Picture 2" descr="What Was Said, What Was Meant, What Was Heard"/>
          <p:cNvPicPr>
            <a:picLocks noChangeAspect="1" noChangeArrowheads="1"/>
          </p:cNvPicPr>
          <p:nvPr/>
        </p:nvPicPr>
        <p:blipFill rotWithShape="1">
          <a:blip r:embed="rId1">
            <a:duotone>
              <a:schemeClr val="accent2">
                <a:shade val="45000"/>
                <a:satMod val="135000"/>
              </a:schemeClr>
              <a:prstClr val="white"/>
            </a:duotone>
            <a:extLst>
              <a:ext uri="{28A0092B-C50C-407E-A947-70E740481C1C}">
                <a14:useLocalDpi xmlns:a14="http://schemas.microsoft.com/office/drawing/2010/main" val="0"/>
              </a:ext>
            </a:extLst>
          </a:blip>
          <a:srcRect t="1" b="66476"/>
          <a:stretch>
            <a:fillRect/>
          </a:stretch>
        </p:blipFill>
        <p:spPr bwMode="auto">
          <a:xfrm>
            <a:off x="692458" y="1283620"/>
            <a:ext cx="3879273" cy="2133600"/>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 descr="What Was Said, What Was Meant, What Was Heard"/>
          <p:cNvPicPr>
            <a:picLocks noChangeAspect="1" noChangeArrowheads="1"/>
          </p:cNvPicPr>
          <p:nvPr/>
        </p:nvPicPr>
        <p:blipFill rotWithShape="1">
          <a:blip r:embed="rId1">
            <a:duotone>
              <a:schemeClr val="accent2">
                <a:shade val="45000"/>
                <a:satMod val="135000"/>
              </a:schemeClr>
              <a:prstClr val="white"/>
            </a:duotone>
            <a:extLst>
              <a:ext uri="{28A0092B-C50C-407E-A947-70E740481C1C}">
                <a14:useLocalDpi xmlns:a14="http://schemas.microsoft.com/office/drawing/2010/main" val="0"/>
              </a:ext>
            </a:extLst>
          </a:blip>
          <a:srcRect l="414" t="33777" r="-414" b="33457"/>
          <a:stretch>
            <a:fillRect/>
          </a:stretch>
        </p:blipFill>
        <p:spPr bwMode="auto">
          <a:xfrm>
            <a:off x="3520561" y="2793917"/>
            <a:ext cx="3968794" cy="2133600"/>
          </a:xfrm>
          <a:prstGeom prst="roundRect">
            <a:avLst/>
          </a:prstGeom>
          <a:noFill/>
          <a:extLst>
            <a:ext uri="{909E8E84-426E-40DD-AFC4-6F175D3DCCD1}">
              <a14:hiddenFill xmlns:a14="http://schemas.microsoft.com/office/drawing/2010/main">
                <a:solidFill>
                  <a:srgbClr val="FFFFFF"/>
                </a:solidFill>
              </a14:hiddenFill>
            </a:ext>
          </a:extLst>
        </p:spPr>
      </p:pic>
      <p:pic>
        <p:nvPicPr>
          <p:cNvPr id="29" name="Picture 2" descr="What Was Said, What Was Meant, What Was Heard"/>
          <p:cNvPicPr>
            <a:picLocks noChangeAspect="1" noChangeArrowheads="1"/>
          </p:cNvPicPr>
          <p:nvPr/>
        </p:nvPicPr>
        <p:blipFill rotWithShape="1">
          <a:blip r:embed="rId1">
            <a:duotone>
              <a:schemeClr val="accent2">
                <a:shade val="45000"/>
                <a:satMod val="135000"/>
              </a:schemeClr>
              <a:prstClr val="white"/>
            </a:duotone>
            <a:extLst>
              <a:ext uri="{28A0092B-C50C-407E-A947-70E740481C1C}">
                <a14:useLocalDpi xmlns:a14="http://schemas.microsoft.com/office/drawing/2010/main" val="0"/>
              </a:ext>
            </a:extLst>
          </a:blip>
          <a:srcRect l="10" t="66789" r="-10" b="445"/>
          <a:stretch>
            <a:fillRect/>
          </a:stretch>
        </p:blipFill>
        <p:spPr bwMode="auto">
          <a:xfrm>
            <a:off x="7230175" y="4698332"/>
            <a:ext cx="3968794" cy="213360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41615" y="1669990"/>
          <a:ext cx="6713825" cy="1219200"/>
        </p:xfrm>
        <a:graphic>
          <a:graphicData uri="http://schemas.openxmlformats.org/drawingml/2006/table">
            <a:tbl>
              <a:tblPr firstRow="1" bandRow="1">
                <a:tableStyleId>{21E4AEA4-8DFA-4A89-87EB-49C32662AFE0}</a:tableStyleId>
              </a:tblPr>
              <a:tblGrid>
                <a:gridCol w="1495864"/>
                <a:gridCol w="4096737"/>
                <a:gridCol w="1121224"/>
              </a:tblGrid>
              <a:tr h="233150">
                <a:tc>
                  <a:txBody>
                    <a:bodyPr/>
                    <a:lstStyle/>
                    <a:p>
                      <a:r>
                        <a:rPr lang="en-US" sz="1400" dirty="0"/>
                        <a:t>#</a:t>
                      </a:r>
                      <a:endParaRPr lang="en-US" sz="1400" dirty="0"/>
                    </a:p>
                  </a:txBody>
                  <a:tcPr>
                    <a:solidFill>
                      <a:schemeClr val="tx1">
                        <a:lumMod val="65000"/>
                        <a:lumOff val="35000"/>
                      </a:schemeClr>
                    </a:solidFill>
                  </a:tcPr>
                </a:tc>
                <a:tc>
                  <a:txBody>
                    <a:bodyPr/>
                    <a:lstStyle/>
                    <a:p>
                      <a:r>
                        <a:rPr lang="en-US" sz="1400" dirty="0"/>
                        <a:t>Module Name</a:t>
                      </a:r>
                      <a:endParaRPr lang="en-US" sz="1400" dirty="0"/>
                    </a:p>
                  </a:txBody>
                  <a:tcPr>
                    <a:solidFill>
                      <a:schemeClr val="tx1">
                        <a:lumMod val="65000"/>
                        <a:lumOff val="35000"/>
                      </a:schemeClr>
                    </a:solidFill>
                  </a:tcPr>
                </a:tc>
                <a:tc>
                  <a:txBody>
                    <a:bodyPr/>
                    <a:lstStyle/>
                    <a:p>
                      <a:r>
                        <a:rPr lang="en-US" sz="1400" dirty="0"/>
                        <a:t>Time</a:t>
                      </a:r>
                      <a:endParaRPr lang="en-US" sz="1400" dirty="0"/>
                    </a:p>
                  </a:txBody>
                  <a:tcPr>
                    <a:solidFill>
                      <a:schemeClr val="tx1">
                        <a:lumMod val="65000"/>
                        <a:lumOff val="35000"/>
                      </a:schemeClr>
                    </a:solidFill>
                  </a:tcPr>
                </a:tc>
              </a:tr>
              <a:tr h="233035">
                <a:tc>
                  <a:txBody>
                    <a:bodyPr/>
                    <a:lstStyle/>
                    <a:p>
                      <a:r>
                        <a:rPr lang="en-US" sz="1400" dirty="0">
                          <a:latin typeface="+mn-lt"/>
                        </a:rPr>
                        <a:t>Module 1</a:t>
                      </a:r>
                      <a:endParaRPr lang="en-US" sz="1400" dirty="0">
                        <a:latin typeface="+mn-lt"/>
                      </a:endParaRPr>
                    </a:p>
                  </a:txBody>
                  <a:tcPr/>
                </a:tc>
                <a:tc>
                  <a:txBody>
                    <a:bodyPr/>
                    <a:lstStyle/>
                    <a:p>
                      <a:r>
                        <a:rPr lang="en-US" sz="1400" dirty="0"/>
                        <a:t>Understanding Emotional Intelligence</a:t>
                      </a:r>
                      <a:endParaRPr lang="en-US" sz="1400" dirty="0">
                        <a:latin typeface="+mn-lt"/>
                      </a:endParaRPr>
                    </a:p>
                  </a:txBody>
                  <a:tcPr/>
                </a:tc>
                <a:tc>
                  <a:txBody>
                    <a:bodyPr/>
                    <a:lstStyle/>
                    <a:p>
                      <a:r>
                        <a:rPr lang="en-US" sz="1400" dirty="0" smtClean="0">
                          <a:latin typeface="+mn-lt"/>
                        </a:rPr>
                        <a:t>90 min</a:t>
                      </a:r>
                      <a:endParaRPr lang="en-US" sz="1400" dirty="0">
                        <a:latin typeface="+mn-lt"/>
                      </a:endParaRPr>
                    </a:p>
                  </a:txBody>
                  <a:tcPr/>
                </a:tc>
              </a:tr>
              <a:tr h="233035">
                <a:tc>
                  <a:txBody>
                    <a:bodyPr/>
                    <a:lstStyle/>
                    <a:p>
                      <a:r>
                        <a:rPr lang="en-US" sz="1400" dirty="0">
                          <a:latin typeface="+mn-lt"/>
                        </a:rPr>
                        <a:t>Module 2</a:t>
                      </a:r>
                      <a:endParaRPr lang="en-US" sz="1400" dirty="0">
                        <a:latin typeface="+mn-lt"/>
                      </a:endParaRPr>
                    </a:p>
                  </a:txBody>
                  <a:tcPr/>
                </a:tc>
                <a:tc>
                  <a:txBody>
                    <a:bodyPr/>
                    <a:lstStyle/>
                    <a:p>
                      <a:r>
                        <a:rPr lang="en-US" sz="1400" dirty="0">
                          <a:latin typeface="+mn-lt"/>
                        </a:rPr>
                        <a:t>Being Self Aware</a:t>
                      </a:r>
                      <a:endParaRPr lang="en-US" sz="1400" dirty="0">
                        <a:latin typeface="+mn-lt"/>
                      </a:endParaRPr>
                    </a:p>
                  </a:txBody>
                  <a:tcPr/>
                </a:tc>
                <a:tc>
                  <a:txBody>
                    <a:bodyPr/>
                    <a:lstStyle/>
                    <a:p>
                      <a:r>
                        <a:rPr lang="en-US" sz="1400" dirty="0" smtClean="0">
                          <a:latin typeface="+mn-lt"/>
                        </a:rPr>
                        <a:t>90</a:t>
                      </a:r>
                      <a:r>
                        <a:rPr lang="en-US" sz="1400" baseline="0" dirty="0" smtClean="0">
                          <a:latin typeface="+mn-lt"/>
                        </a:rPr>
                        <a:t> min</a:t>
                      </a:r>
                      <a:endParaRPr lang="en-US" sz="1400" dirty="0">
                        <a:latin typeface="+mn-lt"/>
                      </a:endParaRPr>
                    </a:p>
                  </a:txBody>
                  <a:tcPr/>
                </a:tc>
              </a:tr>
              <a:tr h="233035">
                <a:tc>
                  <a:txBody>
                    <a:bodyPr/>
                    <a:lstStyle/>
                    <a:p>
                      <a:r>
                        <a:rPr lang="en-US" sz="1400" dirty="0">
                          <a:latin typeface="+mn-lt"/>
                        </a:rPr>
                        <a:t>Module 3</a:t>
                      </a:r>
                      <a:endParaRPr lang="en-US" sz="1400" dirty="0">
                        <a:latin typeface="+mn-lt"/>
                      </a:endParaRPr>
                    </a:p>
                  </a:txBody>
                  <a:tcPr/>
                </a:tc>
                <a:tc>
                  <a:txBody>
                    <a:bodyPr/>
                    <a:lstStyle/>
                    <a:p>
                      <a:r>
                        <a:rPr lang="en-US" sz="1400" dirty="0">
                          <a:latin typeface="+mn-lt"/>
                        </a:rPr>
                        <a:t>Managing Yourself</a:t>
                      </a:r>
                      <a:endParaRPr lang="en-US" sz="1400" dirty="0">
                        <a:latin typeface="+mn-lt"/>
                      </a:endParaRPr>
                    </a:p>
                  </a:txBody>
                  <a:tcPr/>
                </a:tc>
                <a:tc>
                  <a:txBody>
                    <a:bodyPr/>
                    <a:lstStyle/>
                    <a:p>
                      <a:r>
                        <a:rPr lang="en-US" sz="1400" dirty="0" smtClean="0">
                          <a:latin typeface="+mn-lt"/>
                        </a:rPr>
                        <a:t>70</a:t>
                      </a:r>
                      <a:r>
                        <a:rPr lang="en-US" sz="1400" baseline="0" dirty="0" smtClean="0">
                          <a:latin typeface="+mn-lt"/>
                        </a:rPr>
                        <a:t> min</a:t>
                      </a:r>
                      <a:endParaRPr lang="en-US" sz="1400" dirty="0">
                        <a:latin typeface="+mn-lt"/>
                      </a:endParaRPr>
                    </a:p>
                  </a:txBody>
                  <a:tcPr/>
                </a:tc>
              </a:tr>
            </a:tbl>
          </a:graphicData>
        </a:graphic>
      </p:graphicFrame>
      <p:sp>
        <p:nvSpPr>
          <p:cNvPr id="4" name="Rounded Rectangle 3"/>
          <p:cNvSpPr/>
          <p:nvPr/>
        </p:nvSpPr>
        <p:spPr bwMode="auto">
          <a:xfrm>
            <a:off x="941615" y="1218239"/>
            <a:ext cx="1449238" cy="345056"/>
          </a:xfrm>
          <a:prstGeom prst="roundRect">
            <a:avLst/>
          </a:prstGeom>
          <a:solidFill>
            <a:srgbClr val="039736"/>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2000" b="1" dirty="0">
                <a:solidFill>
                  <a:schemeClr val="bg1"/>
                </a:solidFill>
                <a:latin typeface="Arial" panose="020B0604020202020204" pitchFamily="34" charset="0"/>
                <a:ea typeface="ヒラギノ角ゴ ProN W3" panose="020B0300000000000000" pitchFamily="-110" charset="-128"/>
                <a:cs typeface="Arial" panose="020B0604020202020204" pitchFamily="34" charset="0"/>
                <a:sym typeface="Arial" panose="020B0604020202020204" pitchFamily="34" charset="0"/>
              </a:rPr>
              <a:t>Day 1</a:t>
            </a:r>
            <a:endParaRPr lang="en-US" sz="2000" b="1" dirty="0">
              <a:solidFill>
                <a:schemeClr val="bg1"/>
              </a:solidFill>
              <a:latin typeface="Arial" panose="020B0604020202020204" pitchFamily="34" charset="0"/>
              <a:ea typeface="ヒラギノ角ゴ ProN W3" panose="020B0300000000000000" pitchFamily="-110" charset="-128"/>
              <a:cs typeface="Arial" panose="020B0604020202020204" pitchFamily="34" charset="0"/>
              <a:sym typeface="Arial" panose="020B0604020202020204" pitchFamily="34" charset="0"/>
            </a:endParaRPr>
          </a:p>
        </p:txBody>
      </p:sp>
      <p:sp>
        <p:nvSpPr>
          <p:cNvPr id="40" name="Rounded Rectangle 39"/>
          <p:cNvSpPr/>
          <p:nvPr/>
        </p:nvSpPr>
        <p:spPr bwMode="auto">
          <a:xfrm>
            <a:off x="941615" y="3664233"/>
            <a:ext cx="1449238" cy="345056"/>
          </a:xfrm>
          <a:prstGeom prst="roundRect">
            <a:avLst/>
          </a:prstGeom>
          <a:solidFill>
            <a:srgbClr val="039736"/>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2000" b="1"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Day 2</a:t>
            </a:r>
            <a:endParaRPr lang="en-US" sz="2000" b="1"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2" name="Title 5"/>
          <p:cNvSpPr>
            <a:spLocks noGrp="1"/>
          </p:cNvSpPr>
          <p:nvPr>
            <p:ph type="title" idx="4294967295"/>
          </p:nvPr>
        </p:nvSpPr>
        <p:spPr>
          <a:xfrm>
            <a:off x="0" y="15874"/>
            <a:ext cx="12192000" cy="307975"/>
          </a:xfrm>
          <a:solidFill>
            <a:srgbClr val="005493"/>
          </a:solidFill>
          <a:ln w="12700">
            <a:noFill/>
            <a:miter lim="800000"/>
          </a:ln>
        </p:spPr>
        <p:txBody>
          <a:bodyPr vert="horz" wrap="square" lIns="0" tIns="0" rIns="0" bIns="0" numCol="1" anchor="t" anchorCtr="0" compatLnSpc="1">
            <a:spAutoFit/>
          </a:bodyPr>
          <a:lstStyle/>
          <a:p>
            <a:pPr algn="ctr"/>
            <a:r>
              <a:rPr lang="en-US" sz="2000" dirty="0">
                <a:solidFill>
                  <a:schemeClr val="bg1"/>
                </a:solidFill>
                <a:latin typeface="+mj-ea"/>
                <a:ea typeface="+mj-ea"/>
              </a:rPr>
              <a:t>Detailed Agenda</a:t>
            </a:r>
            <a:endParaRPr lang="en-US" sz="2000" dirty="0">
              <a:solidFill>
                <a:schemeClr val="bg1"/>
              </a:solidFill>
              <a:latin typeface="+mj-ea"/>
              <a:ea typeface="+mj-ea"/>
            </a:endParaRPr>
          </a:p>
        </p:txBody>
      </p:sp>
      <p:sp>
        <p:nvSpPr>
          <p:cNvPr id="3" name="Slide Number Placeholder 2"/>
          <p:cNvSpPr>
            <a:spLocks noGrp="1"/>
          </p:cNvSpPr>
          <p:nvPr>
            <p:ph type="sldNum" sz="quarter" idx="4294967295"/>
          </p:nvPr>
        </p:nvSpPr>
        <p:spPr>
          <a:xfrm>
            <a:off x="11784013" y="6524625"/>
            <a:ext cx="407987" cy="333375"/>
          </a:xfrm>
        </p:spPr>
        <p:txBody>
          <a:bodyPr/>
          <a:lstStyle/>
          <a:p>
            <a:fld id="{AD816501-AAE5-214E-B100-00C3DC5F5E3F}" type="slidenum">
              <a:rPr lang="en-US" smtClean="0"/>
            </a:fld>
            <a:endParaRPr lang="en-US" dirty="0"/>
          </a:p>
        </p:txBody>
      </p:sp>
      <p:graphicFrame>
        <p:nvGraphicFramePr>
          <p:cNvPr id="13" name="Table 12"/>
          <p:cNvGraphicFramePr>
            <a:graphicFrameLocks noGrp="1"/>
          </p:cNvGraphicFramePr>
          <p:nvPr/>
        </p:nvGraphicFramePr>
        <p:xfrm>
          <a:off x="941615" y="4074425"/>
          <a:ext cx="6713825" cy="914400"/>
        </p:xfrm>
        <a:graphic>
          <a:graphicData uri="http://schemas.openxmlformats.org/drawingml/2006/table">
            <a:tbl>
              <a:tblPr firstRow="1" bandRow="1">
                <a:tableStyleId>{21E4AEA4-8DFA-4A89-87EB-49C32662AFE0}</a:tableStyleId>
              </a:tblPr>
              <a:tblGrid>
                <a:gridCol w="1495864"/>
                <a:gridCol w="4096737"/>
                <a:gridCol w="1121224"/>
              </a:tblGrid>
              <a:tr h="233150">
                <a:tc>
                  <a:txBody>
                    <a:bodyPr/>
                    <a:lstStyle/>
                    <a:p>
                      <a:r>
                        <a:rPr lang="en-US" sz="1400" dirty="0"/>
                        <a:t>#</a:t>
                      </a:r>
                      <a:endParaRPr lang="en-US" sz="1400" dirty="0"/>
                    </a:p>
                  </a:txBody>
                  <a:tcPr>
                    <a:solidFill>
                      <a:schemeClr val="tx1">
                        <a:lumMod val="65000"/>
                        <a:lumOff val="35000"/>
                      </a:schemeClr>
                    </a:solidFill>
                  </a:tcPr>
                </a:tc>
                <a:tc>
                  <a:txBody>
                    <a:bodyPr/>
                    <a:lstStyle/>
                    <a:p>
                      <a:r>
                        <a:rPr lang="en-US" sz="1400" dirty="0"/>
                        <a:t>Module Name</a:t>
                      </a:r>
                      <a:endParaRPr lang="en-US" sz="1400" dirty="0"/>
                    </a:p>
                  </a:txBody>
                  <a:tcPr>
                    <a:solidFill>
                      <a:schemeClr val="tx1">
                        <a:lumMod val="65000"/>
                        <a:lumOff val="35000"/>
                      </a:schemeClr>
                    </a:solidFill>
                  </a:tcPr>
                </a:tc>
                <a:tc>
                  <a:txBody>
                    <a:bodyPr/>
                    <a:lstStyle/>
                    <a:p>
                      <a:r>
                        <a:rPr lang="en-US" sz="1400" dirty="0"/>
                        <a:t>Time</a:t>
                      </a:r>
                      <a:endParaRPr lang="en-US" sz="1400" dirty="0"/>
                    </a:p>
                  </a:txBody>
                  <a:tcPr>
                    <a:solidFill>
                      <a:schemeClr val="tx1">
                        <a:lumMod val="65000"/>
                        <a:lumOff val="35000"/>
                      </a:schemeClr>
                    </a:solidFill>
                  </a:tcPr>
                </a:tc>
              </a:tr>
              <a:tr h="233035">
                <a:tc>
                  <a:txBody>
                    <a:bodyPr/>
                    <a:lstStyle/>
                    <a:p>
                      <a:r>
                        <a:rPr lang="en-US" sz="1400" dirty="0">
                          <a:latin typeface="+mn-lt"/>
                        </a:rPr>
                        <a:t>Module 4</a:t>
                      </a:r>
                      <a:endParaRPr lang="en-US" sz="1400" dirty="0">
                        <a:latin typeface="+mn-lt"/>
                      </a:endParaRPr>
                    </a:p>
                  </a:txBody>
                  <a:tcPr/>
                </a:tc>
                <a:tc>
                  <a:txBody>
                    <a:bodyPr/>
                    <a:lstStyle/>
                    <a:p>
                      <a:r>
                        <a:rPr lang="en-US" sz="1400" dirty="0"/>
                        <a:t>Social Awareness</a:t>
                      </a:r>
                      <a:endParaRPr lang="en-US" sz="1400" dirty="0">
                        <a:latin typeface="+mn-lt"/>
                      </a:endParaRPr>
                    </a:p>
                  </a:txBody>
                  <a:tcPr/>
                </a:tc>
                <a:tc>
                  <a:txBody>
                    <a:bodyPr/>
                    <a:lstStyle/>
                    <a:p>
                      <a:r>
                        <a:rPr lang="en-US" sz="1400" dirty="0" smtClean="0">
                          <a:latin typeface="+mn-lt"/>
                        </a:rPr>
                        <a:t>60 min</a:t>
                      </a:r>
                      <a:endParaRPr lang="en-US" sz="1400" dirty="0">
                        <a:latin typeface="+mn-lt"/>
                      </a:endParaRPr>
                    </a:p>
                  </a:txBody>
                  <a:tcPr/>
                </a:tc>
              </a:tr>
              <a:tr h="233035">
                <a:tc>
                  <a:txBody>
                    <a:bodyPr/>
                    <a:lstStyle/>
                    <a:p>
                      <a:r>
                        <a:rPr lang="en-US" sz="1400" dirty="0">
                          <a:latin typeface="+mn-lt"/>
                        </a:rPr>
                        <a:t>Module </a:t>
                      </a:r>
                      <a:r>
                        <a:rPr lang="en-US" sz="1400" dirty="0" smtClean="0">
                          <a:latin typeface="+mn-lt"/>
                        </a:rPr>
                        <a:t>5</a:t>
                      </a:r>
                      <a:endParaRPr lang="en-US" sz="1400" dirty="0">
                        <a:latin typeface="+mn-lt"/>
                      </a:endParaRPr>
                    </a:p>
                  </a:txBody>
                  <a:tcPr/>
                </a:tc>
                <a:tc>
                  <a:txBody>
                    <a:bodyPr/>
                    <a:lstStyle/>
                    <a:p>
                      <a:r>
                        <a:rPr lang="en-US" sz="1400" dirty="0">
                          <a:latin typeface="+mn-lt"/>
                        </a:rPr>
                        <a:t>Managing Relationships</a:t>
                      </a:r>
                      <a:endParaRPr lang="en-US" sz="1400" dirty="0">
                        <a:latin typeface="+mn-lt"/>
                      </a:endParaRPr>
                    </a:p>
                  </a:txBody>
                  <a:tcPr/>
                </a:tc>
                <a:tc>
                  <a:txBody>
                    <a:bodyPr/>
                    <a:lstStyle/>
                    <a:p>
                      <a:r>
                        <a:rPr lang="en-US" sz="1400" dirty="0" smtClean="0">
                          <a:latin typeface="+mn-lt"/>
                        </a:rPr>
                        <a:t>60 min</a:t>
                      </a:r>
                      <a:endParaRPr lang="en-US" sz="1400" dirty="0">
                        <a:latin typeface="+mn-lt"/>
                      </a:endParaRPr>
                    </a:p>
                  </a:txBody>
                  <a:tcPr/>
                </a:tc>
              </a:tr>
            </a:tbl>
          </a:graphicData>
        </a:graphic>
      </p:graphicFrame>
      <p:sp>
        <p:nvSpPr>
          <p:cNvPr id="10" name="Rounded Rectangle 9"/>
          <p:cNvSpPr/>
          <p:nvPr/>
        </p:nvSpPr>
        <p:spPr>
          <a:xfrm>
            <a:off x="0" y="6228272"/>
            <a:ext cx="12192000" cy="639390"/>
          </a:xfrm>
          <a:prstGeom prst="roundRect">
            <a:avLst/>
          </a:prstGeom>
          <a:solidFill>
            <a:srgbClr val="00549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lvl="1" algn="ctr">
              <a:spcBef>
                <a:spcPts val="0"/>
              </a:spcBef>
            </a:pPr>
            <a:r>
              <a:rPr lang="en-US" dirty="0">
                <a:solidFill>
                  <a:schemeClr val="bg1"/>
                </a:solidFill>
                <a:effectLst>
                  <a:outerShdw blurRad="38100" dist="38100" dir="2700000" algn="tl">
                    <a:srgbClr val="000000">
                      <a:alpha val="43137"/>
                    </a:srgbClr>
                  </a:outerShdw>
                </a:effectLst>
              </a:rPr>
              <a:t>SLIDE INTENTIONALLY HIDDEN</a:t>
            </a:r>
            <a:endParaRPr lang="en-US" dirty="0">
              <a:solidFill>
                <a:schemeClr val="bg1"/>
              </a:solidFill>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692458" y="378458"/>
            <a:ext cx="6927542" cy="461665"/>
          </a:xfrm>
          <a:prstGeom prst="rect">
            <a:avLst/>
          </a:prstGeom>
          <a:noFill/>
          <a:ln w="12700">
            <a:noFill/>
            <a:miter lim="800000"/>
          </a:ln>
        </p:spPr>
        <p:txBody>
          <a:bodyPr vert="horz" wrap="square" lIns="0" tIns="0" rIns="0" bIns="0" numCol="1" anchor="t" anchorCtr="0" compatLnSpc="1">
            <a:spAutoFit/>
          </a:bodyPr>
          <a:lstStyle/>
          <a:p>
            <a:r>
              <a:rPr lang="en-US" dirty="0" smtClean="0"/>
              <a:t>SOCS Model of problem solving</a:t>
            </a:r>
            <a:endParaRPr i="1" dirty="0"/>
          </a:p>
        </p:txBody>
      </p:sp>
      <p:sp>
        <p:nvSpPr>
          <p:cNvPr id="2" name="Rectangle 1"/>
          <p:cNvSpPr/>
          <p:nvPr/>
        </p:nvSpPr>
        <p:spPr>
          <a:xfrm>
            <a:off x="580163" y="1381112"/>
            <a:ext cx="9734910" cy="461665"/>
          </a:xfrm>
          <a:prstGeom prst="rect">
            <a:avLst/>
          </a:prstGeom>
        </p:spPr>
        <p:txBody>
          <a:bodyPr wrap="square">
            <a:spAutoFit/>
          </a:bodyPr>
          <a:lstStyle/>
          <a:p>
            <a:r>
              <a:rPr lang="en-IN" sz="2400" dirty="0">
                <a:latin typeface="+mn-lt"/>
                <a:ea typeface="Times New Roman" panose="02020603050405020304" pitchFamily="18" charset="0"/>
              </a:rPr>
              <a:t>SOCS: Situation &gt; Options &gt; Consequences &gt; Solutions</a:t>
            </a:r>
            <a:endParaRPr lang="en-IN" sz="2400" dirty="0">
              <a:effectLst/>
              <a:latin typeface="+mn-lt"/>
              <a:ea typeface="Times New Roman" panose="02020603050405020304" pitchFamily="18" charset="0"/>
            </a:endParaRPr>
          </a:p>
        </p:txBody>
      </p:sp>
      <p:sp>
        <p:nvSpPr>
          <p:cNvPr id="3" name="Rounded Rectangle 2"/>
          <p:cNvSpPr/>
          <p:nvPr/>
        </p:nvSpPr>
        <p:spPr bwMode="auto">
          <a:xfrm>
            <a:off x="256674" y="3208422"/>
            <a:ext cx="11518231" cy="2949491"/>
          </a:xfrm>
          <a:prstGeom prst="roundRect">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4" name="Oval 3"/>
          <p:cNvSpPr/>
          <p:nvPr/>
        </p:nvSpPr>
        <p:spPr bwMode="auto">
          <a:xfrm>
            <a:off x="1315452" y="2326109"/>
            <a:ext cx="1636295" cy="1668379"/>
          </a:xfrm>
          <a:prstGeom prst="ellipse">
            <a:avLst/>
          </a:prstGeom>
          <a:solidFill>
            <a:schemeClr val="bg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48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S</a:t>
            </a:r>
            <a:endParaRPr kumimoji="0" lang="en-IN" sz="48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2" name="Oval 11"/>
          <p:cNvSpPr/>
          <p:nvPr/>
        </p:nvSpPr>
        <p:spPr bwMode="auto">
          <a:xfrm>
            <a:off x="3811323" y="2241759"/>
            <a:ext cx="1636295" cy="1668379"/>
          </a:xfrm>
          <a:prstGeom prst="ellipse">
            <a:avLst/>
          </a:prstGeom>
          <a:solidFill>
            <a:schemeClr val="bg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48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O</a:t>
            </a:r>
            <a:endParaRPr kumimoji="0" lang="en-IN" sz="48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3" name="Oval 12"/>
          <p:cNvSpPr/>
          <p:nvPr/>
        </p:nvSpPr>
        <p:spPr bwMode="auto">
          <a:xfrm>
            <a:off x="6307194" y="2221577"/>
            <a:ext cx="1636295" cy="1668379"/>
          </a:xfrm>
          <a:prstGeom prst="ellipse">
            <a:avLst/>
          </a:prstGeom>
          <a:solidFill>
            <a:schemeClr val="bg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48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C</a:t>
            </a:r>
            <a:endParaRPr kumimoji="0" lang="en-IN" sz="48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4" name="Oval 13"/>
          <p:cNvSpPr/>
          <p:nvPr/>
        </p:nvSpPr>
        <p:spPr bwMode="auto">
          <a:xfrm>
            <a:off x="8803065" y="2221576"/>
            <a:ext cx="1636295" cy="1668379"/>
          </a:xfrm>
          <a:prstGeom prst="ellipse">
            <a:avLst/>
          </a:prstGeom>
          <a:solidFill>
            <a:schemeClr val="bg2"/>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4800" b="0" i="0" u="none" strike="noStrike" cap="none" normalizeH="0" baseline="0" dirty="0"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rPr>
              <a:t>S</a:t>
            </a:r>
            <a:endParaRPr kumimoji="0" lang="en-IN" sz="48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5" name="Rectangle 4"/>
          <p:cNvSpPr/>
          <p:nvPr/>
        </p:nvSpPr>
        <p:spPr>
          <a:xfrm>
            <a:off x="971550" y="4089347"/>
            <a:ext cx="2143126" cy="846386"/>
          </a:xfrm>
          <a:prstGeom prst="rect">
            <a:avLst/>
          </a:prstGeom>
        </p:spPr>
        <p:txBody>
          <a:bodyPr wrap="square">
            <a:spAutoFit/>
          </a:bodyPr>
          <a:lstStyle/>
          <a:p>
            <a:pPr algn="ctr"/>
            <a:r>
              <a:rPr lang="en-IN" sz="1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Situation </a:t>
            </a:r>
            <a:endParaRPr lang="en-IN" sz="1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r>
              <a:rPr lang="en-IN" sz="1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Start </a:t>
            </a:r>
            <a:r>
              <a:rPr lang="en-IN" sz="14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analyzing</a:t>
            </a:r>
            <a:r>
              <a:rPr lang="en-IN" sz="1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and defining your situation. </a:t>
            </a:r>
            <a:endParaRPr lang="en-IN" sz="1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3557907" y="4089347"/>
            <a:ext cx="2143126" cy="1061829"/>
          </a:xfrm>
          <a:prstGeom prst="rect">
            <a:avLst/>
          </a:prstGeom>
        </p:spPr>
        <p:txBody>
          <a:bodyPr wrap="square">
            <a:spAutoFit/>
          </a:bodyPr>
          <a:lstStyle/>
          <a:p>
            <a:pPr algn="ctr"/>
            <a:r>
              <a:rPr lang="en-IN" sz="1400" b="1" dirty="0" smtClean="0">
                <a:solidFill>
                  <a:schemeClr val="bg1"/>
                </a:solidFill>
                <a:latin typeface="Arial" panose="020B0604020202020204" pitchFamily="34" charset="0"/>
              </a:rPr>
              <a:t>Options</a:t>
            </a:r>
            <a:r>
              <a:rPr lang="en-IN" sz="1400" b="1" dirty="0">
                <a:solidFill>
                  <a:schemeClr val="bg1"/>
                </a:solidFill>
                <a:latin typeface="Arial" panose="020B0604020202020204" pitchFamily="34" charset="0"/>
              </a:rPr>
              <a:t> </a:t>
            </a:r>
            <a:endParaRPr lang="en-IN" sz="1400" b="1" dirty="0" smtClean="0">
              <a:solidFill>
                <a:schemeClr val="bg1"/>
              </a:solidFill>
              <a:latin typeface="Arial" panose="020B0604020202020204" pitchFamily="34" charset="0"/>
            </a:endParaRPr>
          </a:p>
          <a:p>
            <a:r>
              <a:rPr lang="en-IN" sz="1400" dirty="0" smtClean="0">
                <a:solidFill>
                  <a:schemeClr val="bg1"/>
                </a:solidFill>
                <a:latin typeface="Arial" panose="020B0604020202020204" pitchFamily="34" charset="0"/>
              </a:rPr>
              <a:t>Identify </a:t>
            </a:r>
            <a:r>
              <a:rPr lang="en-IN" sz="1400" dirty="0">
                <a:solidFill>
                  <a:schemeClr val="bg1"/>
                </a:solidFill>
                <a:latin typeface="Arial" panose="020B0604020202020204" pitchFamily="34" charset="0"/>
              </a:rPr>
              <a:t>all the possible options, including the options you do not like. </a:t>
            </a:r>
            <a:endParaRPr lang="en-IN" sz="1400" dirty="0" smtClean="0">
              <a:solidFill>
                <a:schemeClr val="bg1"/>
              </a:solidFill>
              <a:latin typeface="Arial" panose="020B0604020202020204" pitchFamily="34" charset="0"/>
            </a:endParaRPr>
          </a:p>
        </p:txBody>
      </p:sp>
      <p:sp>
        <p:nvSpPr>
          <p:cNvPr id="19" name="Rectangle 18"/>
          <p:cNvSpPr/>
          <p:nvPr/>
        </p:nvSpPr>
        <p:spPr>
          <a:xfrm>
            <a:off x="6053778" y="4089346"/>
            <a:ext cx="2143126" cy="1277273"/>
          </a:xfrm>
          <a:prstGeom prst="rect">
            <a:avLst/>
          </a:prstGeom>
        </p:spPr>
        <p:txBody>
          <a:bodyPr wrap="square">
            <a:spAutoFit/>
          </a:bodyPr>
          <a:lstStyle/>
          <a:p>
            <a:pPr algn="ctr"/>
            <a:r>
              <a:rPr lang="en-IN" sz="1400" b="1" dirty="0" smtClean="0">
                <a:solidFill>
                  <a:schemeClr val="bg1"/>
                </a:solidFill>
                <a:latin typeface="Arial" panose="020B0604020202020204" pitchFamily="34" charset="0"/>
              </a:rPr>
              <a:t>Consequence</a:t>
            </a:r>
            <a:r>
              <a:rPr lang="en-IN" sz="1400" b="1" dirty="0">
                <a:solidFill>
                  <a:schemeClr val="bg1"/>
                </a:solidFill>
                <a:latin typeface="Arial" panose="020B0604020202020204" pitchFamily="34" charset="0"/>
              </a:rPr>
              <a:t>  </a:t>
            </a:r>
            <a:endParaRPr lang="en-IN" sz="1400" b="1" dirty="0" smtClean="0">
              <a:solidFill>
                <a:schemeClr val="bg1"/>
              </a:solidFill>
              <a:latin typeface="Arial" panose="020B0604020202020204" pitchFamily="34" charset="0"/>
            </a:endParaRPr>
          </a:p>
          <a:p>
            <a:r>
              <a:rPr lang="en-IN" sz="1400" dirty="0" smtClean="0">
                <a:solidFill>
                  <a:schemeClr val="bg1"/>
                </a:solidFill>
                <a:latin typeface="Arial" panose="020B0604020202020204" pitchFamily="34" charset="0"/>
              </a:rPr>
              <a:t>For </a:t>
            </a:r>
            <a:r>
              <a:rPr lang="en-IN" sz="1400" dirty="0">
                <a:solidFill>
                  <a:schemeClr val="bg1"/>
                </a:solidFill>
                <a:latin typeface="Arial" panose="020B0604020202020204" pitchFamily="34" charset="0"/>
              </a:rPr>
              <a:t>each of the options you identified, consider all the consequences for each. </a:t>
            </a:r>
            <a:endParaRPr lang="en-IN" sz="1400" dirty="0">
              <a:solidFill>
                <a:schemeClr val="bg1"/>
              </a:solidFill>
              <a:latin typeface="Arial" panose="020B0604020202020204" pitchFamily="34" charset="0"/>
            </a:endParaRPr>
          </a:p>
        </p:txBody>
      </p:sp>
      <p:sp>
        <p:nvSpPr>
          <p:cNvPr id="20" name="Rectangle 19"/>
          <p:cNvSpPr/>
          <p:nvPr/>
        </p:nvSpPr>
        <p:spPr>
          <a:xfrm>
            <a:off x="8549648" y="4089345"/>
            <a:ext cx="2265989" cy="1277273"/>
          </a:xfrm>
          <a:prstGeom prst="rect">
            <a:avLst/>
          </a:prstGeom>
        </p:spPr>
        <p:txBody>
          <a:bodyPr wrap="square">
            <a:spAutoFit/>
          </a:bodyPr>
          <a:lstStyle/>
          <a:p>
            <a:pPr algn="ctr"/>
            <a:r>
              <a:rPr lang="en-IN" sz="1400" b="1" dirty="0" smtClean="0">
                <a:solidFill>
                  <a:schemeClr val="bg1"/>
                </a:solidFill>
                <a:latin typeface="Arial" panose="020B0604020202020204" pitchFamily="34" charset="0"/>
              </a:rPr>
              <a:t>Solutions</a:t>
            </a:r>
            <a:endParaRPr lang="en-IN" sz="1400" b="1" dirty="0" smtClean="0">
              <a:solidFill>
                <a:schemeClr val="bg1"/>
              </a:solidFill>
              <a:latin typeface="Arial" panose="020B0604020202020204" pitchFamily="34" charset="0"/>
            </a:endParaRPr>
          </a:p>
          <a:p>
            <a:r>
              <a:rPr lang="en-IN" sz="1400" dirty="0" smtClean="0">
                <a:solidFill>
                  <a:schemeClr val="bg1"/>
                </a:solidFill>
                <a:latin typeface="Arial" panose="020B0604020202020204" pitchFamily="34" charset="0"/>
              </a:rPr>
              <a:t>Review </a:t>
            </a:r>
            <a:r>
              <a:rPr lang="en-IN" sz="1400" dirty="0">
                <a:solidFill>
                  <a:schemeClr val="bg1"/>
                </a:solidFill>
                <a:latin typeface="Arial" panose="020B0604020202020204" pitchFamily="34" charset="0"/>
              </a:rPr>
              <a:t>the consequences and choose the option that has more pros and less </a:t>
            </a:r>
            <a:r>
              <a:rPr lang="en-IN" sz="1400" dirty="0" smtClean="0">
                <a:solidFill>
                  <a:schemeClr val="bg1"/>
                </a:solidFill>
                <a:latin typeface="Arial" panose="020B0604020202020204" pitchFamily="34" charset="0"/>
              </a:rPr>
              <a:t>cons.</a:t>
            </a:r>
            <a:endParaRPr lang="en-IN" sz="1400" dirty="0">
              <a:solidFill>
                <a:schemeClr val="bg1"/>
              </a:solidFill>
              <a:latin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768350" y="639564"/>
            <a:ext cx="4846604" cy="205184"/>
          </a:xfrm>
          <a:prstGeom prst="rect">
            <a:avLst/>
          </a:prstGeom>
        </p:spPr>
        <p:txBody>
          <a:bodyPr lIns="0" tIns="0" rIns="0" bIns="0" rtlCol="0" anchor="t">
            <a:spAutoFit/>
          </a:bodyPr>
          <a:lstStyle/>
          <a:p>
            <a:pPr>
              <a:lnSpc>
                <a:spcPts val="1635"/>
              </a:lnSpc>
            </a:pPr>
            <a:r>
              <a:rPr lang="en-US" sz="1665" spc="-98">
                <a:solidFill>
                  <a:srgbClr val="FFFFFF"/>
                </a:solidFill>
                <a:latin typeface="Poppins Medium Bold"/>
              </a:rPr>
              <a:t>Activity Time</a:t>
            </a:r>
            <a:endParaRPr lang="en-US" sz="1665" spc="-98">
              <a:solidFill>
                <a:srgbClr val="FFFFFF"/>
              </a:solidFill>
              <a:latin typeface="Poppins Medium Bold"/>
            </a:endParaRPr>
          </a:p>
        </p:txBody>
      </p:sp>
      <p:sp>
        <p:nvSpPr>
          <p:cNvPr id="14" name="Title 13"/>
          <p:cNvSpPr>
            <a:spLocks noGrp="1"/>
          </p:cNvSpPr>
          <p:nvPr>
            <p:ph type="title"/>
          </p:nvPr>
        </p:nvSpPr>
        <p:spPr>
          <a:xfrm>
            <a:off x="692457" y="378458"/>
            <a:ext cx="7278061" cy="461665"/>
          </a:xfrm>
        </p:spPr>
        <p:txBody>
          <a:bodyPr/>
          <a:lstStyle/>
          <a:p>
            <a:r>
              <a:rPr lang="en-US" dirty="0" smtClean="0"/>
              <a:t>Applying SOCS Model- Activity</a:t>
            </a:r>
            <a:endParaRPr lang="en-IN" dirty="0"/>
          </a:p>
        </p:txBody>
      </p:sp>
      <p:sp>
        <p:nvSpPr>
          <p:cNvPr id="15" name="Rectangle 14"/>
          <p:cNvSpPr/>
          <p:nvPr/>
        </p:nvSpPr>
        <p:spPr>
          <a:xfrm>
            <a:off x="3201756" y="3551163"/>
            <a:ext cx="4768763" cy="2385268"/>
          </a:xfrm>
          <a:prstGeom prst="rect">
            <a:avLst/>
          </a:prstGeom>
        </p:spPr>
        <p:txBody>
          <a:bodyPr wrap="square">
            <a:spAutoFit/>
          </a:bodyPr>
          <a:lstStyle/>
          <a:p>
            <a:pPr>
              <a:lnSpc>
                <a:spcPct val="150000"/>
              </a:lnSpc>
            </a:pPr>
            <a:r>
              <a:rPr lang="de-DE" sz="2000" b="1" dirty="0">
                <a:solidFill>
                  <a:schemeClr val="tx1">
                    <a:lumMod val="95000"/>
                    <a:lumOff val="5000"/>
                  </a:schemeClr>
                </a:solidFill>
                <a:latin typeface="+mj-lt"/>
                <a:ea typeface="Open Sans" panose="020B0606030504020204" pitchFamily="34" charset="0"/>
                <a:cs typeface="Open Sans" panose="020B0606030504020204" pitchFamily="34" charset="0"/>
              </a:rPr>
              <a:t>Instructions</a:t>
            </a:r>
            <a:endParaRPr lang="de-DE" sz="2000" b="1" dirty="0">
              <a:solidFill>
                <a:schemeClr val="tx1">
                  <a:lumMod val="95000"/>
                  <a:lumOff val="5000"/>
                </a:schemeClr>
              </a:solidFill>
              <a:latin typeface="+mj-lt"/>
              <a:ea typeface="Source Sans Pro" panose="020B0503030403020204" pitchFamily="34" charset="0"/>
              <a:cs typeface="Open Sans Light" panose="020B0306030504020204" pitchFamily="34" charset="0"/>
            </a:endParaRPr>
          </a:p>
          <a:p>
            <a:pPr marL="342900" indent="-342900">
              <a:buFont typeface="+mj-lt"/>
              <a:buAutoNum type="arabicPeriod"/>
            </a:pP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Role 1 – One person plays the role of an employee requesting help</a:t>
            </a:r>
            <a:endPar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Role 2 - Other person plays the role of the employee giving information</a:t>
            </a:r>
            <a:endPar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The rest of the group observes the interaction and makes notes on the benefits of being aware of the organization</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6" name="Rectangle 15"/>
          <p:cNvSpPr/>
          <p:nvPr/>
        </p:nvSpPr>
        <p:spPr>
          <a:xfrm>
            <a:off x="3201756" y="1419928"/>
            <a:ext cx="4768763" cy="1092607"/>
          </a:xfrm>
          <a:prstGeom prst="rect">
            <a:avLst/>
          </a:prstGeom>
        </p:spPr>
        <p:txBody>
          <a:bodyPr wrap="square">
            <a:spAutoFit/>
          </a:bodyPr>
          <a:lstStyle/>
          <a:p>
            <a:pPr>
              <a:lnSpc>
                <a:spcPct val="150000"/>
              </a:lnSpc>
            </a:pPr>
            <a:r>
              <a:rPr lang="en-US" sz="2000" b="1" dirty="0" smtClean="0">
                <a:solidFill>
                  <a:schemeClr val="tx1">
                    <a:lumMod val="95000"/>
                    <a:lumOff val="5000"/>
                  </a:schemeClr>
                </a:solidFill>
                <a:latin typeface="+mj-lt"/>
                <a:ea typeface="Open Sans" panose="020B0606030504020204" pitchFamily="34" charset="0"/>
                <a:cs typeface="Open Sans" panose="020B0606030504020204" pitchFamily="34" charset="0"/>
              </a:rPr>
              <a:t>Role play</a:t>
            </a:r>
            <a:endParaRPr lang="en-US" sz="2000" b="1" dirty="0">
              <a:solidFill>
                <a:schemeClr val="tx1">
                  <a:lumMod val="95000"/>
                  <a:lumOff val="5000"/>
                </a:schemeClr>
              </a:solidFill>
              <a:latin typeface="+mj-lt"/>
              <a:ea typeface="Open Sans" panose="020B0606030504020204" pitchFamily="34" charset="0"/>
              <a:cs typeface="Open Sans" panose="020B0606030504020204" pitchFamily="34" charset="0"/>
            </a:endParaRPr>
          </a:p>
          <a:p>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Asha needs help finding a report. She goes to Rajesh who knows the functioning of the organization well.</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7" name="Oval 16"/>
          <p:cNvSpPr/>
          <p:nvPr/>
        </p:nvSpPr>
        <p:spPr bwMode="auto">
          <a:xfrm>
            <a:off x="8808720" y="3551163"/>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52887" y="4475274"/>
            <a:ext cx="1895046" cy="1895046"/>
          </a:xfrm>
          <a:prstGeom prst="rect">
            <a:avLst/>
          </a:prstGeom>
        </p:spPr>
      </p:pic>
      <p:sp>
        <p:nvSpPr>
          <p:cNvPr id="19" name="Rounded Rectangle 18"/>
          <p:cNvSpPr/>
          <p:nvPr/>
        </p:nvSpPr>
        <p:spPr bwMode="auto">
          <a:xfrm>
            <a:off x="1158552" y="1226252"/>
            <a:ext cx="1611352" cy="1611352"/>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0" name="Rounded Rectangle 19"/>
          <p:cNvSpPr/>
          <p:nvPr/>
        </p:nvSpPr>
        <p:spPr bwMode="auto">
          <a:xfrm>
            <a:off x="1158552" y="3609890"/>
            <a:ext cx="1612800" cy="1612800"/>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Shape 2460"/>
          <p:cNvSpPr/>
          <p:nvPr/>
        </p:nvSpPr>
        <p:spPr>
          <a:xfrm>
            <a:off x="1367752" y="1653579"/>
            <a:ext cx="1192952" cy="75669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2" name="Shape 2413"/>
          <p:cNvSpPr/>
          <p:nvPr/>
        </p:nvSpPr>
        <p:spPr>
          <a:xfrm>
            <a:off x="1559784" y="4020356"/>
            <a:ext cx="810336" cy="791868"/>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3" name="Oval 22"/>
          <p:cNvSpPr/>
          <p:nvPr/>
        </p:nvSpPr>
        <p:spPr bwMode="auto">
          <a:xfrm>
            <a:off x="2467668" y="1106940"/>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Oval 23"/>
          <p:cNvSpPr/>
          <p:nvPr/>
        </p:nvSpPr>
        <p:spPr bwMode="auto">
          <a:xfrm>
            <a:off x="1000780" y="4990033"/>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692458" y="378459"/>
            <a:ext cx="6317942" cy="492443"/>
          </a:xfrm>
          <a:prstGeom prst="rect">
            <a:avLst/>
          </a:prstGeom>
          <a:noFill/>
          <a:ln w="12700">
            <a:noFill/>
            <a:miter lim="800000"/>
          </a:ln>
        </p:spPr>
        <p:txBody>
          <a:bodyPr vert="horz" wrap="square" lIns="0" tIns="0" rIns="0" bIns="0" numCol="1" anchor="t" anchorCtr="0" compatLnSpc="1">
            <a:spAutoFit/>
          </a:bodyPr>
          <a:lstStyle/>
          <a:p>
            <a:r>
              <a:rPr lang="en-US" sz="3200" dirty="0" smtClean="0"/>
              <a:t>7 ways to build better relationships</a:t>
            </a:r>
            <a:endParaRPr sz="3200" i="1" dirty="0"/>
          </a:p>
        </p:txBody>
      </p:sp>
      <p:sp>
        <p:nvSpPr>
          <p:cNvPr id="6" name="Rounded Rectangle 5"/>
          <p:cNvSpPr/>
          <p:nvPr/>
        </p:nvSpPr>
        <p:spPr bwMode="auto">
          <a:xfrm>
            <a:off x="538626" y="1284918"/>
            <a:ext cx="2365067" cy="2714625"/>
          </a:xfrm>
          <a:prstGeom prst="roundRect">
            <a:avLst/>
          </a:prstGeom>
          <a:solidFill>
            <a:srgbClr val="508FB7"/>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5" name="Rounded Rectangle 14"/>
          <p:cNvSpPr/>
          <p:nvPr/>
        </p:nvSpPr>
        <p:spPr bwMode="auto">
          <a:xfrm>
            <a:off x="3488046" y="3999543"/>
            <a:ext cx="2365067" cy="2714625"/>
          </a:xfrm>
          <a:prstGeom prst="roundRect">
            <a:avLst/>
          </a:prstGeom>
          <a:solidFill>
            <a:srgbClr val="94B6D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7" name="Rounded Rectangle 16"/>
          <p:cNvSpPr/>
          <p:nvPr/>
        </p:nvSpPr>
        <p:spPr bwMode="auto">
          <a:xfrm>
            <a:off x="6437466" y="1284918"/>
            <a:ext cx="2365067" cy="2714625"/>
          </a:xfrm>
          <a:prstGeom prst="roundRect">
            <a:avLst/>
          </a:prstGeom>
          <a:solidFill>
            <a:srgbClr val="508FB7"/>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Rounded Rectangle 20"/>
          <p:cNvSpPr/>
          <p:nvPr/>
        </p:nvSpPr>
        <p:spPr bwMode="auto">
          <a:xfrm>
            <a:off x="9386886" y="3999542"/>
            <a:ext cx="2365067" cy="2714625"/>
          </a:xfrm>
          <a:prstGeom prst="roundRect">
            <a:avLst/>
          </a:prstGeom>
          <a:solidFill>
            <a:srgbClr val="94B6D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7" name="Oval 6"/>
          <p:cNvSpPr/>
          <p:nvPr/>
        </p:nvSpPr>
        <p:spPr bwMode="auto">
          <a:xfrm>
            <a:off x="2428873" y="1027740"/>
            <a:ext cx="757238" cy="757238"/>
          </a:xfrm>
          <a:prstGeom prst="ellipse">
            <a:avLst/>
          </a:prstGeom>
          <a:solidFill>
            <a:srgbClr val="BDD5EA"/>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2" name="Oval 21"/>
          <p:cNvSpPr/>
          <p:nvPr/>
        </p:nvSpPr>
        <p:spPr bwMode="auto">
          <a:xfrm>
            <a:off x="5397810" y="3751890"/>
            <a:ext cx="757238" cy="757238"/>
          </a:xfrm>
          <a:prstGeom prst="ellipse">
            <a:avLst/>
          </a:prstGeom>
          <a:solidFill>
            <a:srgbClr val="BDD5EA"/>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3" name="Oval 22"/>
          <p:cNvSpPr/>
          <p:nvPr/>
        </p:nvSpPr>
        <p:spPr bwMode="auto">
          <a:xfrm>
            <a:off x="8423914" y="1027740"/>
            <a:ext cx="757238" cy="757238"/>
          </a:xfrm>
          <a:prstGeom prst="ellipse">
            <a:avLst/>
          </a:prstGeom>
          <a:solidFill>
            <a:srgbClr val="BDD5EA"/>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Oval 23"/>
          <p:cNvSpPr/>
          <p:nvPr/>
        </p:nvSpPr>
        <p:spPr bwMode="auto">
          <a:xfrm>
            <a:off x="11277133" y="3751890"/>
            <a:ext cx="757238" cy="757238"/>
          </a:xfrm>
          <a:prstGeom prst="ellipse">
            <a:avLst/>
          </a:prstGeom>
          <a:solidFill>
            <a:srgbClr val="BDD5EA"/>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cxnSp>
        <p:nvCxnSpPr>
          <p:cNvPr id="9" name="Straight Connector 8"/>
          <p:cNvCxnSpPr/>
          <p:nvPr/>
        </p:nvCxnSpPr>
        <p:spPr bwMode="auto">
          <a:xfrm flipV="1">
            <a:off x="885825" y="2627943"/>
            <a:ext cx="1643063" cy="14288"/>
          </a:xfrm>
          <a:prstGeom prst="line">
            <a:avLst/>
          </a:prstGeom>
          <a:solidFill>
            <a:srgbClr val="C0C0C0"/>
          </a:solidFill>
          <a:ln w="12700" cap="flat" cmpd="sng" algn="ctr">
            <a:solidFill>
              <a:schemeClr val="bg1"/>
            </a:solidFill>
            <a:prstDash val="solid"/>
            <a:round/>
            <a:headEnd type="none" w="med" len="med"/>
            <a:tailEnd type="none" w="med" len="med"/>
          </a:ln>
          <a:effectLst/>
        </p:spPr>
      </p:cxnSp>
      <p:sp>
        <p:nvSpPr>
          <p:cNvPr id="10" name="TextBox 9"/>
          <p:cNvSpPr txBox="1"/>
          <p:nvPr/>
        </p:nvSpPr>
        <p:spPr>
          <a:xfrm>
            <a:off x="885825" y="2770822"/>
            <a:ext cx="1643063" cy="707886"/>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rPr>
              <a:t>Relax</a:t>
            </a:r>
            <a:endParaRPr lang="en-US" sz="1600" dirty="0" smtClean="0">
              <a:solidFill>
                <a:schemeClr val="bg1"/>
              </a:solidFill>
              <a:latin typeface="Arial" panose="020B0604020202020204" pitchFamily="34" charset="0"/>
            </a:endParaRPr>
          </a:p>
          <a:p>
            <a:pPr algn="ctr"/>
            <a:r>
              <a:rPr lang="en-US" sz="1600" dirty="0" smtClean="0">
                <a:solidFill>
                  <a:schemeClr val="bg1"/>
                </a:solidFill>
                <a:latin typeface="Arial" panose="020B0604020202020204" pitchFamily="34" charset="0"/>
              </a:rPr>
              <a:t>optimistically</a:t>
            </a:r>
            <a:endParaRPr lang="en-IN" sz="1600" dirty="0">
              <a:solidFill>
                <a:schemeClr val="bg1"/>
              </a:solidFill>
              <a:latin typeface="Arial" panose="020B0604020202020204" pitchFamily="34" charset="0"/>
            </a:endParaRPr>
          </a:p>
        </p:txBody>
      </p:sp>
      <p:cxnSp>
        <p:nvCxnSpPr>
          <p:cNvPr id="25" name="Straight Connector 24"/>
          <p:cNvCxnSpPr/>
          <p:nvPr/>
        </p:nvCxnSpPr>
        <p:spPr bwMode="auto">
          <a:xfrm flipV="1">
            <a:off x="3856424" y="5366380"/>
            <a:ext cx="1643063" cy="14288"/>
          </a:xfrm>
          <a:prstGeom prst="line">
            <a:avLst/>
          </a:prstGeom>
          <a:solidFill>
            <a:srgbClr val="C0C0C0"/>
          </a:solidFill>
          <a:ln w="12700" cap="flat" cmpd="sng" algn="ctr">
            <a:solidFill>
              <a:schemeClr val="bg1"/>
            </a:solidFill>
            <a:prstDash val="solid"/>
            <a:round/>
            <a:headEnd type="none" w="med" len="med"/>
            <a:tailEnd type="none" w="med" len="med"/>
          </a:ln>
          <a:effectLst/>
        </p:spPr>
      </p:cxnSp>
      <p:sp>
        <p:nvSpPr>
          <p:cNvPr id="26" name="TextBox 25"/>
          <p:cNvSpPr txBox="1"/>
          <p:nvPr/>
        </p:nvSpPr>
        <p:spPr>
          <a:xfrm>
            <a:off x="3856424" y="5509259"/>
            <a:ext cx="1643063" cy="707886"/>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rPr>
              <a:t>Listen </a:t>
            </a:r>
            <a:endParaRPr lang="en-US" sz="1600" dirty="0" smtClean="0">
              <a:solidFill>
                <a:schemeClr val="bg1"/>
              </a:solidFill>
              <a:latin typeface="Arial" panose="020B0604020202020204" pitchFamily="34" charset="0"/>
            </a:endParaRPr>
          </a:p>
          <a:p>
            <a:pPr algn="ctr"/>
            <a:r>
              <a:rPr lang="en-US" sz="1600" dirty="0" smtClean="0">
                <a:solidFill>
                  <a:schemeClr val="bg1"/>
                </a:solidFill>
                <a:latin typeface="Arial" panose="020B0604020202020204" pitchFamily="34" charset="0"/>
              </a:rPr>
              <a:t>deeply</a:t>
            </a:r>
            <a:endParaRPr lang="en-IN" sz="1600" dirty="0">
              <a:solidFill>
                <a:schemeClr val="bg1"/>
              </a:solidFill>
              <a:latin typeface="Arial" panose="020B0604020202020204" pitchFamily="34" charset="0"/>
            </a:endParaRPr>
          </a:p>
        </p:txBody>
      </p:sp>
      <p:cxnSp>
        <p:nvCxnSpPr>
          <p:cNvPr id="27" name="Straight Connector 26"/>
          <p:cNvCxnSpPr/>
          <p:nvPr/>
        </p:nvCxnSpPr>
        <p:spPr bwMode="auto">
          <a:xfrm flipV="1">
            <a:off x="6798468" y="2627943"/>
            <a:ext cx="1643063" cy="14288"/>
          </a:xfrm>
          <a:prstGeom prst="line">
            <a:avLst/>
          </a:prstGeom>
          <a:solidFill>
            <a:srgbClr val="C0C0C0"/>
          </a:solidFill>
          <a:ln w="127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flipV="1">
            <a:off x="9822655" y="5366380"/>
            <a:ext cx="1643063" cy="14288"/>
          </a:xfrm>
          <a:prstGeom prst="line">
            <a:avLst/>
          </a:prstGeom>
          <a:solidFill>
            <a:srgbClr val="C0C0C0"/>
          </a:solidFill>
          <a:ln w="12700" cap="flat" cmpd="sng" algn="ctr">
            <a:solidFill>
              <a:schemeClr val="bg1"/>
            </a:solidFill>
            <a:prstDash val="solid"/>
            <a:round/>
            <a:headEnd type="none" w="med" len="med"/>
            <a:tailEnd type="none" w="med" len="med"/>
          </a:ln>
          <a:effectLst/>
        </p:spPr>
      </p:cxnSp>
      <p:sp>
        <p:nvSpPr>
          <p:cNvPr id="30" name="TextBox 29"/>
          <p:cNvSpPr txBox="1"/>
          <p:nvPr/>
        </p:nvSpPr>
        <p:spPr>
          <a:xfrm>
            <a:off x="9822655" y="5509259"/>
            <a:ext cx="1643063" cy="584775"/>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rPr>
              <a:t>Respond carefully</a:t>
            </a:r>
            <a:endParaRPr lang="en-IN" sz="1600" dirty="0">
              <a:solidFill>
                <a:schemeClr val="bg1"/>
              </a:solidFill>
              <a:latin typeface="Arial" panose="020B0604020202020204" pitchFamily="34" charset="0"/>
            </a:endParaRPr>
          </a:p>
        </p:txBody>
      </p:sp>
      <p:sp>
        <p:nvSpPr>
          <p:cNvPr id="31" name="TextBox 30"/>
          <p:cNvSpPr txBox="1"/>
          <p:nvPr/>
        </p:nvSpPr>
        <p:spPr>
          <a:xfrm>
            <a:off x="6798468" y="2750053"/>
            <a:ext cx="1643063" cy="707886"/>
          </a:xfrm>
          <a:prstGeom prst="rect">
            <a:avLst/>
          </a:prstGeom>
          <a:noFill/>
        </p:spPr>
        <p:txBody>
          <a:bodyPr wrap="square" rtlCol="0">
            <a:spAutoFit/>
          </a:bodyPr>
          <a:lstStyle/>
          <a:p>
            <a:pPr algn="ctr"/>
            <a:r>
              <a:rPr lang="en-US" sz="1600" dirty="0" smtClean="0">
                <a:solidFill>
                  <a:schemeClr val="bg1"/>
                </a:solidFill>
                <a:latin typeface="Arial" panose="020B0604020202020204" pitchFamily="34" charset="0"/>
              </a:rPr>
              <a:t>Feel</a:t>
            </a:r>
            <a:endParaRPr lang="en-US" sz="1600" dirty="0" smtClean="0">
              <a:solidFill>
                <a:schemeClr val="bg1"/>
              </a:solidFill>
              <a:latin typeface="Arial" panose="020B0604020202020204" pitchFamily="34" charset="0"/>
            </a:endParaRPr>
          </a:p>
          <a:p>
            <a:pPr algn="ctr"/>
            <a:r>
              <a:rPr lang="en-US" sz="1600" dirty="0" smtClean="0">
                <a:solidFill>
                  <a:schemeClr val="bg1"/>
                </a:solidFill>
                <a:latin typeface="Arial" panose="020B0604020202020204" pitchFamily="34" charset="0"/>
              </a:rPr>
              <a:t>empathetically</a:t>
            </a:r>
            <a:endParaRPr lang="en-IN" sz="1600" dirty="0">
              <a:solidFill>
                <a:schemeClr val="bg1"/>
              </a:solidFill>
              <a:latin typeface="Arial" panose="020B0604020202020204" pitchFamily="34" charset="0"/>
            </a:endParaRPr>
          </a:p>
        </p:txBody>
      </p:sp>
      <p:cxnSp>
        <p:nvCxnSpPr>
          <p:cNvPr id="32" name="Straight Connector 31"/>
          <p:cNvCxnSpPr/>
          <p:nvPr/>
        </p:nvCxnSpPr>
        <p:spPr bwMode="auto">
          <a:xfrm flipV="1">
            <a:off x="3990257" y="2640353"/>
            <a:ext cx="1643063" cy="14288"/>
          </a:xfrm>
          <a:prstGeom prst="line">
            <a:avLst/>
          </a:prstGeom>
          <a:solidFill>
            <a:srgbClr val="C0C0C0"/>
          </a:solidFill>
          <a:ln w="12700" cap="flat" cmpd="sng" algn="ctr">
            <a:solidFill>
              <a:schemeClr val="tx1"/>
            </a:solidFill>
            <a:prstDash val="solid"/>
            <a:round/>
            <a:headEnd type="none" w="med" len="med"/>
            <a:tailEnd type="none" w="med" len="med"/>
          </a:ln>
          <a:effectLst/>
        </p:spPr>
      </p:cxnSp>
      <p:sp>
        <p:nvSpPr>
          <p:cNvPr id="33" name="TextBox 32"/>
          <p:cNvSpPr txBox="1"/>
          <p:nvPr/>
        </p:nvSpPr>
        <p:spPr>
          <a:xfrm>
            <a:off x="3990257" y="2783232"/>
            <a:ext cx="1643063" cy="584775"/>
          </a:xfrm>
          <a:prstGeom prst="rect">
            <a:avLst/>
          </a:prstGeom>
          <a:noFill/>
          <a:ln>
            <a:solidFill>
              <a:schemeClr val="bg1"/>
            </a:solidFill>
          </a:ln>
        </p:spPr>
        <p:txBody>
          <a:bodyPr wrap="square" rtlCol="0">
            <a:spAutoFit/>
          </a:bodyPr>
          <a:lstStyle/>
          <a:p>
            <a:pPr algn="ctr"/>
            <a:r>
              <a:rPr lang="en-US" sz="1600" dirty="0" smtClean="0">
                <a:latin typeface="Arial" panose="020B0604020202020204" pitchFamily="34" charset="0"/>
              </a:rPr>
              <a:t>Synchronize cooperatively</a:t>
            </a:r>
            <a:endParaRPr lang="en-IN" sz="1600" dirty="0">
              <a:latin typeface="Arial" panose="020B0604020202020204" pitchFamily="34" charset="0"/>
            </a:endParaRPr>
          </a:p>
        </p:txBody>
      </p:sp>
      <p:cxnSp>
        <p:nvCxnSpPr>
          <p:cNvPr id="34" name="Straight Connector 33"/>
          <p:cNvCxnSpPr/>
          <p:nvPr/>
        </p:nvCxnSpPr>
        <p:spPr bwMode="auto">
          <a:xfrm flipV="1">
            <a:off x="9822655" y="2596114"/>
            <a:ext cx="1643063" cy="14288"/>
          </a:xfrm>
          <a:prstGeom prst="line">
            <a:avLst/>
          </a:prstGeom>
          <a:solidFill>
            <a:srgbClr val="C0C0C0"/>
          </a:solidFill>
          <a:ln w="12700" cap="flat" cmpd="sng" algn="ctr">
            <a:solidFill>
              <a:schemeClr val="tx1"/>
            </a:solidFill>
            <a:prstDash val="solid"/>
            <a:round/>
            <a:headEnd type="none" w="med" len="med"/>
            <a:tailEnd type="none" w="med" len="med"/>
          </a:ln>
          <a:effectLst/>
        </p:spPr>
      </p:cxnSp>
      <p:sp>
        <p:nvSpPr>
          <p:cNvPr id="35" name="TextBox 34"/>
          <p:cNvSpPr txBox="1"/>
          <p:nvPr/>
        </p:nvSpPr>
        <p:spPr>
          <a:xfrm>
            <a:off x="9822655" y="2738993"/>
            <a:ext cx="1643063" cy="584775"/>
          </a:xfrm>
          <a:prstGeom prst="rect">
            <a:avLst/>
          </a:prstGeom>
          <a:noFill/>
          <a:ln>
            <a:solidFill>
              <a:schemeClr val="bg1"/>
            </a:solidFill>
          </a:ln>
        </p:spPr>
        <p:txBody>
          <a:bodyPr wrap="square" rtlCol="0">
            <a:spAutoFit/>
          </a:bodyPr>
          <a:lstStyle/>
          <a:p>
            <a:pPr algn="ctr"/>
            <a:r>
              <a:rPr lang="en-US" sz="1600" dirty="0" smtClean="0">
                <a:latin typeface="Arial" panose="020B0604020202020204" pitchFamily="34" charset="0"/>
              </a:rPr>
              <a:t>Act authentically</a:t>
            </a:r>
            <a:endParaRPr lang="en-IN" sz="1600" dirty="0">
              <a:latin typeface="Arial" panose="020B0604020202020204" pitchFamily="34" charset="0"/>
            </a:endParaRPr>
          </a:p>
        </p:txBody>
      </p:sp>
      <p:cxnSp>
        <p:nvCxnSpPr>
          <p:cNvPr id="36" name="Straight Connector 35"/>
          <p:cNvCxnSpPr/>
          <p:nvPr/>
        </p:nvCxnSpPr>
        <p:spPr bwMode="auto">
          <a:xfrm flipV="1">
            <a:off x="6845626" y="5366380"/>
            <a:ext cx="1643063" cy="14288"/>
          </a:xfrm>
          <a:prstGeom prst="line">
            <a:avLst/>
          </a:prstGeom>
          <a:solidFill>
            <a:srgbClr val="C0C0C0"/>
          </a:solidFill>
          <a:ln w="12700" cap="flat" cmpd="sng" algn="ctr">
            <a:solidFill>
              <a:schemeClr val="tx1"/>
            </a:solidFill>
            <a:prstDash val="solid"/>
            <a:round/>
            <a:headEnd type="none" w="med" len="med"/>
            <a:tailEnd type="none" w="med" len="med"/>
          </a:ln>
          <a:effectLst/>
        </p:spPr>
      </p:cxnSp>
      <p:sp>
        <p:nvSpPr>
          <p:cNvPr id="37" name="TextBox 36"/>
          <p:cNvSpPr txBox="1"/>
          <p:nvPr/>
        </p:nvSpPr>
        <p:spPr>
          <a:xfrm>
            <a:off x="6845626" y="5509259"/>
            <a:ext cx="1643063" cy="707886"/>
          </a:xfrm>
          <a:prstGeom prst="rect">
            <a:avLst/>
          </a:prstGeom>
          <a:noFill/>
          <a:ln>
            <a:solidFill>
              <a:schemeClr val="bg1"/>
            </a:solidFill>
          </a:ln>
        </p:spPr>
        <p:txBody>
          <a:bodyPr wrap="square" rtlCol="0">
            <a:spAutoFit/>
          </a:bodyPr>
          <a:lstStyle/>
          <a:p>
            <a:pPr algn="ctr"/>
            <a:r>
              <a:rPr lang="en-US" sz="1600" dirty="0" smtClean="0">
                <a:latin typeface="Arial" panose="020B0604020202020204" pitchFamily="34" charset="0"/>
              </a:rPr>
              <a:t>Acknowledge </a:t>
            </a:r>
            <a:endParaRPr lang="en-US" sz="1600" dirty="0" smtClean="0">
              <a:latin typeface="Arial" panose="020B0604020202020204" pitchFamily="34" charset="0"/>
            </a:endParaRPr>
          </a:p>
          <a:p>
            <a:pPr algn="ctr"/>
            <a:r>
              <a:rPr lang="en-US" sz="1600" dirty="0" smtClean="0">
                <a:latin typeface="Arial" panose="020B0604020202020204" pitchFamily="34" charset="0"/>
              </a:rPr>
              <a:t>generously</a:t>
            </a:r>
            <a:endParaRPr lang="en-IN" sz="1600" dirty="0">
              <a:latin typeface="Arial" panose="020B0604020202020204" pitchFamily="34" charset="0"/>
            </a:endParaRPr>
          </a:p>
        </p:txBody>
      </p:sp>
      <p:pic>
        <p:nvPicPr>
          <p:cNvPr id="6146" name="Picture 2" descr="Wellness, yoga, relax, sport"/>
          <p:cNvPicPr>
            <a:picLocks noChangeAspect="1" noChangeArrowheads="1"/>
          </p:cNvPicPr>
          <p:nvPr/>
        </p:nvPicPr>
        <p:blipFill>
          <a:blip r:embed="rId1">
            <a:biLevel thresh="25000"/>
            <a:extLst>
              <a:ext uri="{28A0092B-C50C-407E-A947-70E740481C1C}">
                <a14:useLocalDpi xmlns:a14="http://schemas.microsoft.com/office/drawing/2010/main" val="0"/>
              </a:ext>
            </a:extLst>
          </a:blip>
          <a:srcRect/>
          <a:stretch>
            <a:fillRect/>
          </a:stretch>
        </p:blipFill>
        <p:spPr bwMode="auto">
          <a:xfrm>
            <a:off x="1334451" y="1656090"/>
            <a:ext cx="812004" cy="8120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ccess, arrows, check, loading, refresh, sync, synchron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691" y="1616659"/>
            <a:ext cx="788194" cy="78819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Ear, echo, hear, hearing, listen, listening, sound"/>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333583" y="4420243"/>
            <a:ext cx="920713" cy="92071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lapping, appreciation, ovation, approve, gratitude, acknowledge, pra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838" y="4371614"/>
            <a:ext cx="906322" cy="90632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Act, bipolar, emotion, mask, performance, play, ro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3413" y="1746379"/>
            <a:ext cx="744961" cy="74496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Arrow, circle, forward, next, reply, respond"/>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10290889" y="4455727"/>
            <a:ext cx="727485" cy="727486"/>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Care, like, feel, feelings, heart, love, favorite"/>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7330442" y="1784978"/>
            <a:ext cx="742718" cy="742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768350" y="639564"/>
            <a:ext cx="4846604" cy="205184"/>
          </a:xfrm>
          <a:prstGeom prst="rect">
            <a:avLst/>
          </a:prstGeom>
        </p:spPr>
        <p:txBody>
          <a:bodyPr lIns="0" tIns="0" rIns="0" bIns="0" rtlCol="0" anchor="t">
            <a:spAutoFit/>
          </a:bodyPr>
          <a:lstStyle/>
          <a:p>
            <a:pPr>
              <a:lnSpc>
                <a:spcPts val="1635"/>
              </a:lnSpc>
            </a:pPr>
            <a:r>
              <a:rPr lang="en-US" sz="1665" spc="-98">
                <a:solidFill>
                  <a:srgbClr val="FFFFFF"/>
                </a:solidFill>
                <a:latin typeface="Poppins Medium Bold"/>
              </a:rPr>
              <a:t>Activity Time</a:t>
            </a:r>
            <a:endParaRPr lang="en-US" sz="1665" spc="-98">
              <a:solidFill>
                <a:srgbClr val="FFFFFF"/>
              </a:solidFill>
              <a:latin typeface="Poppins Medium Bold"/>
            </a:endParaRPr>
          </a:p>
        </p:txBody>
      </p:sp>
      <p:sp>
        <p:nvSpPr>
          <p:cNvPr id="14" name="Title 13"/>
          <p:cNvSpPr>
            <a:spLocks noGrp="1"/>
          </p:cNvSpPr>
          <p:nvPr>
            <p:ph type="title"/>
          </p:nvPr>
        </p:nvSpPr>
        <p:spPr/>
        <p:txBody>
          <a:bodyPr/>
          <a:lstStyle/>
          <a:p>
            <a:r>
              <a:rPr lang="en-US" dirty="0" smtClean="0"/>
              <a:t>Reaction vs. Response</a:t>
            </a:r>
            <a:endParaRPr lang="en-IN" dirty="0"/>
          </a:p>
        </p:txBody>
      </p:sp>
      <p:pic>
        <p:nvPicPr>
          <p:cNvPr id="8194" name="Picture 2" descr="response"/>
          <p:cNvPicPr>
            <a:picLocks noChangeAspect="1" noChangeArrowheads="1"/>
          </p:cNvPicPr>
          <p:nvPr/>
        </p:nvPicPr>
        <p:blipFill rotWithShape="1">
          <a:blip r:embed="rId1">
            <a:extLst>
              <a:ext uri="{28A0092B-C50C-407E-A947-70E740481C1C}">
                <a14:useLocalDpi xmlns:a14="http://schemas.microsoft.com/office/drawing/2010/main" val="0"/>
              </a:ext>
            </a:extLst>
          </a:blip>
          <a:srcRect b="11171"/>
          <a:stretch>
            <a:fillRect/>
          </a:stretch>
        </p:blipFill>
        <p:spPr bwMode="auto">
          <a:xfrm>
            <a:off x="1253066" y="1398357"/>
            <a:ext cx="9751165" cy="4511377"/>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768350" y="639564"/>
            <a:ext cx="4846604" cy="205184"/>
          </a:xfrm>
          <a:prstGeom prst="rect">
            <a:avLst/>
          </a:prstGeom>
        </p:spPr>
        <p:txBody>
          <a:bodyPr lIns="0" tIns="0" rIns="0" bIns="0" rtlCol="0" anchor="t">
            <a:spAutoFit/>
          </a:bodyPr>
          <a:lstStyle/>
          <a:p>
            <a:pPr>
              <a:lnSpc>
                <a:spcPts val="1635"/>
              </a:lnSpc>
            </a:pPr>
            <a:r>
              <a:rPr lang="en-US" sz="1665" spc="-98">
                <a:solidFill>
                  <a:srgbClr val="FFFFFF"/>
                </a:solidFill>
                <a:latin typeface="Poppins Medium Bold"/>
              </a:rPr>
              <a:t>Activity Time</a:t>
            </a:r>
            <a:endParaRPr lang="en-US" sz="1665" spc="-98">
              <a:solidFill>
                <a:srgbClr val="FFFFFF"/>
              </a:solidFill>
              <a:latin typeface="Poppins Medium Bold"/>
            </a:endParaRPr>
          </a:p>
        </p:txBody>
      </p:sp>
      <p:sp>
        <p:nvSpPr>
          <p:cNvPr id="14" name="Title 13"/>
          <p:cNvSpPr>
            <a:spLocks noGrp="1"/>
          </p:cNvSpPr>
          <p:nvPr>
            <p:ph type="title"/>
          </p:nvPr>
        </p:nvSpPr>
        <p:spPr/>
        <p:txBody>
          <a:bodyPr/>
          <a:lstStyle/>
          <a:p>
            <a:r>
              <a:rPr lang="en-US" dirty="0"/>
              <a:t>Activity</a:t>
            </a:r>
            <a:endParaRPr lang="en-IN" dirty="0"/>
          </a:p>
        </p:txBody>
      </p:sp>
      <p:sp>
        <p:nvSpPr>
          <p:cNvPr id="15" name="Rectangle 14"/>
          <p:cNvSpPr/>
          <p:nvPr/>
        </p:nvSpPr>
        <p:spPr>
          <a:xfrm>
            <a:off x="3201756" y="3551163"/>
            <a:ext cx="4768763" cy="1762021"/>
          </a:xfrm>
          <a:prstGeom prst="rect">
            <a:avLst/>
          </a:prstGeom>
        </p:spPr>
        <p:txBody>
          <a:bodyPr wrap="square">
            <a:spAutoFit/>
          </a:bodyPr>
          <a:lstStyle/>
          <a:p>
            <a:pPr>
              <a:lnSpc>
                <a:spcPct val="150000"/>
              </a:lnSpc>
            </a:pPr>
            <a:r>
              <a:rPr lang="de-DE" b="1" dirty="0">
                <a:solidFill>
                  <a:schemeClr val="tx1">
                    <a:lumMod val="95000"/>
                    <a:lumOff val="5000"/>
                  </a:schemeClr>
                </a:solidFill>
                <a:latin typeface="+mj-lt"/>
                <a:ea typeface="Open Sans" panose="020B0606030504020204" pitchFamily="34" charset="0"/>
                <a:cs typeface="Open Sans" panose="020B0606030504020204" pitchFamily="34" charset="0"/>
              </a:rPr>
              <a:t>Instructions</a:t>
            </a:r>
            <a:endParaRPr lang="de-DE" b="1" dirty="0">
              <a:solidFill>
                <a:schemeClr val="tx1">
                  <a:lumMod val="95000"/>
                  <a:lumOff val="5000"/>
                </a:schemeClr>
              </a:solidFill>
              <a:latin typeface="+mj-lt"/>
              <a:ea typeface="Source Sans Pro" panose="020B0503030403020204" pitchFamily="34" charset="0"/>
              <a:cs typeface="Open Sans Light" panose="020B0306030504020204" pitchFamily="34" charset="0"/>
            </a:endParaRPr>
          </a:p>
          <a:p>
            <a:pPr marL="342900" indent="-342900">
              <a:buFont typeface="+mj-lt"/>
              <a:buAutoNum type="arabicPeriod"/>
            </a:pPr>
            <a:r>
              <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rPr>
              <a:t>Role 1 – One person plays the role of </a:t>
            </a: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a parent</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rPr>
              <a:t>Role 2 - Other person plays the role of </a:t>
            </a: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the child</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a:p>
            <a:pPr marL="342900" indent="-342900">
              <a:buFont typeface="+mj-lt"/>
              <a:buAutoNum type="arabicPeriod"/>
            </a:pPr>
            <a:r>
              <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rPr>
              <a:t>The rest of the group observes the interaction and makes notes </a:t>
            </a:r>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on the reaction and response</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6" name="Rectangle 15"/>
          <p:cNvSpPr/>
          <p:nvPr/>
        </p:nvSpPr>
        <p:spPr>
          <a:xfrm>
            <a:off x="3201756" y="1419928"/>
            <a:ext cx="4768763" cy="1115690"/>
          </a:xfrm>
          <a:prstGeom prst="rect">
            <a:avLst/>
          </a:prstGeom>
        </p:spPr>
        <p:txBody>
          <a:bodyPr wrap="square">
            <a:spAutoFit/>
          </a:bodyPr>
          <a:lstStyle/>
          <a:p>
            <a:pPr>
              <a:lnSpc>
                <a:spcPct val="150000"/>
              </a:lnSpc>
            </a:pPr>
            <a:r>
              <a:rPr lang="en-US" b="1" dirty="0">
                <a:solidFill>
                  <a:schemeClr val="tx1">
                    <a:lumMod val="95000"/>
                    <a:lumOff val="5000"/>
                  </a:schemeClr>
                </a:solidFill>
                <a:latin typeface="+mj-lt"/>
                <a:ea typeface="Open Sans" panose="020B0606030504020204" pitchFamily="34" charset="0"/>
                <a:cs typeface="Open Sans" panose="020B0606030504020204" pitchFamily="34" charset="0"/>
              </a:rPr>
              <a:t>Role play</a:t>
            </a:r>
            <a:endParaRPr lang="en-US" b="1" dirty="0">
              <a:solidFill>
                <a:schemeClr val="tx1">
                  <a:lumMod val="95000"/>
                  <a:lumOff val="5000"/>
                </a:schemeClr>
              </a:solidFill>
              <a:latin typeface="+mj-lt"/>
              <a:ea typeface="Open Sans" panose="020B0606030504020204" pitchFamily="34" charset="0"/>
              <a:cs typeface="Open Sans" panose="020B0606030504020204" pitchFamily="34" charset="0"/>
            </a:endParaRPr>
          </a:p>
          <a:p>
            <a:r>
              <a:rPr lang="en-US" sz="1400" dirty="0" smtClean="0">
                <a:solidFill>
                  <a:schemeClr val="tx1">
                    <a:lumMod val="95000"/>
                    <a:lumOff val="5000"/>
                  </a:schemeClr>
                </a:solidFill>
                <a:latin typeface="+mj-lt"/>
                <a:ea typeface="Open Sans Light" panose="020B0306030504020204" pitchFamily="34" charset="0"/>
                <a:cs typeface="Open Sans Light" panose="020B0306030504020204" pitchFamily="34" charset="0"/>
              </a:rPr>
              <a:t>You come back home from work and find your child next to a broken vase. Your immediate reaction is anger…</a:t>
            </a:r>
            <a:endParaRPr lang="en-US" sz="1400" dirty="0">
              <a:solidFill>
                <a:schemeClr val="tx1">
                  <a:lumMod val="95000"/>
                  <a:lumOff val="5000"/>
                </a:schemeClr>
              </a:solidFill>
              <a:latin typeface="+mj-lt"/>
              <a:ea typeface="Open Sans Light" panose="020B0306030504020204" pitchFamily="34" charset="0"/>
              <a:cs typeface="Open Sans Light" panose="020B0306030504020204" pitchFamily="34" charset="0"/>
            </a:endParaRPr>
          </a:p>
        </p:txBody>
      </p:sp>
      <p:sp>
        <p:nvSpPr>
          <p:cNvPr id="17" name="Oval 16"/>
          <p:cNvSpPr/>
          <p:nvPr/>
        </p:nvSpPr>
        <p:spPr bwMode="auto">
          <a:xfrm>
            <a:off x="8808720" y="3551163"/>
            <a:ext cx="4183380" cy="4183380"/>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52887" y="4475274"/>
            <a:ext cx="1895046" cy="1895046"/>
          </a:xfrm>
          <a:prstGeom prst="rect">
            <a:avLst/>
          </a:prstGeom>
        </p:spPr>
      </p:pic>
      <p:sp>
        <p:nvSpPr>
          <p:cNvPr id="19" name="Rounded Rectangle 18"/>
          <p:cNvSpPr/>
          <p:nvPr/>
        </p:nvSpPr>
        <p:spPr bwMode="auto">
          <a:xfrm>
            <a:off x="1158552" y="1226252"/>
            <a:ext cx="1611352" cy="1611352"/>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0" name="Rounded Rectangle 19"/>
          <p:cNvSpPr/>
          <p:nvPr/>
        </p:nvSpPr>
        <p:spPr bwMode="auto">
          <a:xfrm>
            <a:off x="1158552" y="3609890"/>
            <a:ext cx="1612800" cy="1612800"/>
          </a:xfrm>
          <a:prstGeom prst="roundRect">
            <a:avLst/>
          </a:prstGeom>
          <a:solidFill>
            <a:srgbClr val="C1D3E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Shape 2460"/>
          <p:cNvSpPr/>
          <p:nvPr/>
        </p:nvSpPr>
        <p:spPr>
          <a:xfrm>
            <a:off x="1367752" y="1653579"/>
            <a:ext cx="1192952" cy="756699"/>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2" name="Shape 2413"/>
          <p:cNvSpPr/>
          <p:nvPr/>
        </p:nvSpPr>
        <p:spPr>
          <a:xfrm>
            <a:off x="1559784" y="4020356"/>
            <a:ext cx="810336" cy="791868"/>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1"/>
          </a:solidFill>
          <a:ln w="12700">
            <a:miter lim="400000"/>
          </a:ln>
        </p:spPr>
        <p:txBody>
          <a:bodyPr lIns="19044" tIns="19044" rIns="19044" bIns="19044" anchor="ctr"/>
          <a:lstStyle/>
          <a:p>
            <a:pPr algn="ctr" defTabSz="228600" hangingPunct="0">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sz="1560" kern="0">
              <a:solidFill>
                <a:srgbClr val="FFFFFF"/>
              </a:solidFill>
              <a:effectLst>
                <a:outerShdw blurRad="38100" dist="12700" dir="5400000" rotWithShape="0">
                  <a:srgbClr val="000000">
                    <a:alpha val="50000"/>
                  </a:srgbClr>
                </a:outerShdw>
              </a:effectLst>
              <a:latin typeface="Arial" panose="020B0604020202020204"/>
              <a:ea typeface="Arial" panose="020B0604020202020204"/>
              <a:cs typeface="Arial" panose="020B0604020202020204"/>
              <a:sym typeface="Gill Sans" panose="020B0502020104020203"/>
            </a:endParaRPr>
          </a:p>
        </p:txBody>
      </p:sp>
      <p:sp>
        <p:nvSpPr>
          <p:cNvPr id="23" name="Oval 22"/>
          <p:cNvSpPr/>
          <p:nvPr/>
        </p:nvSpPr>
        <p:spPr bwMode="auto">
          <a:xfrm>
            <a:off x="2467668" y="1106940"/>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Oval 23"/>
          <p:cNvSpPr/>
          <p:nvPr/>
        </p:nvSpPr>
        <p:spPr bwMode="auto">
          <a:xfrm>
            <a:off x="1000780" y="4990033"/>
            <a:ext cx="365761" cy="365761"/>
          </a:xfrm>
          <a:prstGeom prst="ellipse">
            <a:avLst/>
          </a:prstGeom>
          <a:solidFill>
            <a:srgbClr val="538DBB"/>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D816501-AAE5-214E-B100-00C3DC5F5E3F}" type="slidenum">
              <a:rPr lang="en-US" smtClean="0"/>
            </a:fld>
            <a:endParaRPr lang="en-US" dirty="0"/>
          </a:p>
        </p:txBody>
      </p:sp>
      <p:sp>
        <p:nvSpPr>
          <p:cNvPr id="4" name="Title 3"/>
          <p:cNvSpPr>
            <a:spLocks noGrp="1"/>
          </p:cNvSpPr>
          <p:nvPr>
            <p:ph type="title"/>
          </p:nvPr>
        </p:nvSpPr>
        <p:spPr>
          <a:xfrm>
            <a:off x="605367" y="378458"/>
            <a:ext cx="10981267" cy="492443"/>
          </a:xfrm>
        </p:spPr>
        <p:txBody>
          <a:bodyPr/>
          <a:lstStyle/>
          <a:p>
            <a:r>
              <a:rPr lang="en-US" dirty="0" smtClean="0"/>
              <a:t>Q&amp;A</a:t>
            </a:r>
            <a:endParaRPr lang="en-IN" dirty="0"/>
          </a:p>
        </p:txBody>
      </p:sp>
      <p:pic>
        <p:nvPicPr>
          <p:cNvPr id="8" name="Picture 2"/>
          <p:cNvPicPr>
            <a:picLocks noChangeAspect="1" noChangeArrowheads="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3739" y="1281114"/>
            <a:ext cx="5724525"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D816501-AAE5-214E-B100-00C3DC5F5E3F}" type="slidenum">
              <a:rPr lang="en-US" smtClean="0"/>
            </a:fld>
            <a:endParaRPr lang="en-US" dirty="0"/>
          </a:p>
        </p:txBody>
      </p:sp>
      <p:sp>
        <p:nvSpPr>
          <p:cNvPr id="5" name="Title 4"/>
          <p:cNvSpPr>
            <a:spLocks noGrp="1"/>
          </p:cNvSpPr>
          <p:nvPr>
            <p:ph type="title"/>
          </p:nvPr>
        </p:nvSpPr>
        <p:spPr>
          <a:xfrm>
            <a:off x="605367" y="378458"/>
            <a:ext cx="10981267" cy="492443"/>
          </a:xfrm>
        </p:spPr>
        <p:txBody>
          <a:bodyPr/>
          <a:lstStyle/>
          <a:p>
            <a:r>
              <a:rPr lang="en-IN" dirty="0"/>
              <a:t>Key Takeaways</a:t>
            </a:r>
            <a:endParaRPr lang="en-IN" dirty="0"/>
          </a:p>
        </p:txBody>
      </p:sp>
      <p:sp>
        <p:nvSpPr>
          <p:cNvPr id="4" name="Rectangle 3"/>
          <p:cNvSpPr/>
          <p:nvPr/>
        </p:nvSpPr>
        <p:spPr>
          <a:xfrm>
            <a:off x="692458" y="1545655"/>
            <a:ext cx="10295582" cy="2183739"/>
          </a:xfrm>
          <a:prstGeom prst="rect">
            <a:avLst/>
          </a:prstGeom>
        </p:spPr>
        <p:txBody>
          <a:bodyPr wrap="square">
            <a:spAutoFit/>
          </a:bodyPr>
          <a:lstStyle/>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1400" b="1" kern="0" dirty="0">
                <a:solidFill>
                  <a:srgbClr val="000000"/>
                </a:solidFill>
                <a:latin typeface="+mj-lt"/>
                <a:cs typeface="Arial" panose="020B0604020202020204" pitchFamily="34" charset="0"/>
              </a:rPr>
              <a:t>Module 4 – Social Awareness  </a:t>
            </a:r>
            <a:endParaRPr lang="en-US" sz="1400" b="1" kern="0" dirty="0">
              <a:solidFill>
                <a:srgbClr val="000000"/>
              </a:solidFill>
              <a:latin typeface="+mj-lt"/>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1400" kern="0" dirty="0">
                <a:solidFill>
                  <a:srgbClr val="000000"/>
                </a:solidFill>
                <a:latin typeface="+mj-lt"/>
                <a:cs typeface="Arial" panose="020B0604020202020204" pitchFamily="34" charset="0"/>
              </a:rPr>
              <a:t>Learn the 3 competencies of social awareness</a:t>
            </a:r>
            <a:endParaRPr lang="en-US" sz="1400" kern="0" dirty="0">
              <a:solidFill>
                <a:srgbClr val="000000"/>
              </a:solidFill>
              <a:latin typeface="+mj-lt"/>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1400" kern="0" dirty="0">
                <a:solidFill>
                  <a:srgbClr val="000000"/>
                </a:solidFill>
                <a:latin typeface="+mj-lt"/>
                <a:cs typeface="Arial" panose="020B0604020202020204" pitchFamily="34" charset="0"/>
              </a:rPr>
              <a:t>Apply the techniques to develop organizational awareness</a:t>
            </a:r>
            <a:endParaRPr lang="en-US" sz="1400" kern="0" dirty="0">
              <a:solidFill>
                <a:srgbClr val="000000"/>
              </a:solidFill>
              <a:latin typeface="+mj-lt"/>
              <a:cs typeface="Arial" panose="020B0604020202020204" pitchFamily="34" charset="0"/>
            </a:endParaRPr>
          </a:p>
          <a:p>
            <a:pPr marL="91440"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1400" b="1" kern="0" dirty="0">
                <a:solidFill>
                  <a:srgbClr val="000000"/>
                </a:solidFill>
                <a:latin typeface="+mj-lt"/>
                <a:cs typeface="Arial" panose="020B0604020202020204" pitchFamily="34" charset="0"/>
              </a:rPr>
              <a:t>Module 5 – Managing Relationships</a:t>
            </a:r>
            <a:endParaRPr lang="en-US" sz="1400" b="1" kern="0" dirty="0">
              <a:solidFill>
                <a:srgbClr val="000000"/>
              </a:solidFill>
              <a:latin typeface="+mj-lt"/>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1400" kern="0" dirty="0">
                <a:solidFill>
                  <a:srgbClr val="000000"/>
                </a:solidFill>
                <a:latin typeface="+mj-lt"/>
                <a:cs typeface="Arial" panose="020B0604020202020204" pitchFamily="34" charset="0"/>
              </a:rPr>
              <a:t>Use the SOCS model effectively to solve problems</a:t>
            </a:r>
            <a:endParaRPr lang="en-US" sz="1400" kern="0" dirty="0">
              <a:solidFill>
                <a:srgbClr val="000000"/>
              </a:solidFill>
              <a:latin typeface="+mj-lt"/>
              <a:cs typeface="Arial" panose="020B0604020202020204" pitchFamily="34" charset="0"/>
            </a:endParaRPr>
          </a:p>
          <a:p>
            <a:pPr marL="602615" lvl="1" indent="-182880" defTabSz="914400" fontAlgn="auto">
              <a:lnSpc>
                <a:spcPct val="150000"/>
              </a:lnSpc>
              <a:spcBef>
                <a:spcPts val="0"/>
              </a:spcBef>
              <a:spcAft>
                <a:spcPts val="300"/>
              </a:spcAft>
              <a:buClr>
                <a:srgbClr val="F30617"/>
              </a:buClr>
              <a:buFont typeface="Arial" panose="020B0604020202020204" pitchFamily="34" charset="0"/>
              <a:buChar char="•"/>
              <a:defRPr/>
            </a:pPr>
            <a:r>
              <a:rPr lang="en-US" sz="1400" kern="0" dirty="0">
                <a:solidFill>
                  <a:srgbClr val="000000"/>
                </a:solidFill>
                <a:latin typeface="+mj-lt"/>
                <a:cs typeface="Arial" panose="020B0604020202020204" pitchFamily="34" charset="0"/>
              </a:rPr>
              <a:t>Learn the 7 skills to build better relationships</a:t>
            </a:r>
            <a:endParaRPr lang="en-US" sz="1400" kern="0" dirty="0">
              <a:solidFill>
                <a:srgbClr val="000000"/>
              </a:solidFill>
              <a:latin typeface="+mj-l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D816501-AAE5-214E-B100-00C3DC5F5E3F}" type="slidenum">
              <a:rPr lang="en-US" smtClean="0"/>
            </a:fld>
            <a:endParaRPr lang="en-US" dirty="0"/>
          </a:p>
        </p:txBody>
      </p:sp>
      <p:sp>
        <p:nvSpPr>
          <p:cNvPr id="4" name="Title 3"/>
          <p:cNvSpPr>
            <a:spLocks noGrp="1"/>
          </p:cNvSpPr>
          <p:nvPr>
            <p:ph type="title"/>
          </p:nvPr>
        </p:nvSpPr>
        <p:spPr>
          <a:xfrm>
            <a:off x="605367" y="378458"/>
            <a:ext cx="10981267" cy="492443"/>
          </a:xfrm>
        </p:spPr>
        <p:txBody>
          <a:bodyPr/>
          <a:lstStyle/>
          <a:p>
            <a:r>
              <a:rPr lang="en-US" dirty="0" smtClean="0"/>
              <a:t>Call to Action</a:t>
            </a:r>
            <a:endParaRPr lang="en-IN" dirty="0"/>
          </a:p>
        </p:txBody>
      </p:sp>
      <p:sp>
        <p:nvSpPr>
          <p:cNvPr id="9" name="Content Placeholder 3"/>
          <p:cNvSpPr txBox="1"/>
          <p:nvPr/>
        </p:nvSpPr>
        <p:spPr>
          <a:xfrm>
            <a:off x="1914826" y="2743236"/>
            <a:ext cx="8621338" cy="758952"/>
          </a:xfrm>
          <a:prstGeom prst="rect">
            <a:avLst/>
          </a:prstGeom>
        </p:spPr>
        <p:txBody>
          <a:bodyPr anchor="ctr"/>
          <a:lstStyle>
            <a:lvl1pPr marL="274320" indent="-274320" algn="l" rtl="0" eaLnBrk="1" fontAlgn="base" hangingPunct="1">
              <a:lnSpc>
                <a:spcPct val="100000"/>
              </a:lnSpc>
              <a:spcBef>
                <a:spcPts val="1800"/>
              </a:spcBef>
              <a:spcAft>
                <a:spcPct val="0"/>
              </a:spcAft>
              <a:buClr>
                <a:schemeClr val="tx1"/>
              </a:buClr>
              <a:buSzPct val="100000"/>
              <a:buFont typeface="Arial" panose="020B0604020202020204" pitchFamily="34" charset="0"/>
              <a:buChar char="•"/>
              <a:defRPr sz="2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1pPr>
            <a:lvl2pPr marL="45720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20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2pPr>
            <a:lvl3pPr marL="73152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8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3pPr>
            <a:lvl4pPr marL="109728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4pPr>
            <a:lvl5pPr marL="1487805"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3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5pPr>
            <a:lvl6pPr marL="177609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6pPr>
            <a:lvl7pPr marL="206438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7pPr>
            <a:lvl8pPr marL="235204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8pPr>
            <a:lvl9pPr marL="264033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9pPr>
          </a:lstStyle>
          <a:p>
            <a:pPr defTabSz="914400">
              <a:buNone/>
              <a:defRPr/>
            </a:pPr>
            <a:r>
              <a:rPr lang="en-US" sz="4000" b="1" kern="0" dirty="0">
                <a:effectLst>
                  <a:outerShdw sx="0" sy="0">
                    <a:srgbClr val="000000"/>
                  </a:outerShdw>
                </a:effectLst>
              </a:rPr>
              <a:t>What will you do</a:t>
            </a:r>
            <a:endParaRPr lang="en-US" sz="2000" kern="0" dirty="0">
              <a:effectLst>
                <a:outerShdw sx="0" sy="0">
                  <a:srgbClr val="000000"/>
                </a:outerShdw>
              </a:effectLst>
            </a:endParaRPr>
          </a:p>
        </p:txBody>
      </p:sp>
      <p:sp>
        <p:nvSpPr>
          <p:cNvPr id="12" name="Rectangle 11"/>
          <p:cNvSpPr/>
          <p:nvPr/>
        </p:nvSpPr>
        <p:spPr>
          <a:xfrm>
            <a:off x="6058661" y="2714206"/>
            <a:ext cx="3196587" cy="758952"/>
          </a:xfrm>
          <a:prstGeom prst="rect">
            <a:avLst/>
          </a:prstGeom>
          <a:solidFill>
            <a:srgbClr val="578DBB"/>
          </a:solidFill>
          <a:ln w="38100">
            <a:solidFill>
              <a:srgbClr val="568CBA"/>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rPr>
              <a:t>differently? </a:t>
            </a:r>
            <a:endParaRPr lang="en-US" sz="4000" b="1" dirty="0">
              <a:solidFill>
                <a:srgbClr val="FFFFFF"/>
              </a:solidFill>
            </a:endParaRPr>
          </a:p>
        </p:txBody>
      </p:sp>
      <p:sp>
        <p:nvSpPr>
          <p:cNvPr id="13" name="Content Placeholder 3"/>
          <p:cNvSpPr txBox="1"/>
          <p:nvPr/>
        </p:nvSpPr>
        <p:spPr bwMode="auto">
          <a:xfrm>
            <a:off x="2102886" y="3699903"/>
            <a:ext cx="8507895" cy="758952"/>
          </a:xfrm>
          <a:prstGeom prst="rect">
            <a:avLst/>
          </a:prstGeom>
          <a:noFill/>
          <a:ln w="12700">
            <a:noFill/>
            <a:miter lim="800000"/>
          </a:ln>
        </p:spPr>
        <p:txBody>
          <a:bodyPr vert="horz" wrap="square" lIns="0" tIns="0" rIns="0" bIns="0" numCol="1" anchor="ctr" anchorCtr="0" compatLnSpc="1">
            <a:noAutofit/>
          </a:bodyPr>
          <a:lstStyle>
            <a:lvl1pPr marL="201295" indent="-237490" algn="l" rtl="0" eaLnBrk="1" fontAlgn="base" hangingPunct="1">
              <a:lnSpc>
                <a:spcPct val="100000"/>
              </a:lnSpc>
              <a:spcBef>
                <a:spcPts val="1800"/>
              </a:spcBef>
              <a:spcAft>
                <a:spcPct val="0"/>
              </a:spcAft>
              <a:buClr>
                <a:schemeClr val="tx1"/>
              </a:buClr>
              <a:buSzPct val="100000"/>
              <a:buFont typeface="Arial" panose="020B0604020202020204" pitchFamily="34" charset="0"/>
              <a:buChar char="•"/>
              <a:defRPr sz="2500">
                <a:solidFill>
                  <a:srgbClr val="595959"/>
                </a:solidFill>
                <a:latin typeface="+mn-lt"/>
                <a:ea typeface="Arial Unicode MS" panose="020B0604020202020204" pitchFamily="-65" charset="-122"/>
                <a:cs typeface="Arial Unicode MS" panose="020B0604020202020204" pitchFamily="-65" charset="-122"/>
                <a:sym typeface="Arial" panose="020B0604020202020204" pitchFamily="34" charset="0"/>
              </a:defRPr>
            </a:lvl1pPr>
            <a:lvl2pPr marL="457200" indent="-24003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20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2pPr>
            <a:lvl3pPr marL="731520" indent="-201295"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8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3pPr>
            <a:lvl4pPr marL="1097280" indent="-201295"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4pPr>
            <a:lvl5pPr marL="1487805" indent="-191135"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3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5pPr>
            <a:lvl6pPr marL="177609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6pPr>
            <a:lvl7pPr marL="206438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7pPr>
            <a:lvl8pPr marL="235204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8pPr>
            <a:lvl9pPr marL="264033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9pPr>
          </a:lstStyle>
          <a:p>
            <a:pPr defTabSz="914400">
              <a:buNone/>
              <a:defRPr/>
            </a:pPr>
            <a:r>
              <a:rPr lang="en-US" sz="4000" b="1" kern="0" dirty="0">
                <a:effectLst>
                  <a:outerShdw sx="0" sy="0">
                    <a:srgbClr val="000000"/>
                  </a:outerShdw>
                </a:effectLst>
              </a:rPr>
              <a:t> What                 will you take? </a:t>
            </a:r>
            <a:endParaRPr lang="en-US" sz="4000" b="1" kern="0" dirty="0">
              <a:effectLst>
                <a:outerShdw sx="0" sy="0">
                  <a:srgbClr val="000000"/>
                </a:outerShdw>
              </a:effectLst>
            </a:endParaRPr>
          </a:p>
        </p:txBody>
      </p:sp>
      <p:sp>
        <p:nvSpPr>
          <p:cNvPr id="14" name="Rectangle 13"/>
          <p:cNvSpPr/>
          <p:nvPr/>
        </p:nvSpPr>
        <p:spPr>
          <a:xfrm>
            <a:off x="3657600" y="3699804"/>
            <a:ext cx="2079781" cy="758952"/>
          </a:xfrm>
          <a:prstGeom prst="rect">
            <a:avLst/>
          </a:prstGeom>
          <a:solidFill>
            <a:srgbClr val="578DBB"/>
          </a:solidFill>
          <a:ln w="38100">
            <a:solidFill>
              <a:srgbClr val="568CBA"/>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FFFF"/>
                </a:solidFill>
              </a:rPr>
              <a:t>actions</a:t>
            </a:r>
            <a:endParaRPr lang="en-US" sz="4000" b="1" dirty="0">
              <a:solidFill>
                <a:srgbClr val="FFFFFF"/>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907045" y="2012908"/>
            <a:ext cx="1205345" cy="1205345"/>
          </a:xfrm>
          <a:prstGeom prst="ellipse">
            <a:avLst/>
          </a:prstGeom>
          <a:solidFill>
            <a:srgbClr val="108CC9"/>
          </a:solidFill>
          <a:ln w="127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grpSp>
        <p:nvGrpSpPr>
          <p:cNvPr id="7" name="Group 6"/>
          <p:cNvGrpSpPr/>
          <p:nvPr/>
        </p:nvGrpSpPr>
        <p:grpSpPr>
          <a:xfrm>
            <a:off x="1140620" y="2283185"/>
            <a:ext cx="731617" cy="563926"/>
            <a:chOff x="1744275" y="4452492"/>
            <a:chExt cx="866831" cy="668148"/>
          </a:xfrm>
          <a:solidFill>
            <a:schemeClr val="bg1"/>
          </a:solidFill>
          <a:effectLst/>
        </p:grpSpPr>
        <p:sp>
          <p:nvSpPr>
            <p:cNvPr id="8" name="Freeform 27"/>
            <p:cNvSpPr>
              <a:spLocks noChangeAspect="1"/>
            </p:cNvSpPr>
            <p:nvPr/>
          </p:nvSpPr>
          <p:spPr bwMode="auto">
            <a:xfrm>
              <a:off x="1744275" y="4572000"/>
              <a:ext cx="589731" cy="548640"/>
            </a:xfrm>
            <a:custGeom>
              <a:avLst/>
              <a:gdLst>
                <a:gd name="T0" fmla="*/ 120 w 154"/>
                <a:gd name="T1" fmla="*/ 109 h 146"/>
                <a:gd name="T2" fmla="*/ 94 w 154"/>
                <a:gd name="T3" fmla="*/ 83 h 146"/>
                <a:gd name="T4" fmla="*/ 103 w 154"/>
                <a:gd name="T5" fmla="*/ 63 h 146"/>
                <a:gd name="T6" fmla="*/ 110 w 154"/>
                <a:gd name="T7" fmla="*/ 49 h 146"/>
                <a:gd name="T8" fmla="*/ 107 w 154"/>
                <a:gd name="T9" fmla="*/ 42 h 146"/>
                <a:gd name="T10" fmla="*/ 109 w 154"/>
                <a:gd name="T11" fmla="*/ 28 h 146"/>
                <a:gd name="T12" fmla="*/ 77 w 154"/>
                <a:gd name="T13" fmla="*/ 0 h 146"/>
                <a:gd name="T14" fmla="*/ 45 w 154"/>
                <a:gd name="T15" fmla="*/ 28 h 146"/>
                <a:gd name="T16" fmla="*/ 47 w 154"/>
                <a:gd name="T17" fmla="*/ 42 h 146"/>
                <a:gd name="T18" fmla="*/ 44 w 154"/>
                <a:gd name="T19" fmla="*/ 49 h 146"/>
                <a:gd name="T20" fmla="*/ 51 w 154"/>
                <a:gd name="T21" fmla="*/ 63 h 146"/>
                <a:gd name="T22" fmla="*/ 60 w 154"/>
                <a:gd name="T23" fmla="*/ 83 h 146"/>
                <a:gd name="T24" fmla="*/ 34 w 154"/>
                <a:gd name="T25" fmla="*/ 109 h 146"/>
                <a:gd name="T26" fmla="*/ 0 w 154"/>
                <a:gd name="T27" fmla="*/ 129 h 146"/>
                <a:gd name="T28" fmla="*/ 0 w 154"/>
                <a:gd name="T29" fmla="*/ 146 h 146"/>
                <a:gd name="T30" fmla="*/ 77 w 154"/>
                <a:gd name="T31" fmla="*/ 146 h 146"/>
                <a:gd name="T32" fmla="*/ 154 w 154"/>
                <a:gd name="T33" fmla="*/ 146 h 146"/>
                <a:gd name="T34" fmla="*/ 154 w 154"/>
                <a:gd name="T35" fmla="*/ 129 h 146"/>
                <a:gd name="T36" fmla="*/ 120 w 154"/>
                <a:gd name="T37" fmla="*/ 10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146">
                  <a:moveTo>
                    <a:pt x="120" y="109"/>
                  </a:moveTo>
                  <a:cubicBezTo>
                    <a:pt x="100" y="102"/>
                    <a:pt x="94" y="96"/>
                    <a:pt x="94" y="83"/>
                  </a:cubicBezTo>
                  <a:cubicBezTo>
                    <a:pt x="94" y="75"/>
                    <a:pt x="100" y="77"/>
                    <a:pt x="103" y="63"/>
                  </a:cubicBezTo>
                  <a:cubicBezTo>
                    <a:pt x="104" y="57"/>
                    <a:pt x="109" y="63"/>
                    <a:pt x="110" y="49"/>
                  </a:cubicBezTo>
                  <a:cubicBezTo>
                    <a:pt x="110" y="43"/>
                    <a:pt x="107" y="42"/>
                    <a:pt x="107" y="42"/>
                  </a:cubicBezTo>
                  <a:cubicBezTo>
                    <a:pt x="107" y="42"/>
                    <a:pt x="109" y="34"/>
                    <a:pt x="109" y="28"/>
                  </a:cubicBezTo>
                  <a:cubicBezTo>
                    <a:pt x="110" y="20"/>
                    <a:pt x="105" y="0"/>
                    <a:pt x="77" y="0"/>
                  </a:cubicBezTo>
                  <a:cubicBezTo>
                    <a:pt x="49" y="0"/>
                    <a:pt x="44" y="20"/>
                    <a:pt x="45" y="28"/>
                  </a:cubicBezTo>
                  <a:cubicBezTo>
                    <a:pt x="45" y="34"/>
                    <a:pt x="47" y="42"/>
                    <a:pt x="47" y="42"/>
                  </a:cubicBezTo>
                  <a:cubicBezTo>
                    <a:pt x="47" y="42"/>
                    <a:pt x="44" y="43"/>
                    <a:pt x="44" y="49"/>
                  </a:cubicBezTo>
                  <a:cubicBezTo>
                    <a:pt x="45" y="63"/>
                    <a:pt x="50" y="57"/>
                    <a:pt x="51" y="63"/>
                  </a:cubicBezTo>
                  <a:cubicBezTo>
                    <a:pt x="54" y="77"/>
                    <a:pt x="60" y="75"/>
                    <a:pt x="60" y="83"/>
                  </a:cubicBezTo>
                  <a:cubicBezTo>
                    <a:pt x="60" y="96"/>
                    <a:pt x="54" y="102"/>
                    <a:pt x="34" y="109"/>
                  </a:cubicBezTo>
                  <a:cubicBezTo>
                    <a:pt x="13" y="117"/>
                    <a:pt x="0" y="124"/>
                    <a:pt x="0" y="129"/>
                  </a:cubicBezTo>
                  <a:cubicBezTo>
                    <a:pt x="0" y="134"/>
                    <a:pt x="0" y="146"/>
                    <a:pt x="0" y="146"/>
                  </a:cubicBezTo>
                  <a:cubicBezTo>
                    <a:pt x="77" y="146"/>
                    <a:pt x="77" y="146"/>
                    <a:pt x="77" y="146"/>
                  </a:cubicBezTo>
                  <a:cubicBezTo>
                    <a:pt x="154" y="146"/>
                    <a:pt x="154" y="146"/>
                    <a:pt x="154" y="146"/>
                  </a:cubicBezTo>
                  <a:cubicBezTo>
                    <a:pt x="154" y="146"/>
                    <a:pt x="154" y="134"/>
                    <a:pt x="154" y="129"/>
                  </a:cubicBezTo>
                  <a:cubicBezTo>
                    <a:pt x="154" y="124"/>
                    <a:pt x="141" y="117"/>
                    <a:pt x="120" y="109"/>
                  </a:cubicBezTo>
                  <a:close/>
                </a:path>
              </a:pathLst>
            </a:custGeom>
            <a:grpFill/>
            <a:ln>
              <a:noFill/>
            </a:ln>
          </p:spPr>
          <p:txBody>
            <a:bodyPr vert="horz" wrap="square" lIns="91440" tIns="45720" rIns="91440" bIns="45720" numCol="1" anchor="t" anchorCtr="0" compatLnSpc="1"/>
            <a:lstStyle/>
            <a:p>
              <a:endParaRPr lang="en-US" dirty="0"/>
            </a:p>
          </p:txBody>
        </p:sp>
        <p:sp>
          <p:nvSpPr>
            <p:cNvPr id="9" name="Freeform 67"/>
            <p:cNvSpPr>
              <a:spLocks noChangeAspect="1"/>
            </p:cNvSpPr>
            <p:nvPr/>
          </p:nvSpPr>
          <p:spPr bwMode="auto">
            <a:xfrm flipH="1">
              <a:off x="2181588" y="4452492"/>
              <a:ext cx="429518" cy="364758"/>
            </a:xfrm>
            <a:custGeom>
              <a:avLst/>
              <a:gdLst>
                <a:gd name="T0" fmla="*/ 114 w 131"/>
                <a:gd name="T1" fmla="*/ 0 h 114"/>
                <a:gd name="T2" fmla="*/ 17 w 131"/>
                <a:gd name="T3" fmla="*/ 0 h 114"/>
                <a:gd name="T4" fmla="*/ 0 w 131"/>
                <a:gd name="T5" fmla="*/ 16 h 114"/>
                <a:gd name="T6" fmla="*/ 0 w 131"/>
                <a:gd name="T7" fmla="*/ 74 h 114"/>
                <a:gd name="T8" fmla="*/ 17 w 131"/>
                <a:gd name="T9" fmla="*/ 90 h 114"/>
                <a:gd name="T10" fmla="*/ 49 w 131"/>
                <a:gd name="T11" fmla="*/ 90 h 114"/>
                <a:gd name="T12" fmla="*/ 82 w 131"/>
                <a:gd name="T13" fmla="*/ 114 h 114"/>
                <a:gd name="T14" fmla="*/ 82 w 131"/>
                <a:gd name="T15" fmla="*/ 90 h 114"/>
                <a:gd name="T16" fmla="*/ 114 w 131"/>
                <a:gd name="T17" fmla="*/ 90 h 114"/>
                <a:gd name="T18" fmla="*/ 131 w 131"/>
                <a:gd name="T19" fmla="*/ 74 h 114"/>
                <a:gd name="T20" fmla="*/ 131 w 131"/>
                <a:gd name="T21" fmla="*/ 16 h 114"/>
                <a:gd name="T22" fmla="*/ 114 w 131"/>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14">
                  <a:moveTo>
                    <a:pt x="114" y="0"/>
                  </a:moveTo>
                  <a:cubicBezTo>
                    <a:pt x="17" y="0"/>
                    <a:pt x="17" y="0"/>
                    <a:pt x="17" y="0"/>
                  </a:cubicBezTo>
                  <a:cubicBezTo>
                    <a:pt x="8" y="0"/>
                    <a:pt x="0" y="7"/>
                    <a:pt x="0" y="16"/>
                  </a:cubicBezTo>
                  <a:cubicBezTo>
                    <a:pt x="0" y="74"/>
                    <a:pt x="0" y="74"/>
                    <a:pt x="0" y="74"/>
                  </a:cubicBezTo>
                  <a:cubicBezTo>
                    <a:pt x="0" y="82"/>
                    <a:pt x="8" y="90"/>
                    <a:pt x="17" y="90"/>
                  </a:cubicBezTo>
                  <a:cubicBezTo>
                    <a:pt x="49" y="90"/>
                    <a:pt x="49" y="90"/>
                    <a:pt x="49" y="90"/>
                  </a:cubicBezTo>
                  <a:cubicBezTo>
                    <a:pt x="82" y="114"/>
                    <a:pt x="82" y="114"/>
                    <a:pt x="82" y="114"/>
                  </a:cubicBezTo>
                  <a:cubicBezTo>
                    <a:pt x="82" y="90"/>
                    <a:pt x="82" y="90"/>
                    <a:pt x="82" y="90"/>
                  </a:cubicBezTo>
                  <a:cubicBezTo>
                    <a:pt x="114" y="90"/>
                    <a:pt x="114" y="90"/>
                    <a:pt x="114" y="90"/>
                  </a:cubicBezTo>
                  <a:cubicBezTo>
                    <a:pt x="123" y="90"/>
                    <a:pt x="131" y="82"/>
                    <a:pt x="131" y="74"/>
                  </a:cubicBezTo>
                  <a:cubicBezTo>
                    <a:pt x="131" y="16"/>
                    <a:pt x="131" y="16"/>
                    <a:pt x="131" y="16"/>
                  </a:cubicBezTo>
                  <a:cubicBezTo>
                    <a:pt x="131" y="7"/>
                    <a:pt x="123" y="0"/>
                    <a:pt x="114" y="0"/>
                  </a:cubicBezTo>
                  <a:close/>
                </a:path>
              </a:pathLst>
            </a:custGeom>
            <a:solidFill>
              <a:schemeClr val="bg1"/>
            </a:solidFill>
            <a:ln w="38100">
              <a:solidFill>
                <a:schemeClr val="accent1"/>
              </a:solidFill>
            </a:ln>
          </p:spPr>
          <p:txBody>
            <a:bodyPr vert="horz" wrap="square" lIns="91440" tIns="45720" rIns="91440" bIns="45720" numCol="1" anchor="t" anchorCtr="0" compatLnSpc="1"/>
            <a:lstStyle/>
            <a:p>
              <a:endParaRPr lang="en-US" dirty="0"/>
            </a:p>
          </p:txBody>
        </p:sp>
      </p:grpSp>
      <p:sp>
        <p:nvSpPr>
          <p:cNvPr id="13" name="TextBox 12"/>
          <p:cNvSpPr txBox="1"/>
          <p:nvPr/>
        </p:nvSpPr>
        <p:spPr>
          <a:xfrm>
            <a:off x="2473034" y="2059228"/>
            <a:ext cx="7232073" cy="900246"/>
          </a:xfrm>
          <a:prstGeom prst="rect">
            <a:avLst/>
          </a:prstGeom>
          <a:noFill/>
        </p:spPr>
        <p:txBody>
          <a:bodyPr wrap="square" rtlCol="0">
            <a:spAutoFit/>
          </a:bodyPr>
          <a:lstStyle/>
          <a:p>
            <a:r>
              <a:rPr lang="en-US" dirty="0" smtClean="0"/>
              <a:t>&lt;Add Facilitator Name&gt;</a:t>
            </a:r>
            <a:endParaRPr lang="en-US" dirty="0" smtClean="0"/>
          </a:p>
          <a:p>
            <a:r>
              <a:rPr lang="en-US" dirty="0" smtClean="0"/>
              <a:t>&lt;Email Address&gt; | &lt;Mobile Number&gt;</a:t>
            </a:r>
            <a:endParaRPr lang="en-IN" dirty="0"/>
          </a:p>
        </p:txBody>
      </p:sp>
      <p:sp>
        <p:nvSpPr>
          <p:cNvPr id="21" name="Oval 20"/>
          <p:cNvSpPr/>
          <p:nvPr/>
        </p:nvSpPr>
        <p:spPr bwMode="auto">
          <a:xfrm>
            <a:off x="907045" y="3714124"/>
            <a:ext cx="1205345" cy="1205345"/>
          </a:xfrm>
          <a:prstGeom prst="ellipse">
            <a:avLst/>
          </a:prstGeom>
          <a:solidFill>
            <a:srgbClr val="108CC9"/>
          </a:solidFill>
          <a:ln w="127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grpSp>
        <p:nvGrpSpPr>
          <p:cNvPr id="22" name="Group 21"/>
          <p:cNvGrpSpPr/>
          <p:nvPr/>
        </p:nvGrpSpPr>
        <p:grpSpPr>
          <a:xfrm>
            <a:off x="1089250" y="4102010"/>
            <a:ext cx="840935" cy="426749"/>
            <a:chOff x="6311291" y="4699000"/>
            <a:chExt cx="1081088" cy="548620"/>
          </a:xfrm>
          <a:solidFill>
            <a:schemeClr val="bg1"/>
          </a:solidFill>
          <a:effectLst/>
        </p:grpSpPr>
        <p:sp>
          <p:nvSpPr>
            <p:cNvPr id="23" name="Freeform 42"/>
            <p:cNvSpPr>
              <a:spLocks noChangeAspect="1" noEditPoints="1"/>
            </p:cNvSpPr>
            <p:nvPr/>
          </p:nvSpPr>
          <p:spPr bwMode="auto">
            <a:xfrm>
              <a:off x="6311291" y="4699000"/>
              <a:ext cx="478299" cy="523220"/>
            </a:xfrm>
            <a:custGeom>
              <a:avLst/>
              <a:gdLst>
                <a:gd name="T0" fmla="*/ 95 w 130"/>
                <a:gd name="T1" fmla="*/ 57 h 151"/>
                <a:gd name="T2" fmla="*/ 106 w 130"/>
                <a:gd name="T3" fmla="*/ 5 h 151"/>
                <a:gd name="T4" fmla="*/ 68 w 130"/>
                <a:gd name="T5" fmla="*/ 43 h 151"/>
                <a:gd name="T6" fmla="*/ 32 w 130"/>
                <a:gd name="T7" fmla="*/ 74 h 151"/>
                <a:gd name="T8" fmla="*/ 32 w 130"/>
                <a:gd name="T9" fmla="*/ 130 h 151"/>
                <a:gd name="T10" fmla="*/ 103 w 130"/>
                <a:gd name="T11" fmla="*/ 151 h 151"/>
                <a:gd name="T12" fmla="*/ 130 w 130"/>
                <a:gd name="T13" fmla="*/ 70 h 151"/>
                <a:gd name="T14" fmla="*/ 95 w 130"/>
                <a:gd name="T15" fmla="*/ 57 h 151"/>
                <a:gd name="T16" fmla="*/ 24 w 130"/>
                <a:gd name="T17" fmla="*/ 57 h 151"/>
                <a:gd name="T18" fmla="*/ 0 w 130"/>
                <a:gd name="T19" fmla="*/ 83 h 151"/>
                <a:gd name="T20" fmla="*/ 0 w 130"/>
                <a:gd name="T21" fmla="*/ 122 h 151"/>
                <a:gd name="T22" fmla="*/ 24 w 130"/>
                <a:gd name="T23" fmla="*/ 147 h 151"/>
                <a:gd name="T24" fmla="*/ 16 w 130"/>
                <a:gd name="T25" fmla="*/ 129 h 151"/>
                <a:gd name="T26" fmla="*/ 16 w 130"/>
                <a:gd name="T27" fmla="*/ 77 h 151"/>
                <a:gd name="T28" fmla="*/ 24 w 130"/>
                <a:gd name="T29" fmla="*/ 5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1">
                  <a:moveTo>
                    <a:pt x="95" y="57"/>
                  </a:moveTo>
                  <a:cubicBezTo>
                    <a:pt x="94" y="54"/>
                    <a:pt x="124" y="27"/>
                    <a:pt x="106" y="5"/>
                  </a:cubicBezTo>
                  <a:cubicBezTo>
                    <a:pt x="102" y="0"/>
                    <a:pt x="88" y="29"/>
                    <a:pt x="68" y="43"/>
                  </a:cubicBezTo>
                  <a:cubicBezTo>
                    <a:pt x="58" y="50"/>
                    <a:pt x="32" y="66"/>
                    <a:pt x="32" y="74"/>
                  </a:cubicBezTo>
                  <a:cubicBezTo>
                    <a:pt x="32" y="130"/>
                    <a:pt x="32" y="130"/>
                    <a:pt x="32" y="130"/>
                  </a:cubicBezTo>
                  <a:cubicBezTo>
                    <a:pt x="32" y="140"/>
                    <a:pt x="72" y="151"/>
                    <a:pt x="103" y="151"/>
                  </a:cubicBezTo>
                  <a:cubicBezTo>
                    <a:pt x="114" y="151"/>
                    <a:pt x="130" y="82"/>
                    <a:pt x="130" y="70"/>
                  </a:cubicBezTo>
                  <a:cubicBezTo>
                    <a:pt x="130" y="59"/>
                    <a:pt x="96" y="59"/>
                    <a:pt x="95" y="57"/>
                  </a:cubicBezTo>
                  <a:close/>
                  <a:moveTo>
                    <a:pt x="24" y="57"/>
                  </a:moveTo>
                  <a:cubicBezTo>
                    <a:pt x="19" y="57"/>
                    <a:pt x="0" y="61"/>
                    <a:pt x="0" y="83"/>
                  </a:cubicBezTo>
                  <a:cubicBezTo>
                    <a:pt x="0" y="122"/>
                    <a:pt x="0" y="122"/>
                    <a:pt x="0" y="122"/>
                  </a:cubicBezTo>
                  <a:cubicBezTo>
                    <a:pt x="0" y="145"/>
                    <a:pt x="19" y="147"/>
                    <a:pt x="24" y="147"/>
                  </a:cubicBezTo>
                  <a:cubicBezTo>
                    <a:pt x="29" y="147"/>
                    <a:pt x="16" y="142"/>
                    <a:pt x="16" y="129"/>
                  </a:cubicBezTo>
                  <a:cubicBezTo>
                    <a:pt x="16" y="77"/>
                    <a:pt x="16" y="77"/>
                    <a:pt x="16" y="77"/>
                  </a:cubicBezTo>
                  <a:cubicBezTo>
                    <a:pt x="16" y="62"/>
                    <a:pt x="29" y="57"/>
                    <a:pt x="24" y="57"/>
                  </a:cubicBezTo>
                  <a:close/>
                </a:path>
              </a:pathLst>
            </a:custGeom>
            <a:grpFill/>
            <a:ln>
              <a:noFill/>
            </a:ln>
          </p:spPr>
          <p:txBody>
            <a:bodyPr vert="horz" wrap="square" lIns="91440" tIns="45720" rIns="91440" bIns="45720" numCol="1" anchor="t" anchorCtr="0" compatLnSpc="1"/>
            <a:lstStyle/>
            <a:p>
              <a:endParaRPr lang="en-US" dirty="0"/>
            </a:p>
          </p:txBody>
        </p:sp>
        <p:sp>
          <p:nvSpPr>
            <p:cNvPr id="24" name="Freeform 47"/>
            <p:cNvSpPr>
              <a:spLocks noChangeAspect="1" noEditPoints="1"/>
            </p:cNvSpPr>
            <p:nvPr/>
          </p:nvSpPr>
          <p:spPr bwMode="auto">
            <a:xfrm>
              <a:off x="6914080" y="4724400"/>
              <a:ext cx="478299" cy="523220"/>
            </a:xfrm>
            <a:custGeom>
              <a:avLst/>
              <a:gdLst>
                <a:gd name="T0" fmla="*/ 35 w 130"/>
                <a:gd name="T1" fmla="*/ 95 h 151"/>
                <a:gd name="T2" fmla="*/ 24 w 130"/>
                <a:gd name="T3" fmla="*/ 146 h 151"/>
                <a:gd name="T4" fmla="*/ 62 w 130"/>
                <a:gd name="T5" fmla="*/ 108 h 151"/>
                <a:gd name="T6" fmla="*/ 98 w 130"/>
                <a:gd name="T7" fmla="*/ 77 h 151"/>
                <a:gd name="T8" fmla="*/ 98 w 130"/>
                <a:gd name="T9" fmla="*/ 21 h 151"/>
                <a:gd name="T10" fmla="*/ 27 w 130"/>
                <a:gd name="T11" fmla="*/ 0 h 151"/>
                <a:gd name="T12" fmla="*/ 0 w 130"/>
                <a:gd name="T13" fmla="*/ 81 h 151"/>
                <a:gd name="T14" fmla="*/ 35 w 130"/>
                <a:gd name="T15" fmla="*/ 95 h 151"/>
                <a:gd name="T16" fmla="*/ 106 w 130"/>
                <a:gd name="T17" fmla="*/ 94 h 151"/>
                <a:gd name="T18" fmla="*/ 130 w 130"/>
                <a:gd name="T19" fmla="*/ 68 h 151"/>
                <a:gd name="T20" fmla="*/ 130 w 130"/>
                <a:gd name="T21" fmla="*/ 29 h 151"/>
                <a:gd name="T22" fmla="*/ 106 w 130"/>
                <a:gd name="T23" fmla="*/ 4 h 151"/>
                <a:gd name="T24" fmla="*/ 114 w 130"/>
                <a:gd name="T25" fmla="*/ 23 h 151"/>
                <a:gd name="T26" fmla="*/ 114 w 130"/>
                <a:gd name="T27" fmla="*/ 75 h 151"/>
                <a:gd name="T28" fmla="*/ 106 w 130"/>
                <a:gd name="T29" fmla="*/ 9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1">
                  <a:moveTo>
                    <a:pt x="35" y="95"/>
                  </a:moveTo>
                  <a:cubicBezTo>
                    <a:pt x="36" y="97"/>
                    <a:pt x="7" y="124"/>
                    <a:pt x="24" y="146"/>
                  </a:cubicBezTo>
                  <a:cubicBezTo>
                    <a:pt x="28" y="151"/>
                    <a:pt x="42" y="122"/>
                    <a:pt x="62" y="108"/>
                  </a:cubicBezTo>
                  <a:cubicBezTo>
                    <a:pt x="72" y="101"/>
                    <a:pt x="98" y="85"/>
                    <a:pt x="98" y="77"/>
                  </a:cubicBezTo>
                  <a:cubicBezTo>
                    <a:pt x="98" y="21"/>
                    <a:pt x="98" y="21"/>
                    <a:pt x="98" y="21"/>
                  </a:cubicBezTo>
                  <a:cubicBezTo>
                    <a:pt x="98" y="11"/>
                    <a:pt x="58" y="0"/>
                    <a:pt x="27" y="0"/>
                  </a:cubicBezTo>
                  <a:cubicBezTo>
                    <a:pt x="16" y="0"/>
                    <a:pt x="0" y="70"/>
                    <a:pt x="0" y="81"/>
                  </a:cubicBezTo>
                  <a:cubicBezTo>
                    <a:pt x="0" y="92"/>
                    <a:pt x="34" y="92"/>
                    <a:pt x="35" y="95"/>
                  </a:cubicBezTo>
                  <a:close/>
                  <a:moveTo>
                    <a:pt x="106" y="94"/>
                  </a:moveTo>
                  <a:cubicBezTo>
                    <a:pt x="111" y="94"/>
                    <a:pt x="130" y="91"/>
                    <a:pt x="130" y="68"/>
                  </a:cubicBezTo>
                  <a:cubicBezTo>
                    <a:pt x="130" y="29"/>
                    <a:pt x="130" y="29"/>
                    <a:pt x="130" y="29"/>
                  </a:cubicBezTo>
                  <a:cubicBezTo>
                    <a:pt x="130" y="7"/>
                    <a:pt x="111" y="4"/>
                    <a:pt x="106" y="4"/>
                  </a:cubicBezTo>
                  <a:cubicBezTo>
                    <a:pt x="101" y="4"/>
                    <a:pt x="114" y="9"/>
                    <a:pt x="114" y="23"/>
                  </a:cubicBezTo>
                  <a:cubicBezTo>
                    <a:pt x="114" y="75"/>
                    <a:pt x="114" y="75"/>
                    <a:pt x="114" y="75"/>
                  </a:cubicBezTo>
                  <a:cubicBezTo>
                    <a:pt x="114" y="89"/>
                    <a:pt x="101" y="94"/>
                    <a:pt x="106" y="94"/>
                  </a:cubicBezTo>
                  <a:close/>
                </a:path>
              </a:pathLst>
            </a:custGeom>
            <a:grpFill/>
            <a:ln>
              <a:noFill/>
            </a:ln>
          </p:spPr>
          <p:txBody>
            <a:bodyPr vert="horz" wrap="square" lIns="91440" tIns="45720" rIns="91440" bIns="45720" numCol="1" anchor="t" anchorCtr="0" compatLnSpc="1"/>
            <a:lstStyle/>
            <a:p>
              <a:endParaRPr lang="en-US" dirty="0"/>
            </a:p>
          </p:txBody>
        </p:sp>
      </p:grpSp>
      <p:sp>
        <p:nvSpPr>
          <p:cNvPr id="25" name="TextBox 24"/>
          <p:cNvSpPr txBox="1"/>
          <p:nvPr/>
        </p:nvSpPr>
        <p:spPr>
          <a:xfrm>
            <a:off x="2473034" y="3855382"/>
            <a:ext cx="7232073" cy="738664"/>
          </a:xfrm>
          <a:prstGeom prst="rect">
            <a:avLst/>
          </a:prstGeom>
          <a:noFill/>
        </p:spPr>
        <p:txBody>
          <a:bodyPr wrap="square" rtlCol="0">
            <a:spAutoFit/>
          </a:bodyPr>
          <a:lstStyle/>
          <a:p>
            <a:r>
              <a:rPr lang="en-US" dirty="0" smtClean="0"/>
              <a:t>Your feedback is helps us improve. Please take the time to share your feedback with the learning team. </a:t>
            </a:r>
            <a:endParaRPr lang="en-IN" dirty="0"/>
          </a:p>
        </p:txBody>
      </p:sp>
      <p:sp>
        <p:nvSpPr>
          <p:cNvPr id="26" name="Rounded Rectangle 25"/>
          <p:cNvSpPr/>
          <p:nvPr/>
        </p:nvSpPr>
        <p:spPr bwMode="auto">
          <a:xfrm>
            <a:off x="-1634" y="6488623"/>
            <a:ext cx="12212926" cy="364605"/>
          </a:xfrm>
          <a:prstGeom prst="roundRect">
            <a:avLst>
              <a:gd name="adj" fmla="val 0"/>
            </a:avLst>
          </a:prstGeom>
          <a:solidFill>
            <a:srgbClr val="005493"/>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4" name="Title 13"/>
          <p:cNvSpPr>
            <a:spLocks noGrp="1"/>
          </p:cNvSpPr>
          <p:nvPr>
            <p:ph type="title"/>
          </p:nvPr>
        </p:nvSpPr>
        <p:spPr>
          <a:xfrm>
            <a:off x="605367" y="378458"/>
            <a:ext cx="10981267" cy="492443"/>
          </a:xfrm>
        </p:spPr>
        <p:txBody>
          <a:bodyPr/>
          <a:lstStyle/>
          <a:p>
            <a:r>
              <a:rPr lang="en-IN" dirty="0"/>
              <a:t>Thank </a:t>
            </a:r>
            <a:r>
              <a:rPr lang="en-IN" dirty="0" smtClean="0"/>
              <a:t>You!</a:t>
            </a:r>
            <a:endParaRPr lang="en-IN" dirty="0"/>
          </a:p>
        </p:txBody>
      </p:sp>
      <p:sp>
        <p:nvSpPr>
          <p:cNvPr id="28" name="TextBox 27"/>
          <p:cNvSpPr txBox="1"/>
          <p:nvPr/>
        </p:nvSpPr>
        <p:spPr>
          <a:xfrm>
            <a:off x="9777845" y="1620982"/>
            <a:ext cx="2414155" cy="1061829"/>
          </a:xfrm>
          <a:prstGeom prst="rect">
            <a:avLst/>
          </a:prstGeom>
          <a:solidFill>
            <a:srgbClr val="FFFF00"/>
          </a:solidFill>
        </p:spPr>
        <p:txBody>
          <a:bodyPr wrap="square" rtlCol="0">
            <a:spAutoFit/>
          </a:bodyPr>
          <a:lstStyle/>
          <a:p>
            <a:r>
              <a:rPr lang="en-US" dirty="0" smtClean="0"/>
              <a:t>Facilitator should update this slide before the training</a:t>
            </a:r>
            <a:endParaRPr lang="en-IN"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l="19668" t="5425" r="20490" b="4801"/>
          <a:stretch>
            <a:fillRect/>
          </a:stretch>
        </p:blipFill>
        <p:spPr>
          <a:xfrm>
            <a:off x="7753158" y="3210972"/>
            <a:ext cx="4892039" cy="4892780"/>
          </a:xfrm>
          <a:prstGeom prst="ellipse">
            <a:avLst/>
          </a:prstGeom>
        </p:spPr>
      </p:pic>
      <p:grpSp>
        <p:nvGrpSpPr>
          <p:cNvPr id="13" name="Group 12"/>
          <p:cNvGrpSpPr/>
          <p:nvPr/>
        </p:nvGrpSpPr>
        <p:grpSpPr>
          <a:xfrm>
            <a:off x="578916" y="1335045"/>
            <a:ext cx="4387507" cy="1514806"/>
            <a:chOff x="19265657" y="-724963"/>
            <a:chExt cx="15125277" cy="5222065"/>
          </a:xfrm>
        </p:grpSpPr>
        <p:sp>
          <p:nvSpPr>
            <p:cNvPr id="14" name="Rectangle 13"/>
            <p:cNvSpPr/>
            <p:nvPr/>
          </p:nvSpPr>
          <p:spPr>
            <a:xfrm>
              <a:off x="19646696" y="677453"/>
              <a:ext cx="14744238" cy="38196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rPr>
                <a:t>Strong emotional intelligence skills help us understand and interact with our feelings in a way that allows us to build good quality relationships and make decisions effectively, both in personal life and at work. This course will explore techniques through which participants can improve their Emotional Intelligence. </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19265657" y="-724963"/>
              <a:ext cx="12335729" cy="1273217"/>
            </a:xfrm>
            <a:prstGeom prst="rect">
              <a:avLst/>
            </a:prstGeom>
          </p:spPr>
          <p:txBody>
            <a:bodyPr wrap="square">
              <a:spAutoFit/>
            </a:bodyPr>
            <a:lstStyle/>
            <a:p>
              <a:pPr marL="0" marR="0" lvl="0" indent="0" algn="l" defTabSz="511175"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Purpose</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grpSp>
      <p:sp>
        <p:nvSpPr>
          <p:cNvPr id="27" name="Slide Number Placeholder 26"/>
          <p:cNvSpPr>
            <a:spLocks noGrp="1"/>
          </p:cNvSpPr>
          <p:nvPr>
            <p:ph type="sldNum" sz="quarter" idx="4"/>
          </p:nvPr>
        </p:nvSpPr>
        <p:spPr/>
        <p:txBody>
          <a:bodyPr/>
          <a:lstStyle/>
          <a:p>
            <a:pPr marL="0" marR="0" lvl="0" indent="0" algn="r" defTabSz="511175" rtl="0" eaLnBrk="1" fontAlgn="base" latinLnBrk="0" hangingPunct="1">
              <a:lnSpc>
                <a:spcPct val="100000"/>
              </a:lnSpc>
              <a:spcBef>
                <a:spcPct val="50000"/>
              </a:spcBef>
              <a:spcAft>
                <a:spcPct val="0"/>
              </a:spcAft>
              <a:buClrTx/>
              <a:buSzTx/>
              <a:buFontTx/>
              <a:buNone/>
              <a:defRPr/>
            </a:pPr>
            <a:fld id="{AD816501-AAE5-214E-B100-00C3DC5F5E3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rPr>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ndParaRPr>
          </a:p>
        </p:txBody>
      </p:sp>
      <p:sp>
        <p:nvSpPr>
          <p:cNvPr id="2" name="Title 1"/>
          <p:cNvSpPr>
            <a:spLocks noGrp="1"/>
          </p:cNvSpPr>
          <p:nvPr>
            <p:ph type="title"/>
          </p:nvPr>
        </p:nvSpPr>
        <p:spPr>
          <a:xfrm>
            <a:off x="605367" y="378458"/>
            <a:ext cx="10981267" cy="492443"/>
          </a:xfrm>
        </p:spPr>
        <p:txBody>
          <a:bodyPr/>
          <a:lstStyle/>
          <a:p>
            <a:r>
              <a:rPr lang="en-US" sz="3200" dirty="0">
                <a:solidFill>
                  <a:schemeClr val="tx1"/>
                </a:solidFill>
                <a:latin typeface="Georgia" panose="02040502050405020303" pitchFamily="-111" charset="0"/>
                <a:ea typeface="+mj-ea"/>
                <a:cs typeface="Arial" panose="020B0604020202020204" pitchFamily="34" charset="0"/>
              </a:rPr>
              <a:t>Welcome to the </a:t>
            </a:r>
            <a:r>
              <a:rPr lang="en-US" dirty="0" smtClean="0">
                <a:latin typeface="Georgia" panose="02040502050405020303" pitchFamily="-111" charset="0"/>
                <a:ea typeface="+mj-ea"/>
                <a:cs typeface="Arial" panose="020B0604020202020204" pitchFamily="34" charset="0"/>
              </a:rPr>
              <a:t>session</a:t>
            </a:r>
            <a:r>
              <a:rPr lang="en-US" sz="3200" dirty="0" smtClean="0">
                <a:solidFill>
                  <a:schemeClr val="tx1"/>
                </a:solidFill>
                <a:latin typeface="Georgia" panose="02040502050405020303" pitchFamily="-111" charset="0"/>
                <a:ea typeface="+mj-ea"/>
                <a:cs typeface="Arial" panose="020B0604020202020204" pitchFamily="34" charset="0"/>
              </a:rPr>
              <a:t>!</a:t>
            </a:r>
            <a:endParaRPr lang="en-IN" sz="3200" dirty="0">
              <a:solidFill>
                <a:schemeClr val="tx1"/>
              </a:solidFill>
              <a:latin typeface="Georgia" panose="02040502050405020303" pitchFamily="-111" charset="0"/>
              <a:ea typeface="+mj-ea"/>
              <a:cs typeface="Arial" panose="020B0604020202020204" pitchFamily="34" charset="0"/>
            </a:endParaRPr>
          </a:p>
        </p:txBody>
      </p:sp>
      <p:grpSp>
        <p:nvGrpSpPr>
          <p:cNvPr id="16" name="Group 15"/>
          <p:cNvGrpSpPr/>
          <p:nvPr/>
        </p:nvGrpSpPr>
        <p:grpSpPr>
          <a:xfrm>
            <a:off x="561277" y="3055887"/>
            <a:ext cx="5013783" cy="2373958"/>
            <a:chOff x="19265657" y="-724963"/>
            <a:chExt cx="14439758" cy="8117032"/>
          </a:xfrm>
        </p:grpSpPr>
        <p:sp>
          <p:nvSpPr>
            <p:cNvPr id="17" name="Rectangle 16"/>
            <p:cNvSpPr/>
            <p:nvPr/>
          </p:nvSpPr>
          <p:spPr>
            <a:xfrm>
              <a:off x="19583993" y="951692"/>
              <a:ext cx="14121422" cy="644037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By the end of this course, you will be able to:</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Outline the emotional and social competencies that make up emotional intelligence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Practice self-awareness and self- management of personal emotions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Determine how you can work to enhance your emotional intelligence to increase your performance at work</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Assess how you react in situations with a particular focus on how your feelings and emotions impact your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behaviour</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Formulate a development plan to improve how you are using your emotional intelligence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9265657" y="-724963"/>
              <a:ext cx="12335729" cy="1273216"/>
            </a:xfrm>
            <a:prstGeom prst="rect">
              <a:avLst/>
            </a:prstGeom>
          </p:spPr>
          <p:txBody>
            <a:bodyPr wrap="square">
              <a:spAutoFit/>
            </a:bodyPr>
            <a:lstStyle/>
            <a:p>
              <a:pPr marL="0" marR="0" lvl="0" indent="0" algn="l" defTabSz="511175" rtl="0" eaLnBrk="1" fontAlgn="base" latinLnBrk="0" hangingPunct="1">
                <a:lnSpc>
                  <a:spcPct val="100000"/>
                </a:lnSpc>
                <a:spcBef>
                  <a:spcPct val="50000"/>
                </a:spcBef>
                <a:spcAft>
                  <a:spcPct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Objectives</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grpSp>
      <p:sp>
        <p:nvSpPr>
          <p:cNvPr id="21" name="Oval 20"/>
          <p:cNvSpPr/>
          <p:nvPr/>
        </p:nvSpPr>
        <p:spPr>
          <a:xfrm flipV="1">
            <a:off x="11003842" y="3210972"/>
            <a:ext cx="709762" cy="709762"/>
          </a:xfrm>
          <a:prstGeom prst="ellipse">
            <a:avLst/>
          </a:prstGeom>
          <a:gradFill>
            <a:gsLst>
              <a:gs pos="0">
                <a:schemeClr val="accent3">
                  <a:alpha val="65000"/>
                </a:schemeClr>
              </a:gs>
              <a:gs pos="84000">
                <a:schemeClr val="accent1">
                  <a:alpha val="56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511175" rtl="0" eaLnBrk="1" fontAlgn="base" latinLnBrk="0" hangingPunct="1">
              <a:lnSpc>
                <a:spcPct val="100000"/>
              </a:lnSpc>
              <a:spcBef>
                <a:spcPct val="50000"/>
              </a:spcBef>
              <a:spcAft>
                <a:spcPct val="0"/>
              </a:spcAft>
              <a:buClrTx/>
              <a:buSzTx/>
              <a:buFontTx/>
              <a:buNone/>
              <a:defRPr/>
            </a:pPr>
            <a:endParaRPr kumimoji="0" lang="en-IN" sz="21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2" name="Oval 21"/>
          <p:cNvSpPr/>
          <p:nvPr/>
        </p:nvSpPr>
        <p:spPr>
          <a:xfrm flipV="1">
            <a:off x="7435774" y="5794549"/>
            <a:ext cx="310669" cy="310669"/>
          </a:xfrm>
          <a:prstGeom prst="ellipse">
            <a:avLst/>
          </a:prstGeom>
          <a:gradFill>
            <a:gsLst>
              <a:gs pos="0">
                <a:schemeClr val="accent3">
                  <a:alpha val="65000"/>
                </a:schemeClr>
              </a:gs>
              <a:gs pos="84000">
                <a:schemeClr val="accent1">
                  <a:alpha val="56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511175" rtl="0" eaLnBrk="1" fontAlgn="base" latinLnBrk="0" hangingPunct="1">
              <a:lnSpc>
                <a:spcPct val="100000"/>
              </a:lnSpc>
              <a:spcBef>
                <a:spcPct val="50000"/>
              </a:spcBef>
              <a:spcAft>
                <a:spcPct val="0"/>
              </a:spcAft>
              <a:buClrTx/>
              <a:buSzTx/>
              <a:buFontTx/>
              <a:buNone/>
              <a:defRPr/>
            </a:pPr>
            <a:endParaRPr kumimoji="0" lang="en-IN" sz="21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3" name="Rounded Rectangular Callout 22"/>
          <p:cNvSpPr/>
          <p:nvPr/>
        </p:nvSpPr>
        <p:spPr bwMode="auto">
          <a:xfrm>
            <a:off x="6439386" y="1315068"/>
            <a:ext cx="4324033" cy="2695339"/>
          </a:xfrm>
          <a:prstGeom prst="wedgeRoundRectCallout">
            <a:avLst>
              <a:gd name="adj1" fmla="val -55190"/>
              <a:gd name="adj2" fmla="val -38005"/>
              <a:gd name="adj3" fmla="val 16667"/>
            </a:avLst>
          </a:prstGeom>
          <a:solidFill>
            <a:srgbClr val="108BC8"/>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IN" sz="3200" b="0" i="0" u="none" strike="noStrike" kern="1200" cap="none" spc="0" normalizeH="0" baseline="0" noProof="0" dirty="0" err="1">
              <a:ln>
                <a:noFill/>
              </a:ln>
              <a:solidFill>
                <a:srgbClr val="B8D2EB"/>
              </a:solidFill>
              <a:effectLst/>
              <a:uLnTx/>
              <a:uFillTx/>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Text Placeholder 2"/>
          <p:cNvSpPr txBox="1"/>
          <p:nvPr/>
        </p:nvSpPr>
        <p:spPr>
          <a:xfrm>
            <a:off x="6557962" y="1465181"/>
            <a:ext cx="4057185" cy="2342677"/>
          </a:xfrm>
          <a:prstGeom prst="roundRect">
            <a:avLst>
              <a:gd name="adj" fmla="val 9897"/>
            </a:avLst>
          </a:prstGeom>
          <a:solidFill>
            <a:schemeClr val="bg1"/>
          </a:solidFill>
          <a:effectLst>
            <a:innerShdw blurRad="63500" dist="50800" dir="13500000">
              <a:prstClr val="black">
                <a:alpha val="50000"/>
              </a:prstClr>
            </a:innerShdw>
          </a:effectLst>
        </p:spPr>
        <p:txBody>
          <a:bodyPr wrap="square" lIns="108000" tIns="108000" rIns="108000" bIns="108000"/>
          <a:lstStyle>
            <a:lvl1pPr marL="0" indent="0" algn="l" defTabSz="957580" rtl="0" eaLnBrk="1" fontAlgn="base" hangingPunct="1">
              <a:lnSpc>
                <a:spcPct val="100000"/>
              </a:lnSpc>
              <a:spcBef>
                <a:spcPts val="400"/>
              </a:spcBef>
              <a:spcAft>
                <a:spcPts val="0"/>
              </a:spcAft>
              <a:buFont typeface="Arial" panose="020B0604020202020204" pitchFamily="34" charset="0"/>
              <a:defRPr lang="en-US" sz="1400" kern="1200">
                <a:solidFill>
                  <a:schemeClr val="tx2"/>
                </a:solidFill>
                <a:latin typeface="+mn-lt"/>
                <a:ea typeface="+mn-ea"/>
                <a:cs typeface="+mn-cs"/>
              </a:defRPr>
            </a:lvl1pPr>
            <a:lvl2pPr marL="179705" indent="-179705" algn="l" defTabSz="957580" rtl="0" eaLnBrk="1" fontAlgn="base" hangingPunct="1">
              <a:lnSpc>
                <a:spcPct val="100000"/>
              </a:lnSpc>
              <a:spcBef>
                <a:spcPts val="400"/>
              </a:spcBef>
              <a:spcAft>
                <a:spcPts val="0"/>
              </a:spcAft>
              <a:buFont typeface="Arial" panose="020B0604020202020204" pitchFamily="34" charset="0"/>
              <a:buChar char="•"/>
              <a:defRPr lang="en-US" sz="1400" kern="1200">
                <a:solidFill>
                  <a:schemeClr val="tx2"/>
                </a:solidFill>
                <a:latin typeface="+mn-lt"/>
                <a:ea typeface="+mj-ea"/>
                <a:cs typeface="+mj-cs"/>
              </a:defRPr>
            </a:lvl2pPr>
            <a:lvl3pPr marL="360045" indent="-179705" algn="l" defTabSz="957580" rtl="0" eaLnBrk="1" fontAlgn="base" hangingPunct="1">
              <a:lnSpc>
                <a:spcPct val="100000"/>
              </a:lnSpc>
              <a:spcBef>
                <a:spcPts val="400"/>
              </a:spcBef>
              <a:spcAft>
                <a:spcPts val="0"/>
              </a:spcAft>
              <a:buFont typeface="Arial" panose="020B0604020202020204" pitchFamily="34" charset="0"/>
              <a:buChar char="‒"/>
              <a:defRPr lang="en-US" sz="1200" kern="1200">
                <a:solidFill>
                  <a:schemeClr val="tx2"/>
                </a:solidFill>
                <a:latin typeface="+mn-lt"/>
                <a:ea typeface="+mj-ea"/>
                <a:cs typeface="+mj-cs"/>
              </a:defRPr>
            </a:lvl3pPr>
            <a:lvl4pPr marL="539750" indent="-179705" algn="l" defTabSz="957580" rtl="0" eaLnBrk="1" fontAlgn="base" hangingPunct="1">
              <a:lnSpc>
                <a:spcPct val="100000"/>
              </a:lnSpc>
              <a:spcBef>
                <a:spcPts val="400"/>
              </a:spcBef>
              <a:spcAft>
                <a:spcPts val="0"/>
              </a:spcAft>
              <a:buFont typeface="Arial" panose="020B0604020202020204" pitchFamily="34" charset="0"/>
              <a:buChar char="•"/>
              <a:defRPr lang="en-US" sz="1200" kern="1200">
                <a:solidFill>
                  <a:schemeClr val="tx2"/>
                </a:solidFill>
                <a:latin typeface="+mn-lt"/>
                <a:ea typeface="+mj-ea"/>
                <a:cs typeface="+mj-cs"/>
              </a:defRPr>
            </a:lvl4pPr>
            <a:lvl5pPr marL="720090" indent="-179705" algn="l" defTabSz="957580" rtl="0" eaLnBrk="1" fontAlgn="base" hangingPunct="1">
              <a:lnSpc>
                <a:spcPct val="100000"/>
              </a:lnSpc>
              <a:spcBef>
                <a:spcPts val="400"/>
              </a:spcBef>
              <a:spcAft>
                <a:spcPts val="0"/>
              </a:spcAft>
              <a:buFont typeface="Arial" panose="020B0604020202020204" pitchFamily="34" charset="0"/>
              <a:buChar char="‒"/>
              <a:defRPr lang="en-GB" sz="1200" kern="1200">
                <a:solidFill>
                  <a:schemeClr val="tx2"/>
                </a:solidFill>
                <a:latin typeface="+mn-lt"/>
                <a:ea typeface="+mj-ea"/>
                <a:cs typeface="+mj-cs"/>
              </a:defRPr>
            </a:lvl5pPr>
            <a:lvl6pPr marL="899795" indent="-179705" algn="l" defTabSz="859790" rtl="0" eaLnBrk="1" latinLnBrk="0" hangingPunct="1">
              <a:lnSpc>
                <a:spcPct val="100000"/>
              </a:lnSpc>
              <a:spcBef>
                <a:spcPts val="400"/>
              </a:spcBef>
              <a:spcAft>
                <a:spcPts val="0"/>
              </a:spcAft>
              <a:buFont typeface="Arial" panose="020B0604020202020204" pitchFamily="34" charset="0"/>
              <a:buChar char="•"/>
              <a:defRPr sz="1200" kern="1200" baseline="0">
                <a:solidFill>
                  <a:schemeClr val="tx1">
                    <a:lumMod val="60000"/>
                    <a:lumOff val="40000"/>
                  </a:schemeClr>
                </a:solidFill>
                <a:latin typeface="+mn-lt"/>
                <a:ea typeface="+mn-ea"/>
                <a:cs typeface="+mn-cs"/>
              </a:defRPr>
            </a:lvl6pPr>
            <a:lvl7pPr marL="1080135" indent="-179705" algn="l" defTabSz="859790" rtl="0" eaLnBrk="1" latinLnBrk="0" hangingPunct="1">
              <a:lnSpc>
                <a:spcPct val="100000"/>
              </a:lnSpc>
              <a:spcBef>
                <a:spcPts val="400"/>
              </a:spcBef>
              <a:spcAft>
                <a:spcPts val="0"/>
              </a:spcAft>
              <a:buFont typeface="Arial" panose="020B0604020202020204" pitchFamily="34" charset="0"/>
              <a:buChar char="‒"/>
              <a:defRPr sz="1200" kern="1200">
                <a:solidFill>
                  <a:schemeClr val="tx1">
                    <a:lumMod val="60000"/>
                    <a:lumOff val="40000"/>
                  </a:schemeClr>
                </a:solidFill>
                <a:latin typeface="+mn-lt"/>
                <a:ea typeface="+mn-ea"/>
                <a:cs typeface="+mn-cs"/>
              </a:defRPr>
            </a:lvl7pPr>
            <a:lvl8pPr marL="1259840" indent="-179705" algn="l" defTabSz="859790" rtl="0" eaLnBrk="1" latinLnBrk="0" hangingPunct="1">
              <a:lnSpc>
                <a:spcPct val="100000"/>
              </a:lnSpc>
              <a:spcBef>
                <a:spcPts val="400"/>
              </a:spcBef>
              <a:spcAft>
                <a:spcPts val="0"/>
              </a:spcAft>
              <a:buFont typeface="Arial" panose="020B0604020202020204" pitchFamily="34" charset="0"/>
              <a:buChar char="•"/>
              <a:defRPr sz="1200" kern="1200">
                <a:solidFill>
                  <a:schemeClr val="tx1">
                    <a:lumMod val="60000"/>
                    <a:lumOff val="40000"/>
                  </a:schemeClr>
                </a:solidFill>
                <a:latin typeface="+mn-lt"/>
                <a:ea typeface="+mn-ea"/>
                <a:cs typeface="+mn-cs"/>
              </a:defRPr>
            </a:lvl8pPr>
            <a:lvl9pPr marL="1440180" indent="-179705" algn="l" defTabSz="859790" rtl="0" eaLnBrk="1" latinLnBrk="0" hangingPunct="1">
              <a:lnSpc>
                <a:spcPct val="100000"/>
              </a:lnSpc>
              <a:spcBef>
                <a:spcPts val="400"/>
              </a:spcBef>
              <a:spcAft>
                <a:spcPts val="0"/>
              </a:spcAft>
              <a:buFont typeface="Arial" panose="020B0604020202020204" pitchFamily="34" charset="0"/>
              <a:buChar char="‒"/>
              <a:defRPr sz="1200" kern="1200">
                <a:solidFill>
                  <a:schemeClr val="tx1">
                    <a:lumMod val="60000"/>
                    <a:lumOff val="40000"/>
                  </a:schemeClr>
                </a:solidFill>
                <a:latin typeface="+mn-lt"/>
                <a:ea typeface="+mn-ea"/>
                <a:cs typeface="+mn-cs"/>
              </a:defRPr>
            </a:lvl9pPr>
          </a:lstStyle>
          <a:p>
            <a:pPr marL="0" marR="0" lvl="0" indent="0" algn="l" defTabSz="957580" rtl="0" eaLnBrk="1" fontAlgn="base" latinLnBrk="0" hangingPunct="1">
              <a:lnSpc>
                <a:spcPct val="100000"/>
              </a:lnSpc>
              <a:spcBef>
                <a:spcPts val="400"/>
              </a:spcBef>
              <a:spcAft>
                <a:spcPts val="0"/>
              </a:spcAft>
              <a:buClrTx/>
              <a:buSzTx/>
              <a:buFont typeface="Arial" panose="020B0604020202020204" pitchFamily="34" charset="0"/>
              <a:buNone/>
              <a:defRPr/>
            </a:pPr>
            <a:r>
              <a:rPr kumimoji="0" lang="en-US" sz="2100" b="0" i="1" u="none" strike="noStrike" kern="1200" cap="none" spc="0" normalizeH="0" baseline="0" noProof="0" dirty="0">
                <a:ln>
                  <a:noFill/>
                </a:ln>
                <a:solidFill>
                  <a:prstClr val="black">
                    <a:lumMod val="65000"/>
                    <a:lumOff val="35000"/>
                  </a:prstClr>
                </a:solidFill>
                <a:effectLst/>
                <a:uLnTx/>
                <a:uFillTx/>
                <a:latin typeface="Bahnschrift Light" panose="020B0502040204020203" pitchFamily="34" charset="0"/>
                <a:ea typeface="ヒラギノ角ゴ ProN W3" panose="020B0300000000000000" charset="-122"/>
                <a:cs typeface="Times New Roman" panose="02020603050405020304"/>
              </a:rPr>
              <a:t>“We are dangerous when we are not conscious of our responsibility for how we behave, think and feel.”</a:t>
            </a:r>
            <a:endParaRPr kumimoji="0" lang="en-US" sz="2100" b="0" i="1" u="none" strike="noStrike" kern="1200" cap="none" spc="0" normalizeH="0" baseline="0" noProof="0" dirty="0">
              <a:ln>
                <a:noFill/>
              </a:ln>
              <a:solidFill>
                <a:prstClr val="black">
                  <a:lumMod val="65000"/>
                  <a:lumOff val="35000"/>
                </a:prstClr>
              </a:solidFill>
              <a:effectLst/>
              <a:uLnTx/>
              <a:uFillTx/>
              <a:latin typeface="Bahnschrift Light" panose="020B0502040204020203" pitchFamily="34" charset="0"/>
              <a:ea typeface="ヒラギノ角ゴ ProN W3" panose="020B0300000000000000" charset="-122"/>
              <a:cs typeface="Times New Roman" panose="02020603050405020304"/>
            </a:endParaRPr>
          </a:p>
          <a:p>
            <a:pPr marL="0" marR="0" lvl="0" indent="0" algn="l" defTabSz="957580" rtl="0" eaLnBrk="1" fontAlgn="base" latinLnBrk="0" hangingPunct="1">
              <a:lnSpc>
                <a:spcPct val="100000"/>
              </a:lnSpc>
              <a:spcBef>
                <a:spcPts val="400"/>
              </a:spcBef>
              <a:spcAft>
                <a:spcPts val="0"/>
              </a:spcAft>
              <a:buClrTx/>
              <a:buSzTx/>
              <a:buFont typeface="Arial" panose="020B0604020202020204" pitchFamily="34" charset="0"/>
              <a:buNone/>
              <a:defRPr/>
            </a:pPr>
            <a:endParaRPr kumimoji="0" lang="en-US" sz="2100" b="0" i="1" u="none" strike="noStrike" kern="1200" cap="none" spc="0" normalizeH="0" baseline="0" noProof="0" dirty="0">
              <a:ln>
                <a:noFill/>
              </a:ln>
              <a:solidFill>
                <a:prstClr val="black">
                  <a:lumMod val="65000"/>
                  <a:lumOff val="35000"/>
                </a:prstClr>
              </a:solidFill>
              <a:effectLst/>
              <a:uLnTx/>
              <a:uFillTx/>
              <a:latin typeface="Bahnschrift Light" panose="020B0502040204020203" pitchFamily="34" charset="0"/>
              <a:ea typeface="ヒラギノ角ゴ ProN W3" panose="020B0300000000000000" charset="-122"/>
              <a:cs typeface="Times New Roman" panose="02020603050405020304"/>
            </a:endParaRPr>
          </a:p>
          <a:p>
            <a:pPr marL="0" marR="0" lvl="0" indent="0" algn="l" defTabSz="957580" rtl="0" eaLnBrk="1" fontAlgn="base" latinLnBrk="0" hangingPunct="1">
              <a:lnSpc>
                <a:spcPct val="100000"/>
              </a:lnSpc>
              <a:spcBef>
                <a:spcPts val="400"/>
              </a:spcBef>
              <a:spcAft>
                <a:spcPts val="0"/>
              </a:spcAft>
              <a:buClrTx/>
              <a:buSzTx/>
              <a:buFont typeface="Arial" panose="020B0604020202020204" pitchFamily="34" charset="0"/>
              <a:buNone/>
              <a:defRPr/>
            </a:pPr>
            <a:r>
              <a:rPr kumimoji="0" lang="en-US" sz="2100" b="0" i="1" u="none" strike="noStrike" kern="1200" cap="none" spc="0" normalizeH="0" baseline="0" noProof="0" dirty="0">
                <a:ln>
                  <a:noFill/>
                </a:ln>
                <a:solidFill>
                  <a:prstClr val="black">
                    <a:lumMod val="65000"/>
                    <a:lumOff val="35000"/>
                  </a:prstClr>
                </a:solidFill>
                <a:effectLst/>
                <a:uLnTx/>
                <a:uFillTx/>
                <a:latin typeface="Bahnschrift Light" panose="020B0502040204020203" pitchFamily="34" charset="0"/>
                <a:ea typeface="ヒラギノ角ゴ ProN W3" panose="020B0300000000000000" charset="-122"/>
                <a:cs typeface="Times New Roman" panose="02020603050405020304"/>
              </a:rPr>
              <a:t>- Marshall B Rosenberg</a:t>
            </a:r>
            <a:endParaRPr kumimoji="0" lang="en-US" sz="2100" b="0" i="1" u="none" strike="noStrike" kern="1200" cap="none" spc="0" normalizeH="0" baseline="0" noProof="0" dirty="0">
              <a:ln>
                <a:noFill/>
              </a:ln>
              <a:solidFill>
                <a:prstClr val="black">
                  <a:lumMod val="65000"/>
                  <a:lumOff val="35000"/>
                </a:prstClr>
              </a:solidFill>
              <a:effectLst/>
              <a:uLnTx/>
              <a:uFillTx/>
              <a:latin typeface="Bahnschrift Light" panose="020B0502040204020203" pitchFamily="34" charset="0"/>
              <a:ea typeface="ヒラギノ角ゴ ProN W3" panose="020B0300000000000000" charset="-122"/>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6"/>
          <p:cNvSpPr>
            <a:spLocks noGrp="1"/>
          </p:cNvSpPr>
          <p:nvPr>
            <p:ph type="sldNum" sz="quarter" idx="4"/>
          </p:nvPr>
        </p:nvSpPr>
        <p:spPr/>
        <p:txBody>
          <a:bodyPr/>
          <a:lstStyle/>
          <a:p>
            <a:fld id="{AD816501-AAE5-214E-B100-00C3DC5F5E3F}" type="slidenum">
              <a:rPr lang="en-US" smtClean="0"/>
            </a:fld>
            <a:endParaRPr lang="en-US" dirty="0"/>
          </a:p>
        </p:txBody>
      </p:sp>
      <p:sp>
        <p:nvSpPr>
          <p:cNvPr id="2" name="Title 1"/>
          <p:cNvSpPr>
            <a:spLocks noGrp="1"/>
          </p:cNvSpPr>
          <p:nvPr>
            <p:ph type="title"/>
          </p:nvPr>
        </p:nvSpPr>
        <p:spPr/>
        <p:txBody>
          <a:bodyPr/>
          <a:lstStyle/>
          <a:p>
            <a:r>
              <a:rPr lang="en-US" dirty="0" smtClean="0"/>
              <a:t>Ground Rules</a:t>
            </a:r>
            <a:endParaRPr lang="en-IN" dirty="0"/>
          </a:p>
        </p:txBody>
      </p:sp>
      <p:grpSp>
        <p:nvGrpSpPr>
          <p:cNvPr id="26" name="Group 30"/>
          <p:cNvGrpSpPr/>
          <p:nvPr/>
        </p:nvGrpSpPr>
        <p:grpSpPr>
          <a:xfrm>
            <a:off x="902894" y="2680725"/>
            <a:ext cx="2975149" cy="725418"/>
            <a:chOff x="796216" y="1982966"/>
            <a:chExt cx="2192606" cy="534614"/>
          </a:xfrm>
        </p:grpSpPr>
        <p:sp>
          <p:nvSpPr>
            <p:cNvPr id="34" name="TextBox 33"/>
            <p:cNvSpPr txBox="1"/>
            <p:nvPr/>
          </p:nvSpPr>
          <p:spPr>
            <a:xfrm>
              <a:off x="863323" y="1982966"/>
              <a:ext cx="2058394" cy="204141"/>
            </a:xfrm>
            <a:prstGeom prst="rect">
              <a:avLst/>
            </a:prstGeom>
            <a:noFill/>
          </p:spPr>
          <p:txBody>
            <a:bodyPr wrap="square" lIns="0" tIns="0" rIns="0" bIns="0" rtlCol="0" anchor="ctr">
              <a:spAutoFit/>
            </a:bodyPr>
            <a:lstStyle/>
            <a:p>
              <a:pPr algn="ctr"/>
              <a:r>
                <a:rPr lang="en-US" sz="1800" b="1" dirty="0">
                  <a:solidFill>
                    <a:srgbClr val="039736"/>
                  </a:solidFill>
                  <a:latin typeface="+mj-lt"/>
                </a:rPr>
                <a:t>Participate</a:t>
              </a:r>
              <a:endParaRPr lang="en-US" sz="1800" b="1" dirty="0">
                <a:solidFill>
                  <a:srgbClr val="039736"/>
                </a:solidFill>
                <a:latin typeface="+mj-lt"/>
              </a:endParaRPr>
            </a:p>
          </p:txBody>
        </p:sp>
        <p:sp>
          <p:nvSpPr>
            <p:cNvPr id="35" name="TextBox 34"/>
            <p:cNvSpPr txBox="1"/>
            <p:nvPr/>
          </p:nvSpPr>
          <p:spPr>
            <a:xfrm>
              <a:off x="796216" y="2245392"/>
              <a:ext cx="2192606" cy="272188"/>
            </a:xfrm>
            <a:prstGeom prst="rect">
              <a:avLst/>
            </a:prstGeom>
            <a:noFill/>
          </p:spPr>
          <p:txBody>
            <a:bodyPr wrap="square" lIns="0" tIns="0" rIns="0" bIns="0" rtlCol="0" anchor="t">
              <a:spAutoFit/>
            </a:bodyPr>
            <a:lstStyle/>
            <a:p>
              <a:pPr lvl="0" algn="ctr" defTabSz="914400">
                <a:spcBef>
                  <a:spcPct val="20000"/>
                </a:spcBef>
                <a:defRPr/>
              </a:pPr>
              <a:r>
                <a:rPr lang="en-US" sz="1200" dirty="0">
                  <a:solidFill>
                    <a:schemeClr val="tx1">
                      <a:lumMod val="50000"/>
                      <a:lumOff val="50000"/>
                    </a:schemeClr>
                  </a:solidFill>
                  <a:latin typeface="+mn-lt"/>
                </a:rPr>
                <a:t>We’re a team. Pay close  attention to what’s being said and share your thoughts.</a:t>
              </a:r>
              <a:endParaRPr lang="en-US" sz="1200" dirty="0">
                <a:solidFill>
                  <a:schemeClr val="tx1">
                    <a:lumMod val="50000"/>
                    <a:lumOff val="50000"/>
                  </a:schemeClr>
                </a:solidFill>
                <a:latin typeface="+mn-lt"/>
              </a:endParaRPr>
            </a:p>
          </p:txBody>
        </p:sp>
      </p:grpSp>
      <p:sp>
        <p:nvSpPr>
          <p:cNvPr id="36" name="Oval 35"/>
          <p:cNvSpPr/>
          <p:nvPr/>
        </p:nvSpPr>
        <p:spPr>
          <a:xfrm>
            <a:off x="1899410" y="1635760"/>
            <a:ext cx="982121" cy="954003"/>
          </a:xfrm>
          <a:prstGeom prst="ellipse">
            <a:avLst/>
          </a:prstGeom>
          <a:solidFill>
            <a:srgbClr val="039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1">
                  <a:lumMod val="50000"/>
                </a:schemeClr>
              </a:solidFill>
              <a:latin typeface="Arial" panose="020B0604020202020204" pitchFamily="34" charset="0"/>
            </a:endParaRPr>
          </a:p>
        </p:txBody>
      </p:sp>
      <p:grpSp>
        <p:nvGrpSpPr>
          <p:cNvPr id="37" name="Group 31"/>
          <p:cNvGrpSpPr/>
          <p:nvPr/>
        </p:nvGrpSpPr>
        <p:grpSpPr>
          <a:xfrm>
            <a:off x="4629940" y="2680725"/>
            <a:ext cx="2793037" cy="725418"/>
            <a:chOff x="3542950" y="1982966"/>
            <a:chExt cx="2058394" cy="534614"/>
          </a:xfrm>
        </p:grpSpPr>
        <p:sp>
          <p:nvSpPr>
            <p:cNvPr id="38" name="TextBox 37"/>
            <p:cNvSpPr txBox="1"/>
            <p:nvPr/>
          </p:nvSpPr>
          <p:spPr>
            <a:xfrm>
              <a:off x="3542950" y="1982966"/>
              <a:ext cx="2058394" cy="204141"/>
            </a:xfrm>
            <a:prstGeom prst="rect">
              <a:avLst/>
            </a:prstGeom>
            <a:noFill/>
          </p:spPr>
          <p:txBody>
            <a:bodyPr wrap="square" lIns="0" tIns="0" rIns="0" bIns="0" rtlCol="0" anchor="ctr">
              <a:spAutoFit/>
            </a:bodyPr>
            <a:lstStyle/>
            <a:p>
              <a:pPr algn="ctr"/>
              <a:r>
                <a:rPr lang="en-US" sz="1800" b="1" dirty="0">
                  <a:solidFill>
                    <a:srgbClr val="079CA4"/>
                  </a:solidFill>
                  <a:latin typeface="+mj-lt"/>
                </a:rPr>
                <a:t>Stay Curious</a:t>
              </a:r>
              <a:endParaRPr lang="en-US" sz="1800" b="1" dirty="0">
                <a:solidFill>
                  <a:srgbClr val="079CA4"/>
                </a:solidFill>
                <a:latin typeface="+mj-lt"/>
              </a:endParaRPr>
            </a:p>
          </p:txBody>
        </p:sp>
        <p:sp>
          <p:nvSpPr>
            <p:cNvPr id="39" name="TextBox 38"/>
            <p:cNvSpPr txBox="1"/>
            <p:nvPr/>
          </p:nvSpPr>
          <p:spPr>
            <a:xfrm>
              <a:off x="3542950" y="2245392"/>
              <a:ext cx="2058394" cy="272188"/>
            </a:xfrm>
            <a:prstGeom prst="rect">
              <a:avLst/>
            </a:prstGeom>
            <a:noFill/>
          </p:spPr>
          <p:txBody>
            <a:bodyPr wrap="square" lIns="0" tIns="0" rIns="0" bIns="0" rtlCol="0" anchor="t">
              <a:spAutoFit/>
            </a:bodyPr>
            <a:lstStyle/>
            <a:p>
              <a:pPr lvl="0" algn="ctr" defTabSz="914400">
                <a:spcBef>
                  <a:spcPct val="20000"/>
                </a:spcBef>
                <a:defRPr/>
              </a:pPr>
              <a:r>
                <a:rPr lang="en-US" sz="1200" dirty="0">
                  <a:solidFill>
                    <a:schemeClr val="tx1">
                      <a:lumMod val="50000"/>
                      <a:lumOff val="50000"/>
                    </a:schemeClr>
                  </a:solidFill>
                  <a:latin typeface="+mn-lt"/>
                </a:rPr>
                <a:t>Learn from the trainer and each  other by listening and asking </a:t>
              </a:r>
              <a:r>
                <a:rPr lang="en-US" sz="1200" dirty="0" smtClean="0">
                  <a:solidFill>
                    <a:schemeClr val="tx1">
                      <a:lumMod val="50000"/>
                      <a:lumOff val="50000"/>
                    </a:schemeClr>
                  </a:solidFill>
                  <a:latin typeface="+mn-lt"/>
                </a:rPr>
                <a:t>questions</a:t>
              </a:r>
              <a:r>
                <a:rPr lang="en-US" sz="1200" dirty="0">
                  <a:solidFill>
                    <a:schemeClr val="tx1">
                      <a:lumMod val="50000"/>
                      <a:lumOff val="50000"/>
                    </a:schemeClr>
                  </a:solidFill>
                  <a:latin typeface="+mn-lt"/>
                </a:rPr>
                <a:t>.</a:t>
              </a:r>
              <a:endParaRPr lang="en-US" sz="1200" dirty="0">
                <a:solidFill>
                  <a:schemeClr val="tx1">
                    <a:lumMod val="50000"/>
                    <a:lumOff val="50000"/>
                  </a:schemeClr>
                </a:solidFill>
                <a:latin typeface="+mn-lt"/>
              </a:endParaRPr>
            </a:p>
          </p:txBody>
        </p:sp>
      </p:grpSp>
      <p:sp>
        <p:nvSpPr>
          <p:cNvPr id="40" name="Oval 39"/>
          <p:cNvSpPr/>
          <p:nvPr/>
        </p:nvSpPr>
        <p:spPr>
          <a:xfrm>
            <a:off x="5535398" y="1635760"/>
            <a:ext cx="982121" cy="95400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2">
                  <a:lumMod val="50000"/>
                </a:schemeClr>
              </a:solidFill>
              <a:latin typeface="Arial" panose="020B0604020202020204" pitchFamily="34" charset="0"/>
            </a:endParaRPr>
          </a:p>
        </p:txBody>
      </p:sp>
      <p:grpSp>
        <p:nvGrpSpPr>
          <p:cNvPr id="41" name="Group 32"/>
          <p:cNvGrpSpPr/>
          <p:nvPr/>
        </p:nvGrpSpPr>
        <p:grpSpPr>
          <a:xfrm>
            <a:off x="8002094" y="2680726"/>
            <a:ext cx="3320705" cy="1094749"/>
            <a:chOff x="6028138" y="1982967"/>
            <a:chExt cx="2447272" cy="806801"/>
          </a:xfrm>
        </p:grpSpPr>
        <p:sp>
          <p:nvSpPr>
            <p:cNvPr id="42" name="TextBox 41"/>
            <p:cNvSpPr txBox="1"/>
            <p:nvPr/>
          </p:nvSpPr>
          <p:spPr>
            <a:xfrm>
              <a:off x="6222578" y="1982967"/>
              <a:ext cx="2058394" cy="204141"/>
            </a:xfrm>
            <a:prstGeom prst="rect">
              <a:avLst/>
            </a:prstGeom>
            <a:noFill/>
          </p:spPr>
          <p:txBody>
            <a:bodyPr wrap="square" lIns="0" tIns="0" rIns="0" bIns="0" rtlCol="0" anchor="ctr">
              <a:spAutoFit/>
            </a:bodyPr>
            <a:lstStyle/>
            <a:p>
              <a:pPr algn="ctr"/>
              <a:r>
                <a:rPr lang="en-US" sz="1800" b="1" dirty="0">
                  <a:solidFill>
                    <a:srgbClr val="0D5295"/>
                  </a:solidFill>
                  <a:latin typeface="+mj-lt"/>
                </a:rPr>
                <a:t>Acknowledge discomfort</a:t>
              </a:r>
              <a:endParaRPr lang="en-US" sz="1800" b="1" dirty="0">
                <a:solidFill>
                  <a:srgbClr val="0D5295"/>
                </a:solidFill>
                <a:latin typeface="+mj-lt"/>
              </a:endParaRPr>
            </a:p>
          </p:txBody>
        </p:sp>
        <p:sp>
          <p:nvSpPr>
            <p:cNvPr id="43" name="TextBox 42"/>
            <p:cNvSpPr txBox="1"/>
            <p:nvPr/>
          </p:nvSpPr>
          <p:spPr>
            <a:xfrm>
              <a:off x="6028138" y="2245392"/>
              <a:ext cx="2447272" cy="544376"/>
            </a:xfrm>
            <a:prstGeom prst="rect">
              <a:avLst/>
            </a:prstGeom>
            <a:noFill/>
          </p:spPr>
          <p:txBody>
            <a:bodyPr wrap="square" lIns="0" tIns="0" rIns="0" bIns="0" rtlCol="0" anchor="t">
              <a:spAutoFit/>
            </a:bodyPr>
            <a:lstStyle/>
            <a:p>
              <a:pPr lvl="0" algn="ctr" defTabSz="914400">
                <a:spcBef>
                  <a:spcPct val="20000"/>
                </a:spcBef>
                <a:defRPr/>
              </a:pPr>
              <a:r>
                <a:rPr lang="en-US" sz="1200" dirty="0">
                  <a:solidFill>
                    <a:schemeClr val="tx1">
                      <a:lumMod val="50000"/>
                      <a:lumOff val="50000"/>
                    </a:schemeClr>
                  </a:solidFill>
                  <a:latin typeface="+mn-lt"/>
                </a:rPr>
                <a:t>The topics discussed in this </a:t>
              </a:r>
              <a:r>
                <a:rPr lang="en-US" sz="1200" dirty="0" smtClean="0">
                  <a:solidFill>
                    <a:schemeClr val="tx1">
                      <a:lumMod val="50000"/>
                      <a:lumOff val="50000"/>
                    </a:schemeClr>
                  </a:solidFill>
                  <a:latin typeface="+mn-lt"/>
                </a:rPr>
                <a:t>session might </a:t>
              </a:r>
              <a:r>
                <a:rPr lang="en-US" sz="1200" dirty="0">
                  <a:solidFill>
                    <a:schemeClr val="tx1">
                      <a:lumMod val="50000"/>
                      <a:lumOff val="50000"/>
                    </a:schemeClr>
                  </a:solidFill>
                  <a:latin typeface="+mn-lt"/>
                </a:rPr>
                <a:t>be </a:t>
              </a:r>
              <a:r>
                <a:rPr lang="en-US" sz="1200" dirty="0" smtClean="0">
                  <a:solidFill>
                    <a:schemeClr val="tx1">
                      <a:lumMod val="50000"/>
                      <a:lumOff val="50000"/>
                    </a:schemeClr>
                  </a:solidFill>
                  <a:latin typeface="+mn-lt"/>
                </a:rPr>
                <a:t>challenging. Remember </a:t>
              </a:r>
              <a:r>
                <a:rPr lang="en-US" sz="1200" dirty="0">
                  <a:solidFill>
                    <a:schemeClr val="tx1">
                      <a:lumMod val="50000"/>
                      <a:lumOff val="50000"/>
                    </a:schemeClr>
                  </a:solidFill>
                  <a:latin typeface="+mn-lt"/>
                </a:rPr>
                <a:t>the  benefits of having these tough </a:t>
              </a:r>
              <a:r>
                <a:rPr lang="en-US" sz="1200" dirty="0" smtClean="0">
                  <a:solidFill>
                    <a:schemeClr val="tx1">
                      <a:lumMod val="50000"/>
                      <a:lumOff val="50000"/>
                    </a:schemeClr>
                  </a:solidFill>
                  <a:latin typeface="+mn-lt"/>
                </a:rPr>
                <a:t>conversations that </a:t>
              </a:r>
              <a:r>
                <a:rPr lang="en-US" sz="1200" dirty="0">
                  <a:solidFill>
                    <a:schemeClr val="tx1">
                      <a:lumMod val="50000"/>
                      <a:lumOff val="50000"/>
                    </a:schemeClr>
                  </a:solidFill>
                  <a:latin typeface="+mn-lt"/>
                </a:rPr>
                <a:t>surface from  multiple perspectives.</a:t>
              </a:r>
              <a:endParaRPr lang="en-US" sz="1200" dirty="0">
                <a:solidFill>
                  <a:schemeClr val="tx1">
                    <a:lumMod val="50000"/>
                    <a:lumOff val="50000"/>
                  </a:schemeClr>
                </a:solidFill>
                <a:latin typeface="+mn-lt"/>
              </a:endParaRPr>
            </a:p>
          </p:txBody>
        </p:sp>
      </p:grpSp>
      <p:sp>
        <p:nvSpPr>
          <p:cNvPr id="44" name="Oval 43"/>
          <p:cNvSpPr/>
          <p:nvPr/>
        </p:nvSpPr>
        <p:spPr>
          <a:xfrm>
            <a:off x="9171388" y="1635760"/>
            <a:ext cx="982121" cy="9540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accent3">
                  <a:lumMod val="50000"/>
                </a:schemeClr>
              </a:solidFill>
              <a:latin typeface="Arial" panose="020B0604020202020204" pitchFamily="34" charset="0"/>
            </a:endParaRPr>
          </a:p>
        </p:txBody>
      </p:sp>
      <p:grpSp>
        <p:nvGrpSpPr>
          <p:cNvPr id="45" name="Group 33"/>
          <p:cNvGrpSpPr/>
          <p:nvPr/>
        </p:nvGrpSpPr>
        <p:grpSpPr>
          <a:xfrm>
            <a:off x="993952" y="5025736"/>
            <a:ext cx="2793037" cy="1121634"/>
            <a:chOff x="863323" y="3711177"/>
            <a:chExt cx="2058394" cy="826614"/>
          </a:xfrm>
        </p:grpSpPr>
        <p:sp>
          <p:nvSpPr>
            <p:cNvPr id="46" name="TextBox 45"/>
            <p:cNvSpPr txBox="1"/>
            <p:nvPr/>
          </p:nvSpPr>
          <p:spPr>
            <a:xfrm>
              <a:off x="863323" y="3711177"/>
              <a:ext cx="2058394" cy="204141"/>
            </a:xfrm>
            <a:prstGeom prst="rect">
              <a:avLst/>
            </a:prstGeom>
            <a:noFill/>
          </p:spPr>
          <p:txBody>
            <a:bodyPr wrap="square" lIns="0" tIns="0" rIns="0" bIns="0" rtlCol="0" anchor="ctr">
              <a:spAutoFit/>
            </a:bodyPr>
            <a:lstStyle/>
            <a:p>
              <a:pPr algn="ctr"/>
              <a:r>
                <a:rPr lang="en-US" sz="1800" b="1" dirty="0">
                  <a:solidFill>
                    <a:srgbClr val="FA9002"/>
                  </a:solidFill>
                  <a:latin typeface="+mj-lt"/>
                </a:rPr>
                <a:t>Stay on time</a:t>
              </a:r>
              <a:endParaRPr lang="en-US" sz="1800" b="1" dirty="0">
                <a:solidFill>
                  <a:srgbClr val="FA9002"/>
                </a:solidFill>
                <a:latin typeface="+mj-lt"/>
              </a:endParaRPr>
            </a:p>
          </p:txBody>
        </p:sp>
        <p:sp>
          <p:nvSpPr>
            <p:cNvPr id="47" name="TextBox 46"/>
            <p:cNvSpPr txBox="1"/>
            <p:nvPr/>
          </p:nvSpPr>
          <p:spPr>
            <a:xfrm>
              <a:off x="863323" y="3966197"/>
              <a:ext cx="2058394" cy="571594"/>
            </a:xfrm>
            <a:prstGeom prst="rect">
              <a:avLst/>
            </a:prstGeom>
            <a:noFill/>
          </p:spPr>
          <p:txBody>
            <a:bodyPr wrap="square" lIns="0" tIns="0" rIns="0" bIns="0" rtlCol="0" anchor="t">
              <a:spAutoFit/>
            </a:bodyPr>
            <a:lstStyle/>
            <a:p>
              <a:pPr lvl="0" algn="ctr" defTabSz="914400">
                <a:spcBef>
                  <a:spcPct val="20000"/>
                </a:spcBef>
                <a:defRPr/>
              </a:pPr>
              <a:r>
                <a:rPr lang="en-US" sz="1200" dirty="0">
                  <a:solidFill>
                    <a:schemeClr val="tx1">
                      <a:lumMod val="50000"/>
                      <a:lumOff val="50000"/>
                    </a:schemeClr>
                  </a:solidFill>
                  <a:latin typeface="+mn-lt"/>
                </a:rPr>
                <a:t>Adhere to the </a:t>
              </a:r>
              <a:r>
                <a:rPr lang="en-US" sz="1200" dirty="0" smtClean="0">
                  <a:solidFill>
                    <a:schemeClr val="tx1">
                      <a:lumMod val="50000"/>
                      <a:lumOff val="50000"/>
                    </a:schemeClr>
                  </a:solidFill>
                  <a:latin typeface="+mn-lt"/>
                </a:rPr>
                <a:t>session schedule</a:t>
              </a:r>
              <a:r>
                <a:rPr lang="en-US" sz="1200" dirty="0">
                  <a:solidFill>
                    <a:schemeClr val="tx1">
                      <a:lumMod val="50000"/>
                      <a:lumOff val="50000"/>
                    </a:schemeClr>
                  </a:solidFill>
                  <a:latin typeface="+mn-lt"/>
                </a:rPr>
                <a:t>. Use your breaks </a:t>
              </a:r>
              <a:r>
                <a:rPr lang="en-US" sz="1200" dirty="0" smtClean="0">
                  <a:solidFill>
                    <a:schemeClr val="tx1">
                      <a:lumMod val="50000"/>
                      <a:lumOff val="50000"/>
                    </a:schemeClr>
                  </a:solidFill>
                  <a:latin typeface="+mn-lt"/>
                </a:rPr>
                <a:t>effectively </a:t>
              </a:r>
              <a:r>
                <a:rPr lang="en-US" sz="1200" dirty="0">
                  <a:solidFill>
                    <a:schemeClr val="tx1">
                      <a:lumMod val="50000"/>
                      <a:lumOff val="50000"/>
                    </a:schemeClr>
                  </a:solidFill>
                  <a:latin typeface="+mn-lt"/>
                </a:rPr>
                <a:t>and return to the class on time.</a:t>
              </a:r>
              <a:endParaRPr lang="en-US" sz="1200" dirty="0">
                <a:solidFill>
                  <a:schemeClr val="tx1">
                    <a:lumMod val="50000"/>
                    <a:lumOff val="50000"/>
                  </a:schemeClr>
                </a:solidFill>
                <a:latin typeface="+mn-lt"/>
              </a:endParaRPr>
            </a:p>
            <a:p>
              <a:pPr lvl="0" algn="ctr" defTabSz="914400">
                <a:spcBef>
                  <a:spcPct val="20000"/>
                </a:spcBef>
                <a:defRPr/>
              </a:pPr>
              <a:endParaRPr lang="en-US" sz="1200" dirty="0">
                <a:solidFill>
                  <a:schemeClr val="tx1">
                    <a:lumMod val="65000"/>
                    <a:lumOff val="35000"/>
                  </a:schemeClr>
                </a:solidFill>
                <a:latin typeface="+mn-lt"/>
              </a:endParaRPr>
            </a:p>
          </p:txBody>
        </p:sp>
      </p:grpSp>
      <p:sp>
        <p:nvSpPr>
          <p:cNvPr id="48" name="Oval 47"/>
          <p:cNvSpPr/>
          <p:nvPr/>
        </p:nvSpPr>
        <p:spPr>
          <a:xfrm>
            <a:off x="1899410" y="3980770"/>
            <a:ext cx="982121" cy="954003"/>
          </a:xfrm>
          <a:prstGeom prst="ellipse">
            <a:avLst/>
          </a:prstGeom>
          <a:solidFill>
            <a:srgbClr val="FA9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4">
                  <a:lumMod val="50000"/>
                </a:schemeClr>
              </a:solidFill>
              <a:latin typeface="Arial" panose="020B0604020202020204" pitchFamily="34" charset="0"/>
            </a:endParaRPr>
          </a:p>
        </p:txBody>
      </p:sp>
      <p:grpSp>
        <p:nvGrpSpPr>
          <p:cNvPr id="49" name="Group 34"/>
          <p:cNvGrpSpPr/>
          <p:nvPr/>
        </p:nvGrpSpPr>
        <p:grpSpPr>
          <a:xfrm>
            <a:off x="4629940" y="5025735"/>
            <a:ext cx="2793037" cy="900035"/>
            <a:chOff x="3542950" y="3711176"/>
            <a:chExt cx="2058394" cy="663302"/>
          </a:xfrm>
        </p:grpSpPr>
        <p:sp>
          <p:nvSpPr>
            <p:cNvPr id="50" name="TextBox 49"/>
            <p:cNvSpPr txBox="1"/>
            <p:nvPr/>
          </p:nvSpPr>
          <p:spPr>
            <a:xfrm>
              <a:off x="3542950" y="3711176"/>
              <a:ext cx="2058394" cy="204141"/>
            </a:xfrm>
            <a:prstGeom prst="rect">
              <a:avLst/>
            </a:prstGeom>
            <a:noFill/>
          </p:spPr>
          <p:txBody>
            <a:bodyPr wrap="square" lIns="0" tIns="0" rIns="0" bIns="0" rtlCol="0" anchor="ctr">
              <a:spAutoFit/>
            </a:bodyPr>
            <a:lstStyle/>
            <a:p>
              <a:pPr algn="ctr"/>
              <a:r>
                <a:rPr lang="en-US" sz="1800" b="1" dirty="0">
                  <a:solidFill>
                    <a:srgbClr val="C00000"/>
                  </a:solidFill>
                  <a:latin typeface="+mj-lt"/>
                </a:rPr>
                <a:t>Minimize disturbances</a:t>
              </a:r>
              <a:endParaRPr lang="en-US" sz="1800" b="1" dirty="0">
                <a:solidFill>
                  <a:srgbClr val="C00000"/>
                </a:solidFill>
                <a:latin typeface="+mj-lt"/>
              </a:endParaRPr>
            </a:p>
          </p:txBody>
        </p:sp>
        <p:sp>
          <p:nvSpPr>
            <p:cNvPr id="51" name="TextBox 50"/>
            <p:cNvSpPr txBox="1"/>
            <p:nvPr/>
          </p:nvSpPr>
          <p:spPr>
            <a:xfrm>
              <a:off x="3542950" y="3966196"/>
              <a:ext cx="2058394" cy="408282"/>
            </a:xfrm>
            <a:prstGeom prst="rect">
              <a:avLst/>
            </a:prstGeom>
            <a:noFill/>
          </p:spPr>
          <p:txBody>
            <a:bodyPr wrap="square" lIns="0" tIns="0" rIns="0" bIns="0" rtlCol="0" anchor="t">
              <a:spAutoFit/>
            </a:bodyPr>
            <a:lstStyle/>
            <a:p>
              <a:pPr lvl="0" algn="ctr" defTabSz="914400">
                <a:spcBef>
                  <a:spcPct val="20000"/>
                </a:spcBef>
                <a:defRPr/>
              </a:pPr>
              <a:r>
                <a:rPr lang="en-US" sz="1200" dirty="0">
                  <a:solidFill>
                    <a:schemeClr val="tx1">
                      <a:lumMod val="50000"/>
                      <a:lumOff val="50000"/>
                    </a:schemeClr>
                  </a:solidFill>
                  <a:latin typeface="+mn-lt"/>
                </a:rPr>
                <a:t>Mute your </a:t>
              </a:r>
              <a:r>
                <a:rPr lang="en-US" sz="1200" dirty="0" smtClean="0">
                  <a:solidFill>
                    <a:schemeClr val="tx1">
                      <a:lumMod val="50000"/>
                      <a:lumOff val="50000"/>
                    </a:schemeClr>
                  </a:solidFill>
                  <a:latin typeface="+mn-lt"/>
                </a:rPr>
                <a:t>devices. </a:t>
              </a:r>
              <a:r>
                <a:rPr lang="en-US" sz="1200" dirty="0">
                  <a:solidFill>
                    <a:schemeClr val="tx1">
                      <a:lumMod val="50000"/>
                      <a:lumOff val="50000"/>
                    </a:schemeClr>
                  </a:solidFill>
                  <a:latin typeface="+mn-lt"/>
                </a:rPr>
                <a:t>Use your tablets and laptops only when instructed by the trainer.</a:t>
              </a:r>
              <a:endParaRPr lang="en-US" sz="1200" dirty="0">
                <a:solidFill>
                  <a:schemeClr val="tx1">
                    <a:lumMod val="50000"/>
                    <a:lumOff val="50000"/>
                  </a:schemeClr>
                </a:solidFill>
                <a:latin typeface="+mn-lt"/>
              </a:endParaRPr>
            </a:p>
          </p:txBody>
        </p:sp>
      </p:grpSp>
      <p:sp>
        <p:nvSpPr>
          <p:cNvPr id="52" name="Oval 51"/>
          <p:cNvSpPr/>
          <p:nvPr/>
        </p:nvSpPr>
        <p:spPr>
          <a:xfrm>
            <a:off x="5535398" y="3980770"/>
            <a:ext cx="982121" cy="95400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5">
                  <a:lumMod val="50000"/>
                </a:schemeClr>
              </a:solidFill>
              <a:latin typeface="Arial" panose="020B0604020202020204" pitchFamily="34" charset="0"/>
              <a:cs typeface="+mj-cs"/>
            </a:endParaRPr>
          </a:p>
        </p:txBody>
      </p:sp>
      <p:grpSp>
        <p:nvGrpSpPr>
          <p:cNvPr id="53" name="Group 35"/>
          <p:cNvGrpSpPr/>
          <p:nvPr/>
        </p:nvGrpSpPr>
        <p:grpSpPr>
          <a:xfrm>
            <a:off x="8265929" y="5025736"/>
            <a:ext cx="2793037" cy="715369"/>
            <a:chOff x="6222578" y="3711177"/>
            <a:chExt cx="2058394" cy="527208"/>
          </a:xfrm>
        </p:grpSpPr>
        <p:sp>
          <p:nvSpPr>
            <p:cNvPr id="54" name="TextBox 53"/>
            <p:cNvSpPr txBox="1"/>
            <p:nvPr/>
          </p:nvSpPr>
          <p:spPr>
            <a:xfrm>
              <a:off x="6222578" y="3711177"/>
              <a:ext cx="2058394" cy="204141"/>
            </a:xfrm>
            <a:prstGeom prst="rect">
              <a:avLst/>
            </a:prstGeom>
            <a:noFill/>
          </p:spPr>
          <p:txBody>
            <a:bodyPr wrap="square" lIns="0" tIns="0" rIns="0" bIns="0" rtlCol="0" anchor="ctr">
              <a:spAutoFit/>
            </a:bodyPr>
            <a:lstStyle/>
            <a:p>
              <a:pPr algn="ctr"/>
              <a:r>
                <a:rPr lang="en-US" sz="1800" b="1" dirty="0">
                  <a:solidFill>
                    <a:srgbClr val="0F2F51"/>
                  </a:solidFill>
                  <a:latin typeface="+mj-lt"/>
                </a:rPr>
                <a:t>For Online </a:t>
              </a:r>
              <a:r>
                <a:rPr lang="en-US" sz="1800" b="1" dirty="0" smtClean="0">
                  <a:solidFill>
                    <a:srgbClr val="0F2F51"/>
                  </a:solidFill>
                  <a:latin typeface="+mj-lt"/>
                </a:rPr>
                <a:t>sessions</a:t>
              </a:r>
              <a:endParaRPr lang="en-US" sz="1800" b="1" dirty="0">
                <a:solidFill>
                  <a:srgbClr val="0F2F51"/>
                </a:solidFill>
                <a:latin typeface="+mj-lt"/>
              </a:endParaRPr>
            </a:p>
          </p:txBody>
        </p:sp>
        <p:sp>
          <p:nvSpPr>
            <p:cNvPr id="55" name="TextBox 54"/>
            <p:cNvSpPr txBox="1"/>
            <p:nvPr/>
          </p:nvSpPr>
          <p:spPr>
            <a:xfrm>
              <a:off x="6222578" y="3966197"/>
              <a:ext cx="2058394" cy="272188"/>
            </a:xfrm>
            <a:prstGeom prst="rect">
              <a:avLst/>
            </a:prstGeom>
            <a:noFill/>
          </p:spPr>
          <p:txBody>
            <a:bodyPr wrap="square" lIns="0" tIns="0" rIns="0" bIns="0" rtlCol="0" anchor="t">
              <a:spAutoFit/>
            </a:bodyPr>
            <a:lstStyle/>
            <a:p>
              <a:pPr lvl="0" algn="ctr" defTabSz="914400">
                <a:spcBef>
                  <a:spcPct val="20000"/>
                </a:spcBef>
                <a:defRPr/>
              </a:pPr>
              <a:r>
                <a:rPr lang="en-US" sz="1200" dirty="0">
                  <a:solidFill>
                    <a:schemeClr val="tx1">
                      <a:lumMod val="50000"/>
                      <a:lumOff val="50000"/>
                    </a:schemeClr>
                  </a:solidFill>
                  <a:latin typeface="+mn-lt"/>
                </a:rPr>
                <a:t>Keep your mic muted and cameras on during the entire </a:t>
              </a:r>
              <a:r>
                <a:rPr lang="en-US" sz="1200" dirty="0" smtClean="0">
                  <a:solidFill>
                    <a:schemeClr val="tx1">
                      <a:lumMod val="50000"/>
                      <a:lumOff val="50000"/>
                    </a:schemeClr>
                  </a:solidFill>
                  <a:latin typeface="+mn-lt"/>
                </a:rPr>
                <a:t>session.</a:t>
              </a:r>
              <a:endParaRPr lang="en-US" sz="1200" dirty="0">
                <a:solidFill>
                  <a:schemeClr val="tx1">
                    <a:lumMod val="50000"/>
                    <a:lumOff val="50000"/>
                  </a:schemeClr>
                </a:solidFill>
                <a:latin typeface="+mn-lt"/>
              </a:endParaRPr>
            </a:p>
          </p:txBody>
        </p:sp>
      </p:grpSp>
      <p:sp>
        <p:nvSpPr>
          <p:cNvPr id="56" name="Oval 55"/>
          <p:cNvSpPr/>
          <p:nvPr/>
        </p:nvSpPr>
        <p:spPr>
          <a:xfrm>
            <a:off x="9171388" y="3980770"/>
            <a:ext cx="982121" cy="95400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accent6">
                  <a:lumMod val="50000"/>
                </a:schemeClr>
              </a:solidFill>
              <a:latin typeface="Arial" panose="020B0604020202020204" pitchFamily="34" charset="0"/>
            </a:endParaRPr>
          </a:p>
        </p:txBody>
      </p:sp>
      <p:sp>
        <p:nvSpPr>
          <p:cNvPr id="57" name="Freeform 245"/>
          <p:cNvSpPr/>
          <p:nvPr/>
        </p:nvSpPr>
        <p:spPr bwMode="auto">
          <a:xfrm>
            <a:off x="2165488" y="1887779"/>
            <a:ext cx="449965" cy="44996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91440" tIns="45720" rIns="91440" bIns="45720" numCol="1" anchor="t" anchorCtr="0" compatLnSpc="1"/>
          <a:lstStyle/>
          <a:p>
            <a:endParaRPr lang="en-US" sz="3200" dirty="0">
              <a:latin typeface="Arial" panose="020B0604020202020204" pitchFamily="34" charset="0"/>
            </a:endParaRPr>
          </a:p>
        </p:txBody>
      </p:sp>
      <p:sp>
        <p:nvSpPr>
          <p:cNvPr id="58" name="Freeform 5"/>
          <p:cNvSpPr>
            <a:spLocks noEditPoints="1"/>
          </p:cNvSpPr>
          <p:nvPr/>
        </p:nvSpPr>
        <p:spPr bwMode="auto">
          <a:xfrm>
            <a:off x="5775180" y="1861483"/>
            <a:ext cx="502555" cy="502556"/>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91440" tIns="45720" rIns="91440" bIns="45720" numCol="1" anchor="t" anchorCtr="0" compatLnSpc="1"/>
          <a:lstStyle/>
          <a:p>
            <a:endParaRPr lang="en-US" sz="3200" dirty="0">
              <a:latin typeface="Arial" panose="020B0604020202020204" pitchFamily="34" charset="0"/>
            </a:endParaRPr>
          </a:p>
        </p:txBody>
      </p:sp>
      <p:sp>
        <p:nvSpPr>
          <p:cNvPr id="59" name="Freeform 217"/>
          <p:cNvSpPr>
            <a:spLocks noEditPoints="1"/>
          </p:cNvSpPr>
          <p:nvPr/>
        </p:nvSpPr>
        <p:spPr bwMode="auto">
          <a:xfrm>
            <a:off x="2133419" y="4264983"/>
            <a:ext cx="514103" cy="385578"/>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ln>
        </p:spPr>
        <p:txBody>
          <a:bodyPr vert="horz" wrap="square" lIns="91440" tIns="45720" rIns="91440" bIns="45720" numCol="1" anchor="t" anchorCtr="0" compatLnSpc="1"/>
          <a:lstStyle/>
          <a:p>
            <a:endParaRPr lang="en-US" sz="3200" dirty="0">
              <a:latin typeface="Arial" panose="020B0604020202020204" pitchFamily="34" charset="0"/>
            </a:endParaRPr>
          </a:p>
        </p:txBody>
      </p:sp>
      <p:sp>
        <p:nvSpPr>
          <p:cNvPr id="60" name="Freeform 216"/>
          <p:cNvSpPr>
            <a:spLocks noEditPoints="1"/>
          </p:cNvSpPr>
          <p:nvPr/>
        </p:nvSpPr>
        <p:spPr bwMode="auto">
          <a:xfrm>
            <a:off x="5796400" y="4226148"/>
            <a:ext cx="460117" cy="463246"/>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w="9525">
            <a:noFill/>
            <a:round/>
          </a:ln>
        </p:spPr>
        <p:txBody>
          <a:bodyPr vert="horz" wrap="square" lIns="91440" tIns="45720" rIns="91440" bIns="45720" numCol="1" anchor="t" anchorCtr="0" compatLnSpc="1"/>
          <a:lstStyle/>
          <a:p>
            <a:endParaRPr lang="en-US" sz="3200" dirty="0">
              <a:latin typeface="Arial" panose="020B0604020202020204" pitchFamily="34" charset="0"/>
            </a:endParaRPr>
          </a:p>
        </p:txBody>
      </p:sp>
      <p:sp>
        <p:nvSpPr>
          <p:cNvPr id="61" name="Freeform 60"/>
          <p:cNvSpPr>
            <a:spLocks noEditPoints="1"/>
          </p:cNvSpPr>
          <p:nvPr/>
        </p:nvSpPr>
        <p:spPr bwMode="auto">
          <a:xfrm>
            <a:off x="9461192" y="1818738"/>
            <a:ext cx="402511" cy="588046"/>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1440" tIns="45720" rIns="91440" bIns="45720" numCol="1" anchor="t" anchorCtr="0" compatLnSpc="1"/>
          <a:lstStyle/>
          <a:p>
            <a:endParaRPr lang="en-US" sz="3200" dirty="0">
              <a:latin typeface="Arial" panose="020B0604020202020204" pitchFamily="34" charset="0"/>
            </a:endParaRPr>
          </a:p>
        </p:txBody>
      </p:sp>
      <p:sp>
        <p:nvSpPr>
          <p:cNvPr id="62" name="Freeform 135"/>
          <p:cNvSpPr>
            <a:spLocks noEditPoints="1"/>
          </p:cNvSpPr>
          <p:nvPr/>
        </p:nvSpPr>
        <p:spPr bwMode="auto">
          <a:xfrm>
            <a:off x="9456633" y="4264983"/>
            <a:ext cx="411631" cy="385578"/>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91440" tIns="45720" rIns="91440" bIns="45720" numCol="1" anchor="t" anchorCtr="0" compatLnSpc="1"/>
          <a:lstStyle/>
          <a:p>
            <a:endParaRPr lang="en-US" sz="3200"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D816501-AAE5-214E-B100-00C3DC5F5E3F}" type="slidenum">
              <a:rPr lang="en-US" smtClean="0"/>
            </a:fld>
            <a:endParaRPr lang="en-US" dirty="0"/>
          </a:p>
        </p:txBody>
      </p:sp>
      <p:sp>
        <p:nvSpPr>
          <p:cNvPr id="6" name="Rounded Rectangle 5"/>
          <p:cNvSpPr/>
          <p:nvPr/>
        </p:nvSpPr>
        <p:spPr bwMode="auto">
          <a:xfrm>
            <a:off x="586989" y="337120"/>
            <a:ext cx="2123235" cy="656185"/>
          </a:xfrm>
          <a:prstGeom prst="roundRect">
            <a:avLst/>
          </a:prstGeom>
          <a:solidFill>
            <a:srgbClr val="108CC9"/>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2800" b="1" dirty="0">
                <a:solidFill>
                  <a:schemeClr val="bg1"/>
                </a:solidFill>
                <a:latin typeface="+mj-lt"/>
                <a:ea typeface="ヒラギノ角ゴ ProN W3" panose="020B0300000000000000" pitchFamily="-110" charset="-128"/>
                <a:cs typeface="ヒラギノ角ゴ ProN W3" panose="020B0300000000000000" pitchFamily="-110" charset="-128"/>
                <a:sym typeface="Arial" panose="020B0604020202020204" pitchFamily="34" charset="0"/>
              </a:rPr>
              <a:t>Module </a:t>
            </a:r>
            <a:r>
              <a:rPr lang="en-US" sz="2800" b="1" dirty="0" smtClean="0">
                <a:solidFill>
                  <a:schemeClr val="bg1"/>
                </a:solidFill>
                <a:latin typeface="+mj-lt"/>
                <a:ea typeface="ヒラギノ角ゴ ProN W3" panose="020B0300000000000000" pitchFamily="-110" charset="-128"/>
                <a:cs typeface="ヒラギノ角ゴ ProN W3" panose="020B0300000000000000" pitchFamily="-110" charset="-128"/>
                <a:sym typeface="Arial" panose="020B0604020202020204" pitchFamily="34" charset="0"/>
              </a:rPr>
              <a:t>4</a:t>
            </a:r>
            <a:endParaRPr lang="en-US" sz="2800" b="1" dirty="0">
              <a:solidFill>
                <a:schemeClr val="bg1"/>
              </a:solidFill>
              <a:latin typeface="+mj-lt"/>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cxnSp>
        <p:nvCxnSpPr>
          <p:cNvPr id="7" name="Straight Connector 6"/>
          <p:cNvCxnSpPr/>
          <p:nvPr/>
        </p:nvCxnSpPr>
        <p:spPr>
          <a:xfrm>
            <a:off x="596224" y="760015"/>
            <a:ext cx="0" cy="3139528"/>
          </a:xfrm>
          <a:prstGeom prst="line">
            <a:avLst/>
          </a:prstGeom>
          <a:ln w="38100">
            <a:solidFill>
              <a:srgbClr val="108CC9"/>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bwMode="auto">
          <a:xfrm>
            <a:off x="2710225" y="3484613"/>
            <a:ext cx="1509623" cy="795356"/>
          </a:xfrm>
          <a:prstGeom prst="roundRect">
            <a:avLst/>
          </a:prstGeom>
          <a:solidFill>
            <a:schemeClr val="bg1"/>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a:latin typeface="+mn-ea"/>
                <a:cs typeface="ヒラギノ角ゴ ProN W3" panose="020B0300000000000000" pitchFamily="-110" charset="-128"/>
              </a:rPr>
              <a:t>Being </a:t>
            </a:r>
            <a:endParaRPr lang="en-US" sz="1400" dirty="0">
              <a:latin typeface="+mn-ea"/>
              <a:cs typeface="ヒラギノ角ゴ ProN W3" panose="020B0300000000000000" pitchFamily="-110" charset="-128"/>
            </a:endParaRPr>
          </a:p>
          <a:p>
            <a:pPr algn="ctr" defTabSz="914400">
              <a:spcBef>
                <a:spcPct val="0"/>
              </a:spcBef>
            </a:pPr>
            <a:r>
              <a:rPr lang="en-US" sz="1400" dirty="0">
                <a:latin typeface="+mn-ea"/>
                <a:cs typeface="ヒラギノ角ゴ ProN W3" panose="020B0300000000000000" pitchFamily="-110" charset="-128"/>
              </a:rPr>
              <a:t>Self-aware</a:t>
            </a:r>
            <a:endParaRPr lang="en-US" sz="1400" dirty="0">
              <a:latin typeface="+mn-ea"/>
              <a:cs typeface="ヒラギノ角ゴ ProN W3" panose="020B0300000000000000" pitchFamily="-110" charset="-128"/>
            </a:endParaRPr>
          </a:p>
        </p:txBody>
      </p:sp>
      <p:sp>
        <p:nvSpPr>
          <p:cNvPr id="11" name="Rounded Rectangle 10"/>
          <p:cNvSpPr/>
          <p:nvPr/>
        </p:nvSpPr>
        <p:spPr bwMode="auto">
          <a:xfrm>
            <a:off x="4444131" y="3484613"/>
            <a:ext cx="1509623" cy="795356"/>
          </a:xfrm>
          <a:prstGeom prst="roundRect">
            <a:avLst/>
          </a:prstGeom>
          <a:solidFill>
            <a:schemeClr val="bg1"/>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a:latin typeface="+mn-ea"/>
                <a:cs typeface="ヒラギノ角ゴ ProN W3" panose="020B0300000000000000" pitchFamily="-110" charset="-128"/>
              </a:rPr>
              <a:t>Managing </a:t>
            </a:r>
            <a:endParaRPr lang="en-US" sz="1400" dirty="0">
              <a:latin typeface="+mn-ea"/>
              <a:cs typeface="ヒラギノ角ゴ ProN W3" panose="020B0300000000000000" pitchFamily="-110" charset="-128"/>
            </a:endParaRPr>
          </a:p>
          <a:p>
            <a:pPr algn="ctr" defTabSz="914400">
              <a:spcBef>
                <a:spcPct val="0"/>
              </a:spcBef>
            </a:pPr>
            <a:r>
              <a:rPr lang="en-US" sz="1400" dirty="0">
                <a:latin typeface="+mn-ea"/>
                <a:cs typeface="ヒラギノ角ゴ ProN W3" panose="020B0300000000000000" pitchFamily="-110" charset="-128"/>
              </a:rPr>
              <a:t>Yourself</a:t>
            </a:r>
            <a:endParaRPr lang="en-US" sz="1400" dirty="0">
              <a:latin typeface="+mn-ea"/>
              <a:cs typeface="ヒラギノ角ゴ ProN W3" panose="020B0300000000000000" pitchFamily="-110" charset="-128"/>
            </a:endParaRPr>
          </a:p>
        </p:txBody>
      </p:sp>
      <p:sp>
        <p:nvSpPr>
          <p:cNvPr id="12" name="Rounded Rectangle 11"/>
          <p:cNvSpPr/>
          <p:nvPr/>
        </p:nvSpPr>
        <p:spPr bwMode="auto">
          <a:xfrm>
            <a:off x="987820" y="3484615"/>
            <a:ext cx="1509623" cy="795356"/>
          </a:xfrm>
          <a:prstGeom prst="roundRect">
            <a:avLst/>
          </a:prstGeom>
          <a:solidFill>
            <a:schemeClr val="bg1"/>
          </a:solidFill>
          <a:ln w="12700" cap="flat" cmpd="sng" algn="ctr">
            <a:solidFill>
              <a:srgbClr val="91C6F7"/>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1400" dirty="0">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3" name="Isosceles Triangle 12"/>
          <p:cNvSpPr/>
          <p:nvPr/>
        </p:nvSpPr>
        <p:spPr bwMode="auto">
          <a:xfrm rot="5400000">
            <a:off x="2333247" y="3798637"/>
            <a:ext cx="526211" cy="172528"/>
          </a:xfrm>
          <a:prstGeom prst="triangle">
            <a:avLst/>
          </a:prstGeom>
          <a:solidFill>
            <a:srgbClr val="91C6F7"/>
          </a:solidFill>
          <a:ln w="12700" cap="flat" cmpd="sng" algn="ctr">
            <a:solidFill>
              <a:srgbClr val="108CC9"/>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4" name="Isosceles Triangle 13"/>
          <p:cNvSpPr/>
          <p:nvPr/>
        </p:nvSpPr>
        <p:spPr bwMode="auto">
          <a:xfrm rot="5400000">
            <a:off x="4043006" y="3781380"/>
            <a:ext cx="526211" cy="172528"/>
          </a:xfrm>
          <a:prstGeom prst="triangle">
            <a:avLst/>
          </a:prstGeom>
          <a:solidFill>
            <a:schemeClr val="accent1">
              <a:lumMod val="40000"/>
              <a:lumOff val="60000"/>
            </a:schemeClr>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5" name="Isosceles Triangle 14"/>
          <p:cNvSpPr/>
          <p:nvPr/>
        </p:nvSpPr>
        <p:spPr bwMode="auto">
          <a:xfrm rot="5400000">
            <a:off x="5788414" y="3781381"/>
            <a:ext cx="526211" cy="172528"/>
          </a:xfrm>
          <a:prstGeom prst="triangle">
            <a:avLst/>
          </a:prstGeom>
          <a:solidFill>
            <a:schemeClr val="accent1">
              <a:lumMod val="40000"/>
              <a:lumOff val="60000"/>
            </a:schemeClr>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6" name="Rounded Rectangle 15"/>
          <p:cNvSpPr/>
          <p:nvPr/>
        </p:nvSpPr>
        <p:spPr bwMode="auto">
          <a:xfrm>
            <a:off x="6169415" y="3484613"/>
            <a:ext cx="1509623" cy="795356"/>
          </a:xfrm>
          <a:prstGeom prst="roundRect">
            <a:avLst/>
          </a:prstGeom>
          <a:solidFill>
            <a:srgbClr val="108CC9"/>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14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endParaRPr>
          </a:p>
        </p:txBody>
      </p:sp>
      <p:cxnSp>
        <p:nvCxnSpPr>
          <p:cNvPr id="17" name="Straight Connector 16"/>
          <p:cNvCxnSpPr/>
          <p:nvPr/>
        </p:nvCxnSpPr>
        <p:spPr>
          <a:xfrm>
            <a:off x="596225" y="3882291"/>
            <a:ext cx="379563" cy="0"/>
          </a:xfrm>
          <a:prstGeom prst="line">
            <a:avLst/>
          </a:prstGeom>
          <a:ln w="38100">
            <a:solidFill>
              <a:srgbClr val="108CC9"/>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644353" y="5190073"/>
            <a:ext cx="1792804" cy="1792804"/>
          </a:xfrm>
          <a:prstGeom prst="rect">
            <a:avLst/>
          </a:prstGeom>
        </p:spPr>
      </p:pic>
      <p:sp>
        <p:nvSpPr>
          <p:cNvPr id="20" name="Isosceles Triangle 19"/>
          <p:cNvSpPr/>
          <p:nvPr/>
        </p:nvSpPr>
        <p:spPr bwMode="auto">
          <a:xfrm rot="5400000">
            <a:off x="7518098" y="3796028"/>
            <a:ext cx="526211" cy="172528"/>
          </a:xfrm>
          <a:prstGeom prst="triangle">
            <a:avLst/>
          </a:prstGeom>
          <a:solidFill>
            <a:srgbClr val="108CC9"/>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US" sz="3200" dirty="0">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1" name="Rounded Rectangle 20"/>
          <p:cNvSpPr/>
          <p:nvPr/>
        </p:nvSpPr>
        <p:spPr bwMode="auto">
          <a:xfrm>
            <a:off x="7877446" y="3469966"/>
            <a:ext cx="1509623" cy="795356"/>
          </a:xfrm>
          <a:prstGeom prst="roundRect">
            <a:avLst/>
          </a:prstGeom>
          <a:solidFill>
            <a:schemeClr val="bg1"/>
          </a:solidFill>
          <a:ln w="127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r>
              <a:rPr lang="en-US" sz="1400" dirty="0">
                <a:latin typeface="+mn-ea"/>
                <a:cs typeface="ヒラギノ角ゴ ProN W3" panose="020B0300000000000000" pitchFamily="-110" charset="-128"/>
              </a:rPr>
              <a:t>Managing</a:t>
            </a:r>
            <a:endParaRPr lang="en-US" sz="1400" dirty="0">
              <a:latin typeface="+mn-ea"/>
              <a:cs typeface="ヒラギノ角ゴ ProN W3" panose="020B0300000000000000" pitchFamily="-110" charset="-128"/>
            </a:endParaRPr>
          </a:p>
          <a:p>
            <a:pPr algn="ctr" defTabSz="914400">
              <a:spcBef>
                <a:spcPct val="0"/>
              </a:spcBef>
            </a:pPr>
            <a:r>
              <a:rPr lang="en-US" sz="1400" dirty="0">
                <a:latin typeface="+mn-ea"/>
                <a:cs typeface="ヒラギノ角ゴ ProN W3" panose="020B0300000000000000" pitchFamily="-110" charset="-128"/>
              </a:rPr>
              <a:t>Relationships</a:t>
            </a:r>
            <a:endParaRPr lang="en-US" sz="1400" dirty="0">
              <a:latin typeface="+mn-ea"/>
              <a:cs typeface="ヒラギノ角ゴ ProN W3" panose="020B0300000000000000" pitchFamily="-110" charset="-128"/>
            </a:endParaRPr>
          </a:p>
        </p:txBody>
      </p:sp>
      <p:sp>
        <p:nvSpPr>
          <p:cNvPr id="23" name="Oval 22"/>
          <p:cNvSpPr/>
          <p:nvPr/>
        </p:nvSpPr>
        <p:spPr bwMode="auto">
          <a:xfrm>
            <a:off x="9491638" y="4650759"/>
            <a:ext cx="4183380" cy="4183380"/>
          </a:xfrm>
          <a:prstGeom prst="ellipse">
            <a:avLst/>
          </a:prstGeom>
          <a:solidFill>
            <a:srgbClr val="108CC9">
              <a:alpha val="77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a:ln>
                <a:noFill/>
              </a:ln>
              <a:solidFill>
                <a:srgbClr val="108CC9">
                  <a:alpha val="0"/>
                </a:srgbClr>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pic>
        <p:nvPicPr>
          <p:cNvPr id="24" name="Picture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378338" y="5136085"/>
            <a:ext cx="1481656" cy="1481656"/>
          </a:xfrm>
          <a:prstGeom prst="rect">
            <a:avLst/>
          </a:prstGeom>
        </p:spPr>
      </p:pic>
      <p:sp>
        <p:nvSpPr>
          <p:cNvPr id="25" name="Text Placeholder 2"/>
          <p:cNvSpPr txBox="1"/>
          <p:nvPr/>
        </p:nvSpPr>
        <p:spPr>
          <a:xfrm>
            <a:off x="1353080" y="1565541"/>
            <a:ext cx="7691724" cy="1769853"/>
          </a:xfrm>
          <a:prstGeom prst="rect">
            <a:avLst/>
          </a:prstGeom>
        </p:spPr>
        <p:txBody>
          <a:bodyPr/>
          <a:lstStyle>
            <a:lvl1pPr marL="274320" indent="-274320" algn="l" rtl="0" eaLnBrk="1" fontAlgn="base" hangingPunct="1">
              <a:lnSpc>
                <a:spcPct val="100000"/>
              </a:lnSpc>
              <a:spcBef>
                <a:spcPts val="1800"/>
              </a:spcBef>
              <a:spcAft>
                <a:spcPct val="0"/>
              </a:spcAft>
              <a:buClr>
                <a:schemeClr val="tx1"/>
              </a:buClr>
              <a:buSzPct val="100000"/>
              <a:buFont typeface="Arial" panose="020B0604020202020204" pitchFamily="34" charset="0"/>
              <a:buChar char="•"/>
              <a:defRPr sz="2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1pPr>
            <a:lvl2pPr marL="45720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20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2pPr>
            <a:lvl3pPr marL="73152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8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3pPr>
            <a:lvl4pPr marL="1097280"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5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4pPr>
            <a:lvl5pPr marL="1487805" indent="-274320" algn="l" rtl="0" eaLnBrk="1" fontAlgn="base" hangingPunct="1">
              <a:lnSpc>
                <a:spcPct val="100000"/>
              </a:lnSpc>
              <a:spcBef>
                <a:spcPts val="0"/>
              </a:spcBef>
              <a:spcAft>
                <a:spcPct val="0"/>
              </a:spcAft>
              <a:buClr>
                <a:schemeClr val="tx1"/>
              </a:buClr>
              <a:buSzPct val="100000"/>
              <a:buFont typeface="Arial" panose="020B0604020202020204" pitchFamily="34" charset="0"/>
              <a:buChar char="»"/>
              <a:defRPr sz="1300">
                <a:solidFill>
                  <a:schemeClr val="tx1"/>
                </a:solidFill>
                <a:latin typeface="+mn-lt"/>
                <a:ea typeface="Arial Unicode MS" panose="020B0604020202020204" pitchFamily="-65" charset="-122"/>
                <a:cs typeface="Arial Unicode MS" panose="020B0604020202020204" pitchFamily="-65" charset="-122"/>
                <a:sym typeface="Arial" panose="020B0604020202020204" pitchFamily="34" charset="0"/>
              </a:defRPr>
            </a:lvl5pPr>
            <a:lvl6pPr marL="177609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6pPr>
            <a:lvl7pPr marL="2064385"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7pPr>
            <a:lvl8pPr marL="235204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8pPr>
            <a:lvl9pPr marL="2640330" indent="-191770" algn="l" rtl="0" eaLnBrk="1" fontAlgn="base" hangingPunct="1">
              <a:spcBef>
                <a:spcPts val="380"/>
              </a:spcBef>
              <a:spcAft>
                <a:spcPct val="0"/>
              </a:spcAft>
              <a:buSzPct val="100000"/>
              <a:buFont typeface="Arial" panose="020B0604020202020204" pitchFamily="34" charset="0"/>
              <a:buChar char="»"/>
              <a:defRPr sz="1700">
                <a:solidFill>
                  <a:schemeClr val="tx1"/>
                </a:solidFill>
                <a:latin typeface="+mn-lt"/>
                <a:ea typeface="+mn-ea"/>
                <a:cs typeface="+mn-cs"/>
                <a:sym typeface="Arial" panose="020B0604020202020204" pitchFamily="34" charset="0"/>
              </a:defRPr>
            </a:lvl9pPr>
          </a:lstStyle>
          <a:p>
            <a:pPr marL="0" indent="0" defTabSz="914400">
              <a:buNone/>
            </a:pPr>
            <a:r>
              <a:rPr lang="en-GB" sz="4800" b="1" kern="0" dirty="0">
                <a:solidFill>
                  <a:srgbClr val="108CC9"/>
                </a:solidFill>
                <a:latin typeface="+mj-ea"/>
                <a:ea typeface="+mj-ea"/>
              </a:rPr>
              <a:t>Social Awareness</a:t>
            </a:r>
            <a:endParaRPr lang="en-GB" sz="4800" b="1" kern="0" dirty="0">
              <a:solidFill>
                <a:srgbClr val="108CC9"/>
              </a:solidFill>
              <a:latin typeface="+mj-ea"/>
              <a:ea typeface="+mj-ea"/>
            </a:endParaRPr>
          </a:p>
        </p:txBody>
      </p:sp>
      <p:sp>
        <p:nvSpPr>
          <p:cNvPr id="3" name="Rectangle 2"/>
          <p:cNvSpPr/>
          <p:nvPr/>
        </p:nvSpPr>
        <p:spPr>
          <a:xfrm>
            <a:off x="6277320" y="3604538"/>
            <a:ext cx="1293812" cy="523220"/>
          </a:xfrm>
          <a:prstGeom prst="rect">
            <a:avLst/>
          </a:prstGeom>
        </p:spPr>
        <p:txBody>
          <a:bodyPr wrap="square">
            <a:spAutoFit/>
          </a:bodyPr>
          <a:lstStyle/>
          <a:p>
            <a:pPr algn="ctr" defTabSz="914400">
              <a:spcBef>
                <a:spcPct val="0"/>
              </a:spcBef>
            </a:pPr>
            <a:r>
              <a:rPr lang="en-US" sz="1400" dirty="0">
                <a:solidFill>
                  <a:schemeClr val="bg1"/>
                </a:solidFill>
                <a:latin typeface="+mn-ea"/>
                <a:cs typeface="ヒラギノ角ゴ ProN W3" panose="020B0300000000000000" pitchFamily="-110" charset="-128"/>
              </a:rPr>
              <a:t>Social Awareness</a:t>
            </a:r>
            <a:endParaRPr lang="en-US" sz="1400" dirty="0">
              <a:solidFill>
                <a:schemeClr val="bg1"/>
              </a:solidFill>
              <a:latin typeface="+mn-ea"/>
              <a:cs typeface="ヒラギノ角ゴ ProN W3" panose="020B0300000000000000" pitchFamily="-110" charset="-128"/>
            </a:endParaRPr>
          </a:p>
        </p:txBody>
      </p:sp>
      <p:sp>
        <p:nvSpPr>
          <p:cNvPr id="4" name="Rectangle 3"/>
          <p:cNvSpPr/>
          <p:nvPr/>
        </p:nvSpPr>
        <p:spPr>
          <a:xfrm>
            <a:off x="1080323" y="3469966"/>
            <a:ext cx="1439594" cy="738664"/>
          </a:xfrm>
          <a:prstGeom prst="rect">
            <a:avLst/>
          </a:prstGeom>
        </p:spPr>
        <p:txBody>
          <a:bodyPr wrap="square">
            <a:spAutoFit/>
          </a:bodyPr>
          <a:lstStyle/>
          <a:p>
            <a:pPr algn="ctr" defTabSz="914400">
              <a:spcBef>
                <a:spcPct val="0"/>
              </a:spcBef>
            </a:pPr>
            <a:r>
              <a:rPr lang="en-US" sz="1400" dirty="0">
                <a:latin typeface="+mn-ea"/>
                <a:cs typeface="ヒラギノ角ゴ ProN W3" panose="020B0300000000000000" pitchFamily="-110" charset="-128"/>
              </a:rPr>
              <a:t>What is Emotional Intelligence?</a:t>
            </a:r>
            <a:endParaRPr lang="en-US" sz="1400" dirty="0">
              <a:latin typeface="+mn-ea"/>
              <a:cs typeface="ヒラギノ角ゴ ProN W3" panose="020B0300000000000000" pitchFamily="-110" charset="-128"/>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b="12884"/>
          <a:stretch>
            <a:fillRect/>
          </a:stretch>
        </p:blipFill>
        <p:spPr>
          <a:xfrm>
            <a:off x="0" y="0"/>
            <a:ext cx="12192000" cy="7080738"/>
          </a:xfrm>
          <a:prstGeom prst="rect">
            <a:avLst/>
          </a:prstGeom>
        </p:spPr>
      </p:pic>
      <p:grpSp>
        <p:nvGrpSpPr>
          <p:cNvPr id="21" name="Group 20"/>
          <p:cNvGrpSpPr/>
          <p:nvPr/>
        </p:nvGrpSpPr>
        <p:grpSpPr>
          <a:xfrm>
            <a:off x="327993" y="4152345"/>
            <a:ext cx="4962650" cy="2366459"/>
            <a:chOff x="598249" y="1615439"/>
            <a:chExt cx="4368800" cy="2908697"/>
          </a:xfrm>
        </p:grpSpPr>
        <p:sp>
          <p:nvSpPr>
            <p:cNvPr id="22" name="object 4"/>
            <p:cNvSpPr/>
            <p:nvPr/>
          </p:nvSpPr>
          <p:spPr>
            <a:xfrm>
              <a:off x="598249" y="1750455"/>
              <a:ext cx="4368800" cy="2773681"/>
            </a:xfrm>
            <a:prstGeom prst="roundRect">
              <a:avLst/>
            </a:prstGeom>
            <a:solidFill>
              <a:schemeClr val="bg1"/>
            </a:solidFill>
          </p:spPr>
          <p:txBody>
            <a:bodyPr wrap="square" lIns="0" tIns="0" rIns="0" bIns="0" rtlCol="0"/>
            <a:lstStyle/>
            <a:p>
              <a:endParaRPr sz="1400"/>
            </a:p>
          </p:txBody>
        </p:sp>
        <p:sp>
          <p:nvSpPr>
            <p:cNvPr id="23" name="object 4"/>
            <p:cNvSpPr/>
            <p:nvPr/>
          </p:nvSpPr>
          <p:spPr>
            <a:xfrm>
              <a:off x="598249" y="1615439"/>
              <a:ext cx="4368800" cy="2773681"/>
            </a:xfrm>
            <a:prstGeom prst="roundRect">
              <a:avLst/>
            </a:prstGeom>
            <a:solidFill>
              <a:srgbClr val="568CBA"/>
            </a:solidFill>
          </p:spPr>
          <p:txBody>
            <a:bodyPr wrap="square" lIns="0" tIns="0" rIns="0" bIns="0" rtlCol="0"/>
            <a:lstStyle/>
            <a:p>
              <a:endParaRPr sz="1400"/>
            </a:p>
          </p:txBody>
        </p:sp>
      </p:grpSp>
      <p:sp>
        <p:nvSpPr>
          <p:cNvPr id="27" name="Rounded Rectangle 26"/>
          <p:cNvSpPr/>
          <p:nvPr/>
        </p:nvSpPr>
        <p:spPr bwMode="auto">
          <a:xfrm>
            <a:off x="5378009" y="6444022"/>
            <a:ext cx="408159" cy="438858"/>
          </a:xfrm>
          <a:prstGeom prst="roundRect">
            <a:avLst/>
          </a:prstGeom>
          <a:solidFill>
            <a:srgbClr val="C0D8ED">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8" name="Oval 27"/>
          <p:cNvSpPr/>
          <p:nvPr/>
        </p:nvSpPr>
        <p:spPr bwMode="auto">
          <a:xfrm>
            <a:off x="368547" y="3735201"/>
            <a:ext cx="766036" cy="766036"/>
          </a:xfrm>
          <a:prstGeom prst="ellipse">
            <a:avLst/>
          </a:prstGeom>
          <a:solidFill>
            <a:srgbClr val="C0D8ED">
              <a:alpha val="89804"/>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algn="ctr" defTabSz="914400">
              <a:spcBef>
                <a:spcPct val="0"/>
              </a:spcBef>
            </a:pPr>
            <a:endParaRPr lang="en-IN" sz="3200" dirty="0" err="1">
              <a:solidFill>
                <a:schemeClr val="bg1"/>
              </a:solidFill>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12" name="object 5"/>
          <p:cNvSpPr txBox="1"/>
          <p:nvPr/>
        </p:nvSpPr>
        <p:spPr>
          <a:xfrm>
            <a:off x="771987" y="4373522"/>
            <a:ext cx="4184352" cy="611279"/>
          </a:xfrm>
          <a:prstGeom prst="rect">
            <a:avLst/>
          </a:prstGeom>
        </p:spPr>
        <p:txBody>
          <a:bodyPr vert="horz" wrap="square" lIns="0" tIns="8467" rIns="0" bIns="0" rtlCol="0">
            <a:spAutoFit/>
          </a:bodyPr>
          <a:lstStyle>
            <a:lvl1pPr marL="8255">
              <a:spcBef>
                <a:spcPts val="65"/>
              </a:spcBef>
              <a:defRPr sz="3335" b="1" i="0" spc="120">
                <a:solidFill>
                  <a:srgbClr val="334E72"/>
                </a:solidFill>
                <a:latin typeface="Trebuchet MS" panose="020B0603020202020204"/>
                <a:ea typeface="+mj-ea"/>
                <a:cs typeface="Trebuchet MS" panose="020B0603020202020204"/>
              </a:defRPr>
            </a:lvl1pPr>
          </a:lstStyle>
          <a:p>
            <a:pPr>
              <a:lnSpc>
                <a:spcPts val="4665"/>
              </a:lnSpc>
            </a:pPr>
            <a:r>
              <a:rPr lang="en-US" sz="2800" dirty="0">
                <a:solidFill>
                  <a:schemeClr val="bg1"/>
                </a:solidFill>
                <a:latin typeface="Georgia" panose="02040502050405020303" pitchFamily="-111" charset="0"/>
                <a:cs typeface="Arial" panose="020B0604020202020204" pitchFamily="34" charset="0"/>
              </a:rPr>
              <a:t>Social Awareness</a:t>
            </a:r>
            <a:endParaRPr lang="en-US" sz="2800" dirty="0">
              <a:solidFill>
                <a:schemeClr val="bg1"/>
              </a:solidFill>
              <a:latin typeface="Georgia" panose="02040502050405020303" pitchFamily="-111" charset="0"/>
              <a:cs typeface="Arial" panose="020B0604020202020204" pitchFamily="34" charset="0"/>
            </a:endParaRPr>
          </a:p>
        </p:txBody>
      </p:sp>
      <p:sp>
        <p:nvSpPr>
          <p:cNvPr id="13" name="object 6"/>
          <p:cNvSpPr txBox="1"/>
          <p:nvPr/>
        </p:nvSpPr>
        <p:spPr>
          <a:xfrm>
            <a:off x="771987" y="5110163"/>
            <a:ext cx="4028908" cy="985398"/>
          </a:xfrm>
          <a:prstGeom prst="rect">
            <a:avLst/>
          </a:prstGeom>
          <a:noFill/>
        </p:spPr>
        <p:txBody>
          <a:bodyPr wrap="square">
            <a:spAutoFit/>
          </a:bodyPr>
          <a:lstStyle>
            <a:defPPr>
              <a:defRPr lang="en-US"/>
            </a:defPPr>
            <a:lvl1pPr algn="ctr">
              <a:defRPr sz="2400">
                <a:latin typeface="Trebuchet MS" panose="020B0603020202020204" pitchFamily="34" charset="0"/>
              </a:defRPr>
            </a:lvl1pPr>
          </a:lstStyle>
          <a:p>
            <a:pPr algn="l">
              <a:lnSpc>
                <a:spcPts val="2415"/>
              </a:lnSpc>
            </a:pPr>
            <a:r>
              <a:rPr lang="en-US" sz="1600" dirty="0">
                <a:solidFill>
                  <a:schemeClr val="bg1"/>
                </a:solidFill>
                <a:latin typeface="+mn-lt"/>
              </a:rPr>
              <a:t>The ability to comprehend and appropriately react to both broad problems of society and interpersonal struggles.</a:t>
            </a:r>
            <a:endParaRPr lang="en-US" sz="1600" dirty="0">
              <a:solidFill>
                <a:schemeClr val="bg1"/>
              </a:solidFill>
              <a:latin typeface="+mn-lt"/>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sz="3200" dirty="0">
                <a:solidFill>
                  <a:schemeClr val="tx1"/>
                </a:solidFill>
                <a:latin typeface="Georgia" panose="02040502050405020303" pitchFamily="-111" charset="0"/>
              </a:rPr>
              <a:t>3 Competencies of Social Awareness</a:t>
            </a:r>
            <a:br>
              <a:rPr lang="en-US" sz="3200" dirty="0">
                <a:solidFill>
                  <a:schemeClr val="tx1"/>
                </a:solidFill>
                <a:latin typeface="Georgia" panose="02040502050405020303" pitchFamily="-111" charset="0"/>
              </a:rPr>
            </a:br>
            <a:endParaRPr lang="en-IN" dirty="0">
              <a:solidFill>
                <a:schemeClr val="tx1"/>
              </a:solidFill>
              <a:latin typeface="Georgia" panose="02040502050405020303" pitchFamily="-111" charset="0"/>
            </a:endParaRPr>
          </a:p>
        </p:txBody>
      </p:sp>
      <p:sp>
        <p:nvSpPr>
          <p:cNvPr id="33" name="Rounded Rectangle 32"/>
          <p:cNvSpPr/>
          <p:nvPr/>
        </p:nvSpPr>
        <p:spPr bwMode="auto">
          <a:xfrm>
            <a:off x="275744" y="2660572"/>
            <a:ext cx="3808575" cy="2917268"/>
          </a:xfrm>
          <a:prstGeom prst="roundRect">
            <a:avLst/>
          </a:prstGeom>
          <a:solidFill>
            <a:srgbClr val="508FB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4" name="Rounded Rectangle 33"/>
          <p:cNvSpPr/>
          <p:nvPr/>
        </p:nvSpPr>
        <p:spPr bwMode="auto">
          <a:xfrm>
            <a:off x="4261757" y="2660572"/>
            <a:ext cx="3808575" cy="2917268"/>
          </a:xfrm>
          <a:prstGeom prst="roundRect">
            <a:avLst/>
          </a:prstGeom>
          <a:solidFill>
            <a:srgbClr val="508FB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5" name="Rounded Rectangle 34"/>
          <p:cNvSpPr/>
          <p:nvPr/>
        </p:nvSpPr>
        <p:spPr bwMode="auto">
          <a:xfrm>
            <a:off x="8247769" y="2660572"/>
            <a:ext cx="3808575" cy="2917268"/>
          </a:xfrm>
          <a:prstGeom prst="roundRect">
            <a:avLst/>
          </a:prstGeom>
          <a:solidFill>
            <a:srgbClr val="508FB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6" name="Oval 35"/>
          <p:cNvSpPr/>
          <p:nvPr/>
        </p:nvSpPr>
        <p:spPr bwMode="auto">
          <a:xfrm>
            <a:off x="689840" y="1238408"/>
            <a:ext cx="2980382" cy="2980382"/>
          </a:xfrm>
          <a:prstGeom prst="ellipse">
            <a:avLst/>
          </a:prstGeom>
          <a:solidFill>
            <a:srgbClr val="9AB8DA"/>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7" name="Oval 36"/>
          <p:cNvSpPr/>
          <p:nvPr/>
        </p:nvSpPr>
        <p:spPr bwMode="auto">
          <a:xfrm>
            <a:off x="4675853" y="1238408"/>
            <a:ext cx="2980382" cy="2980382"/>
          </a:xfrm>
          <a:prstGeom prst="ellipse">
            <a:avLst/>
          </a:prstGeom>
          <a:solidFill>
            <a:srgbClr val="9AB8DA"/>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8" name="Oval 37"/>
          <p:cNvSpPr/>
          <p:nvPr/>
        </p:nvSpPr>
        <p:spPr bwMode="auto">
          <a:xfrm>
            <a:off x="8705410" y="1238408"/>
            <a:ext cx="2980382" cy="2980382"/>
          </a:xfrm>
          <a:prstGeom prst="ellipse">
            <a:avLst/>
          </a:prstGeom>
          <a:solidFill>
            <a:srgbClr val="9AB8DA"/>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42" name="TextBox 41"/>
          <p:cNvSpPr txBox="1"/>
          <p:nvPr/>
        </p:nvSpPr>
        <p:spPr>
          <a:xfrm>
            <a:off x="663651" y="4395473"/>
            <a:ext cx="3032760" cy="415498"/>
          </a:xfrm>
          <a:prstGeom prst="rect">
            <a:avLst/>
          </a:prstGeom>
          <a:noFill/>
        </p:spPr>
        <p:txBody>
          <a:bodyPr wrap="square" rtlCol="0">
            <a:spAutoFit/>
          </a:bodyPr>
          <a:lstStyle/>
          <a:p>
            <a:pPr algn="ctr"/>
            <a:r>
              <a:rPr lang="en-US" b="1" dirty="0" smtClean="0">
                <a:solidFill>
                  <a:schemeClr val="bg1"/>
                </a:solidFill>
                <a:latin typeface="+mn-lt"/>
              </a:rPr>
              <a:t>Empathy</a:t>
            </a:r>
            <a:endParaRPr lang="en-IN" dirty="0">
              <a:solidFill>
                <a:schemeClr val="bg1"/>
              </a:solidFill>
              <a:latin typeface="+mn-lt"/>
            </a:endParaRPr>
          </a:p>
        </p:txBody>
      </p:sp>
      <p:sp>
        <p:nvSpPr>
          <p:cNvPr id="43" name="TextBox 42"/>
          <p:cNvSpPr txBox="1"/>
          <p:nvPr/>
        </p:nvSpPr>
        <p:spPr>
          <a:xfrm>
            <a:off x="4782794" y="4395473"/>
            <a:ext cx="3032760" cy="415498"/>
          </a:xfrm>
          <a:prstGeom prst="rect">
            <a:avLst/>
          </a:prstGeom>
          <a:noFill/>
        </p:spPr>
        <p:txBody>
          <a:bodyPr wrap="square" rtlCol="0">
            <a:spAutoFit/>
          </a:bodyPr>
          <a:lstStyle/>
          <a:p>
            <a:pPr algn="ctr"/>
            <a:r>
              <a:rPr lang="en-US" b="1" dirty="0" smtClean="0">
                <a:solidFill>
                  <a:schemeClr val="bg1"/>
                </a:solidFill>
                <a:latin typeface="+mn-lt"/>
              </a:rPr>
              <a:t>Service Ethic</a:t>
            </a:r>
            <a:endParaRPr lang="en-IN" dirty="0">
              <a:solidFill>
                <a:schemeClr val="bg1"/>
              </a:solidFill>
              <a:latin typeface="+mn-lt"/>
            </a:endParaRPr>
          </a:p>
        </p:txBody>
      </p:sp>
      <p:sp>
        <p:nvSpPr>
          <p:cNvPr id="44" name="TextBox 43"/>
          <p:cNvSpPr txBox="1"/>
          <p:nvPr/>
        </p:nvSpPr>
        <p:spPr>
          <a:xfrm>
            <a:off x="8679221" y="4395473"/>
            <a:ext cx="3032760" cy="900246"/>
          </a:xfrm>
          <a:prstGeom prst="rect">
            <a:avLst/>
          </a:prstGeom>
          <a:noFill/>
        </p:spPr>
        <p:txBody>
          <a:bodyPr wrap="square" rtlCol="0">
            <a:spAutoFit/>
          </a:bodyPr>
          <a:lstStyle/>
          <a:p>
            <a:pPr algn="ctr"/>
            <a:r>
              <a:rPr lang="en-US" b="1" dirty="0" smtClean="0">
                <a:solidFill>
                  <a:schemeClr val="bg1"/>
                </a:solidFill>
                <a:latin typeface="+mn-lt"/>
              </a:rPr>
              <a:t>Organizational</a:t>
            </a:r>
            <a:endParaRPr lang="en-US" b="1" dirty="0" smtClean="0">
              <a:solidFill>
                <a:schemeClr val="bg1"/>
              </a:solidFill>
              <a:latin typeface="+mn-lt"/>
            </a:endParaRPr>
          </a:p>
          <a:p>
            <a:pPr algn="ctr"/>
            <a:r>
              <a:rPr lang="en-US" b="1" dirty="0" smtClean="0">
                <a:solidFill>
                  <a:schemeClr val="bg1"/>
                </a:solidFill>
                <a:latin typeface="+mn-lt"/>
              </a:rPr>
              <a:t>Awareness</a:t>
            </a:r>
            <a:endParaRPr lang="en-IN" dirty="0">
              <a:solidFill>
                <a:schemeClr val="bg1"/>
              </a:solidFill>
              <a:latin typeface="+mn-lt"/>
            </a:endParaRPr>
          </a:p>
        </p:txBody>
      </p:sp>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16384" y="1814950"/>
            <a:ext cx="1846761" cy="153785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79437" y="1862071"/>
            <a:ext cx="1800847" cy="1555278"/>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5846" y="1761307"/>
            <a:ext cx="1799509" cy="1799509"/>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857250" y="1961891"/>
            <a:ext cx="2564130" cy="1200409"/>
          </a:xfrm>
          <a:prstGeom prst="roundRect">
            <a:avLst/>
          </a:prstGeom>
          <a:solidFill>
            <a:srgbClr val="108CC9"/>
          </a:solidFill>
          <a:ln w="12700" cap="flat" cmpd="sng" algn="ctr">
            <a:solidFill>
              <a:srgbClr val="538DBB"/>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4" name="Rounded Rectangle 23"/>
          <p:cNvSpPr/>
          <p:nvPr/>
        </p:nvSpPr>
        <p:spPr bwMode="auto">
          <a:xfrm>
            <a:off x="857250" y="1600200"/>
            <a:ext cx="2564130" cy="1420318"/>
          </a:xfrm>
          <a:prstGeom prst="round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5" name="Rounded Rectangle 24"/>
          <p:cNvSpPr/>
          <p:nvPr/>
        </p:nvSpPr>
        <p:spPr bwMode="auto">
          <a:xfrm>
            <a:off x="4552950" y="1961891"/>
            <a:ext cx="2564130" cy="1200409"/>
          </a:xfrm>
          <a:prstGeom prst="roundRect">
            <a:avLst/>
          </a:prstGeom>
          <a:solidFill>
            <a:srgbClr val="108CC9"/>
          </a:solidFill>
          <a:ln w="12700" cap="flat" cmpd="sng" algn="ctr">
            <a:solidFill>
              <a:srgbClr val="538DBB"/>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6" name="Rounded Rectangle 25"/>
          <p:cNvSpPr/>
          <p:nvPr/>
        </p:nvSpPr>
        <p:spPr bwMode="auto">
          <a:xfrm>
            <a:off x="4552950" y="1600200"/>
            <a:ext cx="2564130" cy="1420318"/>
          </a:xfrm>
          <a:prstGeom prst="round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7" name="Rounded Rectangle 26"/>
          <p:cNvSpPr/>
          <p:nvPr/>
        </p:nvSpPr>
        <p:spPr bwMode="auto">
          <a:xfrm>
            <a:off x="8248650" y="1961891"/>
            <a:ext cx="2564130" cy="1200409"/>
          </a:xfrm>
          <a:prstGeom prst="roundRect">
            <a:avLst/>
          </a:prstGeom>
          <a:solidFill>
            <a:srgbClr val="108CC9"/>
          </a:solidFill>
          <a:ln w="12700" cap="flat" cmpd="sng" algn="ctr">
            <a:solidFill>
              <a:srgbClr val="538DBB"/>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8" name="Rounded Rectangle 27"/>
          <p:cNvSpPr/>
          <p:nvPr/>
        </p:nvSpPr>
        <p:spPr bwMode="auto">
          <a:xfrm>
            <a:off x="8248650" y="1600200"/>
            <a:ext cx="2564130" cy="1420318"/>
          </a:xfrm>
          <a:prstGeom prst="round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29" name="Rounded Rectangle 28"/>
          <p:cNvSpPr/>
          <p:nvPr/>
        </p:nvSpPr>
        <p:spPr bwMode="auto">
          <a:xfrm>
            <a:off x="857250" y="4324091"/>
            <a:ext cx="2564130" cy="1200409"/>
          </a:xfrm>
          <a:prstGeom prst="roundRect">
            <a:avLst/>
          </a:prstGeom>
          <a:solidFill>
            <a:srgbClr val="108CC9"/>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0" name="Rounded Rectangle 29"/>
          <p:cNvSpPr/>
          <p:nvPr/>
        </p:nvSpPr>
        <p:spPr bwMode="auto">
          <a:xfrm>
            <a:off x="857250" y="3962400"/>
            <a:ext cx="2564130" cy="1420318"/>
          </a:xfrm>
          <a:prstGeom prst="round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1" name="Rounded Rectangle 30"/>
          <p:cNvSpPr/>
          <p:nvPr/>
        </p:nvSpPr>
        <p:spPr bwMode="auto">
          <a:xfrm>
            <a:off x="4552950" y="4324091"/>
            <a:ext cx="2564130" cy="1200409"/>
          </a:xfrm>
          <a:prstGeom prst="roundRect">
            <a:avLst/>
          </a:prstGeom>
          <a:solidFill>
            <a:srgbClr val="108CC9"/>
          </a:solidFill>
          <a:ln w="12700" cap="flat" cmpd="sng" algn="ctr">
            <a:solidFill>
              <a:srgbClr val="538DBB"/>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2" name="Rounded Rectangle 31"/>
          <p:cNvSpPr/>
          <p:nvPr/>
        </p:nvSpPr>
        <p:spPr bwMode="auto">
          <a:xfrm>
            <a:off x="4552950" y="3962400"/>
            <a:ext cx="2564130" cy="1420318"/>
          </a:xfrm>
          <a:prstGeom prst="roundRect">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3" name="Rounded Rectangle 32"/>
          <p:cNvSpPr/>
          <p:nvPr/>
        </p:nvSpPr>
        <p:spPr bwMode="auto">
          <a:xfrm>
            <a:off x="8248650" y="4324091"/>
            <a:ext cx="2564130" cy="1200409"/>
          </a:xfrm>
          <a:prstGeom prst="roundRect">
            <a:avLst/>
          </a:prstGeom>
          <a:solidFill>
            <a:srgbClr val="108CC9"/>
          </a:solidFill>
          <a:ln w="12700" cap="flat" cmpd="sng" algn="ctr">
            <a:solidFill>
              <a:srgbClr val="538DBB"/>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4" name="Rounded Rectangle 33"/>
          <p:cNvSpPr/>
          <p:nvPr/>
        </p:nvSpPr>
        <p:spPr bwMode="auto">
          <a:xfrm>
            <a:off x="8248650" y="3962400"/>
            <a:ext cx="2564130" cy="1420318"/>
          </a:xfrm>
          <a:prstGeom prst="roundRect">
            <a:avLst/>
          </a:prstGeom>
          <a:solidFill>
            <a:schemeClr val="bg1"/>
          </a:solidFill>
          <a:ln w="12700" cap="flat" cmpd="sng" algn="ctr">
            <a:solidFill>
              <a:srgbClr val="538DBB"/>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IN" sz="3200" b="0" i="0" u="none" strike="noStrike" cap="none" normalizeH="0" baseline="0" dirty="0" err="1" smtClean="0">
              <a:ln>
                <a:noFill/>
              </a:ln>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endParaRPr>
          </a:p>
        </p:txBody>
      </p:sp>
      <p:sp>
        <p:nvSpPr>
          <p:cNvPr id="35" name="Title 17"/>
          <p:cNvSpPr txBox="1"/>
          <p:nvPr/>
        </p:nvSpPr>
        <p:spPr bwMode="auto">
          <a:xfrm>
            <a:off x="571500" y="451702"/>
            <a:ext cx="7915275" cy="492443"/>
          </a:xfrm>
          <a:prstGeom prst="rect">
            <a:avLst/>
          </a:prstGeom>
          <a:noFill/>
          <a:ln w="12700">
            <a:noFill/>
            <a:miter lim="800000"/>
          </a:ln>
        </p:spPr>
        <p:txBody>
          <a:bodyPr vert="horz" wrap="square" lIns="0" tIns="0" rIns="0" bIns="0" numCol="1" anchor="t" anchorCtr="0" compatLnSpc="1">
            <a:spAutoFit/>
          </a:bodyPr>
          <a:lstStyle>
            <a:lvl1pPr algn="l" rtl="0" eaLnBrk="1" fontAlgn="base" hangingPunct="1">
              <a:lnSpc>
                <a:spcPct val="100000"/>
              </a:lnSpc>
              <a:spcBef>
                <a:spcPct val="0"/>
              </a:spcBef>
              <a:spcAft>
                <a:spcPct val="0"/>
              </a:spcAft>
              <a:defRPr sz="3000" b="0" i="0" u="none">
                <a:solidFill>
                  <a:schemeClr val="tx2"/>
                </a:solidFill>
                <a:latin typeface="Georgia" panose="02040502050405020303"/>
                <a:ea typeface="Arial Unicode MS" panose="020B0604020202020204" pitchFamily="-65" charset="-122"/>
                <a:cs typeface="Arial Unicode MS" panose="020B0604020202020204" pitchFamily="-65" charset="-122"/>
                <a:sym typeface="Arial" panose="020B0604020202020204" pitchFamily="34" charset="0"/>
              </a:defRPr>
            </a:lvl1pPr>
            <a:lvl2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2pPr>
            <a:lvl3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3pPr>
            <a:lvl4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4pPr>
            <a:lvl5pPr algn="l" rtl="0" eaLnBrk="1" fontAlgn="base" hangingPunct="1">
              <a:lnSpc>
                <a:spcPts val="3360"/>
              </a:lnSpc>
              <a:spcBef>
                <a:spcPct val="0"/>
              </a:spcBef>
              <a:spcAft>
                <a:spcPct val="0"/>
              </a:spcAft>
              <a:defRPr sz="3200">
                <a:solidFill>
                  <a:schemeClr val="tx2"/>
                </a:solidFill>
                <a:latin typeface="Georgia" panose="02040502050405020303" pitchFamily="-111" charset="0"/>
                <a:ea typeface="Arial Unicode MS" panose="020B0604020202020204" pitchFamily="-65" charset="-122"/>
                <a:cs typeface="Arial Unicode MS" panose="020B0604020202020204" pitchFamily="-65" charset="-122"/>
                <a:sym typeface="Arial" panose="020B0604020202020204" pitchFamily="34" charset="0"/>
              </a:defRPr>
            </a:lvl5pPr>
            <a:lvl6pPr marL="288290"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6pPr>
            <a:lvl7pPr marL="575945"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7pPr>
            <a:lvl8pPr marL="864235"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8pPr>
            <a:lvl9pPr marL="1151890" algn="l" rtl="0" eaLnBrk="1" fontAlgn="base" hangingPunct="1">
              <a:spcBef>
                <a:spcPct val="0"/>
              </a:spcBef>
              <a:spcAft>
                <a:spcPct val="0"/>
              </a:spcAft>
              <a:defRPr sz="2600" b="1">
                <a:solidFill>
                  <a:srgbClr val="F30617"/>
                </a:solidFill>
                <a:latin typeface="Arial" panose="020B0604020202020204" pitchFamily="34" charset="0"/>
                <a:ea typeface="ヒラギノ角ゴ ProN W6" panose="020B0300000000000000" pitchFamily="-110" charset="-128"/>
                <a:cs typeface="ヒラギノ角ゴ ProN W6" panose="020B0300000000000000" pitchFamily="-110" charset="-128"/>
                <a:sym typeface="Arial" panose="020B0604020202020204" pitchFamily="34" charset="0"/>
              </a:defRPr>
            </a:lvl9pPr>
          </a:lstStyle>
          <a:p>
            <a:pPr defTabSz="914400"/>
            <a:r>
              <a:rPr lang="en-US" sz="3200" kern="0" dirty="0" smtClean="0">
                <a:solidFill>
                  <a:schemeClr val="tx1"/>
                </a:solidFill>
                <a:latin typeface="Georgia" panose="02040502050405020303" pitchFamily="-111" charset="0"/>
              </a:rPr>
              <a:t>Developing Social Awareness</a:t>
            </a:r>
            <a:endParaRPr lang="en-IN" kern="0" dirty="0">
              <a:solidFill>
                <a:schemeClr val="tx1"/>
              </a:solidFill>
              <a:latin typeface="Georgia" panose="02040502050405020303" pitchFamily="-111" charset="0"/>
            </a:endParaRPr>
          </a:p>
        </p:txBody>
      </p:sp>
      <p:sp>
        <p:nvSpPr>
          <p:cNvPr id="36" name="TextBox 20"/>
          <p:cNvSpPr txBox="1"/>
          <p:nvPr/>
        </p:nvSpPr>
        <p:spPr>
          <a:xfrm>
            <a:off x="970124" y="3280774"/>
            <a:ext cx="2338381" cy="294953"/>
          </a:xfrm>
          <a:prstGeom prst="rect">
            <a:avLst/>
          </a:prstGeom>
        </p:spPr>
        <p:txBody>
          <a:bodyPr lIns="0" tIns="0" rIns="0" bIns="0" rtlCol="0" anchor="t">
            <a:spAutoFit/>
          </a:bodyPr>
          <a:lstStyle/>
          <a:p>
            <a:pPr algn="ctr">
              <a:lnSpc>
                <a:spcPts val="2335"/>
              </a:lnSpc>
            </a:pPr>
            <a:r>
              <a:rPr lang="en-US" sz="1700" dirty="0">
                <a:solidFill>
                  <a:srgbClr val="000000"/>
                </a:solidFill>
                <a:latin typeface="+mn-lt"/>
              </a:rPr>
              <a:t>Listen</a:t>
            </a:r>
            <a:endParaRPr lang="en-US" sz="1700" dirty="0">
              <a:solidFill>
                <a:srgbClr val="000000"/>
              </a:solidFill>
              <a:latin typeface="+mn-lt"/>
            </a:endParaRPr>
          </a:p>
        </p:txBody>
      </p:sp>
      <p:sp>
        <p:nvSpPr>
          <p:cNvPr id="37" name="TextBox 20"/>
          <p:cNvSpPr txBox="1"/>
          <p:nvPr/>
        </p:nvSpPr>
        <p:spPr>
          <a:xfrm>
            <a:off x="4665824" y="3293789"/>
            <a:ext cx="2338381" cy="294953"/>
          </a:xfrm>
          <a:prstGeom prst="rect">
            <a:avLst/>
          </a:prstGeom>
        </p:spPr>
        <p:txBody>
          <a:bodyPr lIns="0" tIns="0" rIns="0" bIns="0" rtlCol="0" anchor="t">
            <a:spAutoFit/>
          </a:bodyPr>
          <a:lstStyle/>
          <a:p>
            <a:pPr algn="ctr">
              <a:lnSpc>
                <a:spcPts val="2335"/>
              </a:lnSpc>
            </a:pPr>
            <a:r>
              <a:rPr lang="en-US" sz="1700" dirty="0" smtClean="0">
                <a:solidFill>
                  <a:srgbClr val="000000"/>
                </a:solidFill>
                <a:latin typeface="+mn-lt"/>
              </a:rPr>
              <a:t>Repeat</a:t>
            </a:r>
            <a:endParaRPr lang="en-US" sz="1700" dirty="0">
              <a:solidFill>
                <a:srgbClr val="000000"/>
              </a:solidFill>
              <a:latin typeface="+mn-lt"/>
            </a:endParaRPr>
          </a:p>
        </p:txBody>
      </p:sp>
      <p:sp>
        <p:nvSpPr>
          <p:cNvPr id="38" name="TextBox 20"/>
          <p:cNvSpPr txBox="1"/>
          <p:nvPr/>
        </p:nvSpPr>
        <p:spPr>
          <a:xfrm>
            <a:off x="8361524" y="3293789"/>
            <a:ext cx="2338381" cy="294953"/>
          </a:xfrm>
          <a:prstGeom prst="rect">
            <a:avLst/>
          </a:prstGeom>
        </p:spPr>
        <p:txBody>
          <a:bodyPr lIns="0" tIns="0" rIns="0" bIns="0" rtlCol="0" anchor="t">
            <a:spAutoFit/>
          </a:bodyPr>
          <a:lstStyle/>
          <a:p>
            <a:pPr algn="ctr">
              <a:lnSpc>
                <a:spcPts val="2335"/>
              </a:lnSpc>
            </a:pPr>
            <a:r>
              <a:rPr lang="en-US" sz="1700" dirty="0" smtClean="0">
                <a:solidFill>
                  <a:srgbClr val="000000"/>
                </a:solidFill>
                <a:latin typeface="+mn-lt"/>
              </a:rPr>
              <a:t>Pay Attention to tone</a:t>
            </a:r>
            <a:endParaRPr lang="en-US" sz="1700" dirty="0">
              <a:solidFill>
                <a:srgbClr val="000000"/>
              </a:solidFill>
              <a:latin typeface="+mn-lt"/>
            </a:endParaRPr>
          </a:p>
        </p:txBody>
      </p:sp>
      <p:sp>
        <p:nvSpPr>
          <p:cNvPr id="39" name="TextBox 20"/>
          <p:cNvSpPr txBox="1"/>
          <p:nvPr/>
        </p:nvSpPr>
        <p:spPr>
          <a:xfrm>
            <a:off x="970123" y="5618801"/>
            <a:ext cx="2338381" cy="294953"/>
          </a:xfrm>
          <a:prstGeom prst="rect">
            <a:avLst/>
          </a:prstGeom>
        </p:spPr>
        <p:txBody>
          <a:bodyPr lIns="0" tIns="0" rIns="0" bIns="0" rtlCol="0" anchor="t">
            <a:spAutoFit/>
          </a:bodyPr>
          <a:lstStyle/>
          <a:p>
            <a:pPr algn="ctr">
              <a:lnSpc>
                <a:spcPts val="2335"/>
              </a:lnSpc>
            </a:pPr>
            <a:r>
              <a:rPr lang="en-US" sz="1700" dirty="0" smtClean="0">
                <a:solidFill>
                  <a:srgbClr val="000000"/>
                </a:solidFill>
                <a:latin typeface="+mn-lt"/>
              </a:rPr>
              <a:t>Check Body Language</a:t>
            </a:r>
            <a:endParaRPr lang="en-US" sz="1700" dirty="0">
              <a:solidFill>
                <a:srgbClr val="000000"/>
              </a:solidFill>
              <a:latin typeface="+mn-lt"/>
            </a:endParaRPr>
          </a:p>
        </p:txBody>
      </p:sp>
      <p:sp>
        <p:nvSpPr>
          <p:cNvPr id="40" name="TextBox 20"/>
          <p:cNvSpPr txBox="1"/>
          <p:nvPr/>
        </p:nvSpPr>
        <p:spPr>
          <a:xfrm>
            <a:off x="4552950" y="5618801"/>
            <a:ext cx="2338381" cy="294953"/>
          </a:xfrm>
          <a:prstGeom prst="rect">
            <a:avLst/>
          </a:prstGeom>
        </p:spPr>
        <p:txBody>
          <a:bodyPr lIns="0" tIns="0" rIns="0" bIns="0" rtlCol="0" anchor="t">
            <a:spAutoFit/>
          </a:bodyPr>
          <a:lstStyle/>
          <a:p>
            <a:pPr algn="ctr">
              <a:lnSpc>
                <a:spcPts val="2335"/>
              </a:lnSpc>
            </a:pPr>
            <a:r>
              <a:rPr lang="en-US" sz="1700" dirty="0" smtClean="0">
                <a:solidFill>
                  <a:srgbClr val="000000"/>
                </a:solidFill>
                <a:latin typeface="+mn-lt"/>
              </a:rPr>
              <a:t>Identify Your Emotions</a:t>
            </a:r>
            <a:endParaRPr lang="en-US" sz="1700" dirty="0">
              <a:solidFill>
                <a:srgbClr val="000000"/>
              </a:solidFill>
              <a:latin typeface="+mn-lt"/>
            </a:endParaRPr>
          </a:p>
        </p:txBody>
      </p:sp>
      <p:sp>
        <p:nvSpPr>
          <p:cNvPr id="41" name="TextBox 20"/>
          <p:cNvSpPr txBox="1"/>
          <p:nvPr/>
        </p:nvSpPr>
        <p:spPr>
          <a:xfrm>
            <a:off x="8361524" y="5618801"/>
            <a:ext cx="2338381" cy="294953"/>
          </a:xfrm>
          <a:prstGeom prst="rect">
            <a:avLst/>
          </a:prstGeom>
        </p:spPr>
        <p:txBody>
          <a:bodyPr lIns="0" tIns="0" rIns="0" bIns="0" rtlCol="0" anchor="t">
            <a:spAutoFit/>
          </a:bodyPr>
          <a:lstStyle/>
          <a:p>
            <a:pPr algn="ctr">
              <a:lnSpc>
                <a:spcPts val="2335"/>
              </a:lnSpc>
            </a:pPr>
            <a:r>
              <a:rPr lang="en-US" sz="1700" dirty="0" smtClean="0">
                <a:solidFill>
                  <a:srgbClr val="000000"/>
                </a:solidFill>
                <a:latin typeface="+mn-lt"/>
              </a:rPr>
              <a:t>Reflect Back</a:t>
            </a:r>
            <a:endParaRPr lang="en-US" sz="1700" dirty="0">
              <a:solidFill>
                <a:srgbClr val="000000"/>
              </a:solidFill>
              <a:latin typeface="+mn-lt"/>
            </a:endParaRPr>
          </a:p>
        </p:txBody>
      </p:sp>
      <p:pic>
        <p:nvPicPr>
          <p:cNvPr id="1026" name="Picture 2" descr="Ear, echo, hear, hearing, listen, listening, soun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79575" y="1725117"/>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op, music, playlist, rep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414" y="1744305"/>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ert, attention, error, message, w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114" y="1700758"/>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dy language, human, mimics, person, question mark, stick figure, thin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713" y="3912732"/>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cial, recognition, face, id, identify, identity, sc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414" y="4062958"/>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ip, image, mirror, object, refl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1114" y="4043720"/>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ARTICULATE_SLIDE_THUMBNAIL_REFRESH" val="1"/>
</p:tagLst>
</file>

<file path=ppt/tags/tag10.xml><?xml version="1.0" encoding="utf-8"?>
<p:tagLst xmlns:p="http://schemas.openxmlformats.org/presentationml/2006/main">
  <p:tag name="ARTICULATE_SLIDE_THUMBNAIL_REFRESH" val="1"/>
</p:tagLst>
</file>

<file path=ppt/tags/tag11.xml><?xml version="1.0" encoding="utf-8"?>
<p:tagLst xmlns:p="http://schemas.openxmlformats.org/presentationml/2006/main">
  <p:tag name="ARTICULATE_SLIDE_THUMBNAIL_REFRESH" val="1"/>
</p:tagLst>
</file>

<file path=ppt/tags/tag12.xml><?xml version="1.0" encoding="utf-8"?>
<p:tagLst xmlns:p="http://schemas.openxmlformats.org/presentationml/2006/main">
  <p:tag name="ARTICULATE_SLIDE_THUMBNAIL_REFRESH" val="1"/>
</p:tagLst>
</file>

<file path=ppt/tags/tag13.xml><?xml version="1.0" encoding="utf-8"?>
<p:tagLst xmlns:p="http://schemas.openxmlformats.org/presentationml/2006/main">
  <p:tag name="ARTICULATE_SLIDE_THUMBNAIL_REFRESH" val="1"/>
</p:tagLst>
</file>

<file path=ppt/tags/tag14.xml><?xml version="1.0" encoding="utf-8"?>
<p:tagLst xmlns:p="http://schemas.openxmlformats.org/presentationml/2006/main">
  <p:tag name="MMPROD_UIDATA" val="&lt;database version=&quot;11.0&quot;&gt;&lt;object type=&quot;1&quot; unique_id=&quot;10001&quot;&gt;&lt;object type=&quot;2&quot; unique_id=&quot;10570&quot;&gt;&lt;object type=&quot;3&quot; unique_id=&quot;10571&quot;&gt;&lt;property id=&quot;20148&quot; value=&quot;5&quot;/&gt;&lt;property id=&quot;20300&quot; value=&quot;Slide 1&quot;/&gt;&lt;property id=&quot;20307&quot; value=&quot;596&quot;/&gt;&lt;/object&gt;&lt;object type=&quot;3&quot; unique_id=&quot;10572&quot;&gt;&lt;property id=&quot;20148&quot; value=&quot;5&quot;/&gt;&lt;property id=&quot;20300&quot; value=&quot;Slide 2 - &amp;quot;Template Library&amp;quot;&quot;/&gt;&lt;property id=&quot;20307&quot; value=&quot;568&quot;/&gt;&lt;/object&gt;&lt;object type=&quot;3&quot; unique_id=&quot;10573&quot;&gt;&lt;property id=&quot;20148&quot; value=&quot;5&quot;/&gt;&lt;property id=&quot;20300&quot; value=&quot;Slide 3 - &amp;quot;Read Me First!&amp;quot;&quot;/&gt;&lt;property id=&quot;20307&quot; value=&quot;565&quot;/&gt;&lt;/object&gt;&lt;object type=&quot;3&quot; unique_id=&quot;10574&quot;&gt;&lt;property id=&quot;20148&quot; value=&quot;5&quot;/&gt;&lt;property id=&quot;20300&quot; value=&quot;Slide 4 - &amp;quot;Palette&amp;quot;&quot;/&gt;&lt;property id=&quot;20307&quot; value=&quot;564&quot;/&gt;&lt;/object&gt;&lt;object type=&quot;3&quot; unique_id=&quot;10575&quot;&gt;&lt;property id=&quot;20148&quot; value=&quot;5&quot;/&gt;&lt;property id=&quot;20300&quot; value=&quot;Slide 5&quot;/&gt;&lt;property id=&quot;20307&quot; value=&quot;570&quot;/&gt;&lt;/object&gt;&lt;object type=&quot;3&quot; unique_id=&quot;10576&quot;&gt;&lt;property id=&quot;20148&quot; value=&quot;5&quot;/&gt;&lt;property id=&quot;20300&quot; value=&quot;Slide 6 - &amp;quot;Enter your Course Title Here&amp;quot;&quot;/&gt;&lt;property id=&quot;20307&quot; value=&quot;569&quot;/&gt;&lt;/object&gt;&lt;object type=&quot;3&quot; unique_id=&quot;10577&quot;&gt;&lt;property id=&quot;20148&quot; value=&quot;5&quot;/&gt;&lt;property id=&quot;20300&quot; value=&quot;Slide 7 - &amp;quot;Design Brief&amp;quot;&quot;/&gt;&lt;property id=&quot;20307&quot; value=&quot;597&quot;/&gt;&lt;/object&gt;&lt;object type=&quot;3&quot; unique_id=&quot;10578&quot;&gt;&lt;property id=&quot;20148&quot; value=&quot;5&quot;/&gt;&lt;property id=&quot;20300&quot; value=&quot;Slide 8 - &amp;quot;Detailed Agenda&amp;quot;&quot;/&gt;&lt;property id=&quot;20307&quot; value=&quot;594&quot;/&gt;&lt;/object&gt;&lt;object type=&quot;3&quot; unique_id=&quot;10579&quot;&gt;&lt;property id=&quot;20148&quot; value=&quot;5&quot;/&gt;&lt;property id=&quot;20300&quot; value=&quot;Slide 9 - &amp;quot;[Program Name]&amp;quot;&quot;/&gt;&lt;property id=&quot;20307&quot; value=&quot;575&quot;/&gt;&lt;/object&gt;&lt;object type=&quot;3&quot; unique_id=&quot;10580&quot;&gt;&lt;property id=&quot;20148&quot; value=&quot;5&quot;/&gt;&lt;property id=&quot;20300&quot; value=&quot;Slide 10&quot;/&gt;&lt;property id=&quot;20307&quot; value=&quot;585&quot;/&gt;&lt;/object&gt;&lt;object type=&quot;3&quot; unique_id=&quot;10581&quot;&gt;&lt;property id=&quot;20148&quot; value=&quot;5&quot;/&gt;&lt;property id=&quot;20300&quot; value=&quot;Slide 11&quot;/&gt;&lt;property id=&quot;20307&quot; value=&quot;578&quot;/&gt;&lt;/object&gt;&lt;object type=&quot;3&quot; unique_id=&quot;10582&quot;&gt;&lt;property id=&quot;20148&quot; value=&quot;5&quot;/&gt;&lt;property id=&quot;20300&quot; value=&quot;Slide 12&quot;/&gt;&lt;property id=&quot;20307&quot; value=&quot;579&quot;/&gt;&lt;/object&gt;&lt;object type=&quot;3&quot; unique_id=&quot;10583&quot;&gt;&lt;property id=&quot;20148&quot; value=&quot;5&quot;/&gt;&lt;property id=&quot;20300&quot; value=&quot;Slide 13&quot;/&gt;&lt;property id=&quot;20307&quot; value=&quot;576&quot;/&gt;&lt;/object&gt;&lt;object type=&quot;3&quot; unique_id=&quot;10584&quot;&gt;&lt;property id=&quot;20148&quot; value=&quot;5&quot;/&gt;&lt;property id=&quot;20300&quot; value=&quot;Slide 14&quot;/&gt;&lt;property id=&quot;20307&quot; value=&quot;577&quot;/&gt;&lt;/object&gt;&lt;object type=&quot;3&quot; unique_id=&quot;10585&quot;&gt;&lt;property id=&quot;20148&quot; value=&quot;5&quot;/&gt;&lt;property id=&quot;20300&quot; value=&quot;Slide 15 - &amp;quot;Call to Action&amp;quot;&quot;/&gt;&lt;property id=&quot;20307&quot; value=&quot;582&quot;/&gt;&lt;/object&gt;&lt;object type=&quot;3&quot; unique_id=&quot;10586&quot;&gt;&lt;property id=&quot;20148&quot; value=&quot;5&quot;/&gt;&lt;property id=&quot;20300&quot; value=&quot;Slide 16 - &amp;quot;Q&amp;amp;A&amp;quot;&quot;/&gt;&lt;property id=&quot;20307&quot; value=&quot;580&quot;/&gt;&lt;/object&gt;&lt;object type=&quot;3&quot; unique_id=&quot;10587&quot;&gt;&lt;property id=&quot;20148&quot; value=&quot;5&quot;/&gt;&lt;property id=&quot;20300&quot; value=&quot;Slide 17&quot;/&gt;&lt;property id=&quot;20307&quot; value=&quot;571&quot;/&gt;&lt;/object&gt;&lt;object type=&quot;3&quot; unique_id=&quot;10588&quot;&gt;&lt;property id=&quot;20148&quot; value=&quot;5&quot;/&gt;&lt;property id=&quot;20300&quot; value=&quot;Slide 18&quot;/&gt;&lt;property id=&quot;20307&quot; value=&quot;581&quot;/&gt;&lt;/object&gt;&lt;object type=&quot;3&quot; unique_id=&quot;10589&quot;&gt;&lt;property id=&quot;20148&quot; value=&quot;5&quot;/&gt;&lt;property id=&quot;20300&quot; value=&quot;Slide 19 - &amp;quot;Video&amp;quot;&quot;/&gt;&lt;property id=&quot;20307&quot; value=&quot;572&quot;/&gt;&lt;/object&gt;&lt;object type=&quot;3&quot; unique_id=&quot;10590&quot;&gt;&lt;property id=&quot;20148&quot; value=&quot;5&quot;/&gt;&lt;property id=&quot;20300&quot; value=&quot;Slide 20 - &amp;quot;Tool | Name of Tool - Replace&amp;quot;&quot;/&gt;&lt;property id=&quot;20307&quot; value=&quot;591&quot;/&gt;&lt;/object&gt;&lt;object type=&quot;3&quot; unique_id=&quot;10591&quot;&gt;&lt;property id=&quot;20148&quot; value=&quot;5&quot;/&gt;&lt;property id=&quot;20300&quot; value=&quot;Slide 21 - &amp;quot;Brainstorming Activity&amp;quot;&quot;/&gt;&lt;property id=&quot;20307&quot; value=&quot;583&quot;/&gt;&lt;/object&gt;&lt;object type=&quot;3&quot; unique_id=&quot;10592&quot;&gt;&lt;property id=&quot;20148&quot; value=&quot;5&quot;/&gt;&lt;property id=&quot;20300&quot; value=&quot;Slide 22 - &amp;quot;Discussion&amp;quot;&quot;/&gt;&lt;property id=&quot;20307&quot; value=&quot;592&quot;/&gt;&lt;/object&gt;&lt;object type=&quot;3&quot; unique_id=&quot;10593&quot;&gt;&lt;property id=&quot;20148&quot; value=&quot;5&quot;/&gt;&lt;property id=&quot;20300&quot; value=&quot;Slide 23 - &amp;quot;Role Play Activity (in Pairs)&amp;quot;&quot;/&gt;&lt;property id=&quot;20307&quot; value=&quot;584&quot;/&gt;&lt;/object&gt;&lt;object type=&quot;3&quot; unique_id=&quot;10594&quot;&gt;&lt;property id=&quot;20148&quot; value=&quot;5&quot;/&gt;&lt;property id=&quot;20300&quot; value=&quot;Slide 24 - &amp;quot;Role Play Activity (in Triads)&amp;quot;&quot;/&gt;&lt;property id=&quot;20307&quot; value=&quot;586&quot;/&gt;&lt;/object&gt;&lt;object type=&quot;3&quot; unique_id=&quot;10595&quot;&gt;&lt;property id=&quot;20148&quot; value=&quot;5&quot;/&gt;&lt;property id=&quot;20300&quot; value=&quot;Slide 25 - &amp;quot;Experiential Activity  |  Background Information&amp;quot;&quot;/&gt;&lt;property id=&quot;20307&quot; value=&quot;595&quot;/&gt;&lt;/object&gt;&lt;object type=&quot;3&quot; unique_id=&quot;10596&quot;&gt;&lt;property id=&quot;20148&quot; value=&quot;5&quot;/&gt;&lt;property id=&quot;20300&quot; value=&quot;Slide 26 - &amp;quot;Experiential Activity&amp;quot;&quot;/&gt;&lt;property id=&quot;20307&quot; value=&quot;587&quot;/&gt;&lt;/object&gt;&lt;object type=&quot;3&quot; unique_id=&quot;10597&quot;&gt;&lt;property id=&quot;20148&quot; value=&quot;5&quot;/&gt;&lt;property id=&quot;20300&quot; value=&quot;Slide 27 - &amp;quot;Experiential Activity&amp;quot;&quot;/&gt;&lt;property id=&quot;20307&quot; value=&quot;589&quot;/&gt;&lt;/object&gt;&lt;object type=&quot;3&quot; unique_id=&quot;10598&quot;&gt;&lt;property id=&quot;20148&quot; value=&quot;5&quot;/&gt;&lt;property id=&quot;20300&quot; value=&quot;Slide 28 - &amp;quot;Activity Cards&amp;quot;&quot;/&gt;&lt;property id=&quot;20307&quot; value=&quot;588&quot;/&gt;&lt;/object&gt;&lt;object type=&quot;3&quot; unique_id=&quot;10599&quot;&gt;&lt;property id=&quot;20148&quot; value=&quot;5&quot;/&gt;&lt;property id=&quot;20300&quot; value=&quot;Slide 29 - &amp;quot;Copy Me: Master Slide&amp;quot;&quot;/&gt;&lt;property id=&quot;20307&quot; value=&quot;566&quot;/&gt;&lt;/object&gt;&lt;/object&gt;&lt;object type=&quot;8&quot; unique_id=&quot;10630&quot;&gt;&lt;/object&gt;&lt;/object&gt;&lt;/database&gt;"/>
  <p:tag name="MMPROD_NEXTUNIQUEID" val="10011"/>
  <p:tag name="SECTOMILLISECCONVERTED" val="1"/>
  <p:tag name="ARTICULATE_SLIDE_COUNT" val="58"/>
  <p:tag name="ARTICULATE_PROJECT_OPEN" val="0"/>
</p:tagLst>
</file>

<file path=ppt/tags/tag2.xml><?xml version="1.0" encoding="utf-8"?>
<p:tagLst xmlns:p="http://schemas.openxmlformats.org/presentationml/2006/main">
  <p:tag name="ARTICULATE_SLIDE_THUMBNAIL_REFRESH" val="1"/>
</p:tagLst>
</file>

<file path=ppt/tags/tag3.xml><?xml version="1.0" encoding="utf-8"?>
<p:tagLst xmlns:p="http://schemas.openxmlformats.org/presentationml/2006/main">
  <p:tag name="ARTICULATE_SLIDE_THUMBNAIL_REFRESH" val="1"/>
</p:tagLst>
</file>

<file path=ppt/tags/tag4.xml><?xml version="1.0" encoding="utf-8"?>
<p:tagLst xmlns:p="http://schemas.openxmlformats.org/presentationml/2006/main">
  <p:tag name="ARTICULATE_SLIDE_THUMBNAIL_REFRESH" val="1"/>
</p:tagLst>
</file>

<file path=ppt/tags/tag5.xml><?xml version="1.0" encoding="utf-8"?>
<p:tagLst xmlns:p="http://schemas.openxmlformats.org/presentationml/2006/main">
  <p:tag name="ARTICULATE_SLIDE_THUMBNAIL_REFRESH" val="1"/>
</p:tagLst>
</file>

<file path=ppt/tags/tag6.xml><?xml version="1.0" encoding="utf-8"?>
<p:tagLst xmlns:p="http://schemas.openxmlformats.org/presentationml/2006/main">
  <p:tag name="ARTICULATE_SLIDE_THUMBNAIL_REFRESH" val="1"/>
</p:tagLst>
</file>

<file path=ppt/tags/tag7.xml><?xml version="1.0" encoding="utf-8"?>
<p:tagLst xmlns:p="http://schemas.openxmlformats.org/presentationml/2006/main">
  <p:tag name="ARTICULATE_SLIDE_THUMBNAIL_REFRESH" val="1"/>
</p:tagLst>
</file>

<file path=ppt/tags/tag8.xml><?xml version="1.0" encoding="utf-8"?>
<p:tagLst xmlns:p="http://schemas.openxmlformats.org/presentationml/2006/main">
  <p:tag name="ARTICULATE_SLIDE_THUMBNAIL_REFRESH" val="1"/>
</p:tagLst>
</file>

<file path=ppt/tags/tag9.xml><?xml version="1.0" encoding="utf-8"?>
<p:tagLst xmlns:p="http://schemas.openxmlformats.org/presentationml/2006/main">
  <p:tag name="ARTICULATE_SLIDE_THUMBNAIL_REFRESH" val="1"/>
</p:tagLst>
</file>

<file path=ppt/theme/theme1.xml><?xml version="1.0" encoding="utf-8"?>
<a:theme xmlns:a="http://schemas.openxmlformats.org/drawingml/2006/main" name="120622_CLL_master_deck">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spPr>
      <a:bodyPr vert="horz" wrap="squar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3200" b="0" i="0" u="none" strike="noStrike" cap="none" normalizeH="0" baseline="0">
            <a:ln>
              <a:noFill/>
            </a:ln>
            <a:solidFill>
              <a:srgbClr val="777777"/>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120622_CLL_master_deck">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Title &amp; Bullets">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spPr>
      <a:bodyPr vert="horz" wrap="square" lIns="91440" tIns="45720" rIns="91440" bIns="45720" numCol="1" rtlCol="0"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sz="3200" b="0" i="0" u="none" strike="noStrike" cap="none" normalizeH="0" baseline="0" dirty="0" err="1" smtClean="0">
            <a:ln>
              <a:noFill/>
            </a:ln>
            <a:solidFill>
              <a:schemeClr val="bg1"/>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3200" b="0" i="0" u="none" strike="noStrike" cap="none" normalizeH="0" baseline="0">
            <a:ln>
              <a:noFill/>
            </a:ln>
            <a:solidFill>
              <a:srgbClr val="777777"/>
            </a:solidFill>
            <a:effectLst/>
            <a:latin typeface="Arial" panose="020B0604020202020204" pitchFamily="34" charset="0"/>
            <a:ea typeface="ヒラギノ角ゴ ProN W3" panose="020B0300000000000000" pitchFamily="-110" charset="-128"/>
            <a:cs typeface="ヒラギノ角ゴ ProN W3" panose="020B0300000000000000" pitchFamily="-110" charset="-128"/>
            <a:sym typeface="Arial" panose="020B0604020202020204" pitchFamily="34"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lenmark">
      <a:dk1>
        <a:sysClr val="windowText" lastClr="000000"/>
      </a:dk1>
      <a:lt1>
        <a:sysClr val="window" lastClr="FFFFFF"/>
      </a:lt1>
      <a:dk2>
        <a:srgbClr val="3E3B3F"/>
      </a:dk2>
      <a:lt2>
        <a:srgbClr val="E4E4E3"/>
      </a:lt2>
      <a:accent1>
        <a:srgbClr val="ED1C24"/>
      </a:accent1>
      <a:accent2>
        <a:srgbClr val="1A1919"/>
      </a:accent2>
      <a:accent3>
        <a:srgbClr val="009836"/>
      </a:accent3>
      <a:accent4>
        <a:srgbClr val="0060AE"/>
      </a:accent4>
      <a:accent5>
        <a:srgbClr val="F5E700"/>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10319</Words>
  <Application>WPS Writer</Application>
  <PresentationFormat>Widescreen</PresentationFormat>
  <Paragraphs>555</Paragraphs>
  <Slides>38</Slides>
  <Notes>38</Notes>
  <HiddenSlides>2</HiddenSlides>
  <MMClips>0</MMClips>
  <ScaleCrop>false</ScaleCrop>
  <HeadingPairs>
    <vt:vector size="6" baseType="variant">
      <vt:variant>
        <vt:lpstr>已用的字体</vt:lpstr>
      </vt:variant>
      <vt:variant>
        <vt:i4>35</vt:i4>
      </vt:variant>
      <vt:variant>
        <vt:lpstr>主题</vt:lpstr>
      </vt:variant>
      <vt:variant>
        <vt:i4>2</vt:i4>
      </vt:variant>
      <vt:variant>
        <vt:lpstr>幻灯片标题</vt:lpstr>
      </vt:variant>
      <vt:variant>
        <vt:i4>38</vt:i4>
      </vt:variant>
    </vt:vector>
  </HeadingPairs>
  <TitlesOfParts>
    <vt:vector size="75" baseType="lpstr">
      <vt:lpstr>Arial</vt:lpstr>
      <vt:lpstr>SimSun</vt:lpstr>
      <vt:lpstr>Wingdings</vt:lpstr>
      <vt:lpstr>Arial Unicode MS</vt:lpstr>
      <vt:lpstr>ヒラギノ角ゴ ProN W3</vt:lpstr>
      <vt:lpstr>Helvetica</vt:lpstr>
      <vt:lpstr>Georgia</vt:lpstr>
      <vt:lpstr>Georgia</vt:lpstr>
      <vt:lpstr>ヒラギノ角ゴ ProN W6</vt:lpstr>
      <vt:lpstr>Arial</vt:lpstr>
      <vt:lpstr>AIG Futura Book</vt:lpstr>
      <vt:lpstr>Thonburi</vt:lpstr>
      <vt:lpstr>Calibri</vt:lpstr>
      <vt:lpstr>Helvetica Neue</vt:lpstr>
      <vt:lpstr>Wingdings 2</vt:lpstr>
      <vt:lpstr>Open Sans</vt:lpstr>
      <vt:lpstr>苹方-简</vt:lpstr>
      <vt:lpstr>Verdana</vt:lpstr>
      <vt:lpstr>Arial Rounded MT Bold</vt:lpstr>
      <vt:lpstr>Arial Narrow</vt:lpstr>
      <vt:lpstr>Source Sans Pro</vt:lpstr>
      <vt:lpstr>Bahnschrift Light</vt:lpstr>
      <vt:lpstr>ヒラギノ角ゴ ProN W3</vt:lpstr>
      <vt:lpstr>Times New Roman</vt:lpstr>
      <vt:lpstr>Trebuchet MS</vt:lpstr>
      <vt:lpstr>Trebuchet MS</vt:lpstr>
      <vt:lpstr>Open Sans</vt:lpstr>
      <vt:lpstr>Poppins Medium Bold</vt:lpstr>
      <vt:lpstr>Open Sans Light</vt:lpstr>
      <vt:lpstr>Gill Sans</vt:lpstr>
      <vt:lpstr>Times New Roman</vt:lpstr>
      <vt:lpstr>Poppins</vt:lpstr>
      <vt:lpstr>宋体-简</vt:lpstr>
      <vt:lpstr>Microsoft YaHei</vt:lpstr>
      <vt:lpstr>汉仪旗黑</vt:lpstr>
      <vt:lpstr>120622_CLL_master_deck</vt:lpstr>
      <vt:lpstr>1_120622_CLL_master_deck</vt:lpstr>
      <vt:lpstr>PowerPoint 演示文稿</vt:lpstr>
      <vt:lpstr>Design Brief</vt:lpstr>
      <vt:lpstr>Detailed Agenda</vt:lpstr>
      <vt:lpstr>Welcome to the session!</vt:lpstr>
      <vt:lpstr>Ground Rules</vt:lpstr>
      <vt:lpstr>PowerPoint 演示文稿</vt:lpstr>
      <vt:lpstr>PowerPoint 演示文稿</vt:lpstr>
      <vt:lpstr>3 Competencies of Social Awareness </vt:lpstr>
      <vt:lpstr>PowerPoint 演示文稿</vt:lpstr>
      <vt:lpstr>Check out this video</vt:lpstr>
      <vt:lpstr>PowerPoint 演示文稿</vt:lpstr>
      <vt:lpstr>Organizational Awareness - Activity</vt:lpstr>
      <vt:lpstr>Organizational Awareness</vt:lpstr>
      <vt:lpstr>Techniques to develop organizational awareness</vt:lpstr>
      <vt:lpstr>Techniques to develop organizational awareness </vt:lpstr>
      <vt:lpstr>Techniques to develop organizational awareness</vt:lpstr>
      <vt:lpstr>Knowledge Check</vt:lpstr>
      <vt:lpstr>Knowledge Check</vt:lpstr>
      <vt:lpstr>PowerPoint 演示文稿</vt:lpstr>
      <vt:lpstr>Improve Service Orientation</vt:lpstr>
      <vt:lpstr>Activity</vt:lpstr>
      <vt:lpstr>Q&amp;A</vt:lpstr>
      <vt:lpstr>PowerPoint 演示文稿</vt:lpstr>
      <vt:lpstr>PowerPoint 演示文稿</vt:lpstr>
      <vt:lpstr>Combining self-awareness, social awareness and self-management</vt:lpstr>
      <vt:lpstr>Play to your personal strengths</vt:lpstr>
      <vt:lpstr>Activity</vt:lpstr>
      <vt:lpstr>Collect feedback to build connection Using the RRR technique</vt:lpstr>
      <vt:lpstr>Communicate intention and impact</vt:lpstr>
      <vt:lpstr>SOCS Model of problem solving</vt:lpstr>
      <vt:lpstr>Applying SOCS Model- Activity</vt:lpstr>
      <vt:lpstr>7 ways to build better relationships</vt:lpstr>
      <vt:lpstr>Reaction vs. Response</vt:lpstr>
      <vt:lpstr>Activity</vt:lpstr>
      <vt:lpstr>Q&amp;A</vt:lpstr>
      <vt:lpstr>Key Takeaways</vt:lpstr>
      <vt:lpstr>Call to Action</vt:lpstr>
      <vt:lpstr>Thank You!</vt:lpstr>
    </vt:vector>
  </TitlesOfParts>
  <Company>Testing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Johnson Johnson</dc:creator>
  <cp:lastModifiedBy>khan alisha</cp:lastModifiedBy>
  <cp:revision>1355</cp:revision>
  <cp:lastPrinted>2023-10-12T02:03:34Z</cp:lastPrinted>
  <dcterms:created xsi:type="dcterms:W3CDTF">2023-10-12T02:03:34Z</dcterms:created>
  <dcterms:modified xsi:type="dcterms:W3CDTF">2023-10-12T02:03:34Z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0x0101005921D4DA09B7574E9E6227E81AABB809</vt:lpwstr>
  </property>
  <property fmtid="{D5CDD505-2E9C-101B-9397-08002B2CF9AE}" pid="3" name="ArticulateUseProject">
    <vt:lpwstr>1</vt:lpwstr>
  </property>
  <property fmtid="{D5CDD505-2E9C-101B-9397-08002B2CF9AE}" pid="4" name="ArticulatePath">
    <vt:lpwstr>JNJ03_CLL_Template_14-1203</vt:lpwstr>
  </property>
  <property fmtid="{D5CDD505-2E9C-101B-9397-08002B2CF9AE}" pid="5" name="ArticulateGUID">
    <vt:lpwstr>DAD5029F-788C-4A96-84D1-08C82ACB616F</vt:lpwstr>
  </property>
  <property fmtid="{D5CDD505-2E9C-101B-9397-08002B2CF9AE}" pid="6" name="ArticulateProjectFull">
    <vt:lpwstr>C:\Users\kavinair\Desktop\ILT_Style Guide and Template.ppta</vt:lpwstr>
  </property>
  <property fmtid="{D5CDD505-2E9C-101B-9397-08002B2CF9AE}" pid="7" name="IsMyDocuments">
    <vt:bool>true</vt:bool>
  </property>
  <property fmtid="{D5CDD505-2E9C-101B-9397-08002B2CF9AE}" pid="8" name="MediaServiceImageTags">
    <vt:lpwstr/>
  </property>
  <property fmtid="{D5CDD505-2E9C-101B-9397-08002B2CF9AE}" pid="9" name="KSOProductBuildVer">
    <vt:lpwstr>1033-5.5.1.8075</vt:lpwstr>
  </property>
</Properties>
</file>