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handoutMasterIdLst>
    <p:handoutMasterId r:id="rId40"/>
  </p:handoutMasterIdLst>
  <p:sldIdLst>
    <p:sldId id="256" r:id="rId3"/>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309" r:id="rId31"/>
    <p:sldId id="313" r:id="rId32"/>
    <p:sldId id="314" r:id="rId33"/>
    <p:sldId id="318" r:id="rId34"/>
    <p:sldId id="319" r:id="rId35"/>
    <p:sldId id="324" r:id="rId36"/>
    <p:sldId id="325" r:id="rId37"/>
    <p:sldId id="326" r:id="rId38"/>
    <p:sldId id="327" r:id="rId39"/>
  </p:sldIdLst>
  <p:sldSz cx="12192000" cy="6858000"/>
  <p:notesSz cx="7010400" cy="9236075"/>
  <p:embeddedFontLst>
    <p:embeddedFont>
      <p:font typeface="Raleway"/>
      <p:regular r:id="rId44"/>
    </p:embeddedFont>
    <p:embeddedFont>
      <p:font typeface="Lato" panose="020F0502020204030203"/>
      <p:regular r:id="rId45"/>
    </p:embeddedFont>
    <p:embeddedFont>
      <p:font typeface="Century Gothic" panose="020B0502020202020204"/>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2CEB7D7-D609-49D4-9499-BFAD8996B2D8}" styleName="Table_0">
    <a:wholeTbl>
      <a:tcTxStyle>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8EB"/>
          </a:solidFill>
        </a:fill>
      </a:tcStyle>
    </a:wholeTbl>
    <a:band1H>
      <a:tcStyle>
        <a:tcBdr/>
        <a:fill>
          <a:solidFill>
            <a:srgbClr val="F9CDD4"/>
          </a:solidFill>
        </a:fill>
      </a:tcStyle>
    </a:band1H>
    <a:band2H>
      <a:tcStyle>
        <a:tcBdr/>
      </a:tcStyle>
    </a:band2H>
    <a:band1V>
      <a:tcStyle>
        <a:tcBdr/>
        <a:fill>
          <a:solidFill>
            <a:srgbClr val="F9CDD4"/>
          </a:solidFill>
        </a:fill>
      </a:tcStyle>
    </a:band1V>
    <a:band2V>
      <a:tcStyle>
        <a:tcBdr/>
      </a:tcStyle>
    </a:band2V>
    <a:lastCol>
      <a:tcTxStyle b="on">
        <a:font>
          <a:latin typeface="Calibri"/>
          <a:ea typeface="Calibri"/>
          <a:cs typeface="Calibri"/>
        </a:font>
        <a:schemeClr val="lt1"/>
      </a:tcTxStyle>
      <a:tcStyle>
        <a:tcBdr/>
        <a:fill>
          <a:solidFill>
            <a:schemeClr val="accent1"/>
          </a:solidFill>
        </a:fill>
      </a:tcStyle>
    </a:lastCol>
    <a:firstCol>
      <a:tcTxStyle b="on">
        <a:font>
          <a:latin typeface="Calibri"/>
          <a:ea typeface="Calibri"/>
          <a:cs typeface="Calibri"/>
        </a:font>
        <a:schemeClr val="lt1"/>
      </a:tcTxStyle>
      <a:tcStyle>
        <a:tcBdr/>
        <a:fill>
          <a:solidFill>
            <a:schemeClr val="accent1"/>
          </a:solidFill>
        </a:fill>
      </a:tcStyle>
    </a:firstCol>
    <a:lastRow>
      <a:tcTxStyle b="on">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3760"/>
        <p:guide orient="horz" pos="571"/>
        <p:guide orient="horz"/>
        <p:guide pos="7301"/>
        <p:guide pos="432"/>
        <p:guide orient="horz" pos="816"/>
      </p:guideLst>
    </p:cSldViewPr>
  </p:slideViewPr>
  <p:notesViewPr>
    <p:cSldViewPr snapToGrid="0">
      <p:cViewPr varScale="1">
        <p:scale>
          <a:sx n="100" d="100"/>
          <a:sy n="100" d="100"/>
        </p:scale>
        <p:origin x="0" y="0"/>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1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1440" tIns="45720" rIns="91440" bIns="45720" rtlCol="0"/>
          <a:lstStyle>
            <a:lvl1pPr algn="r">
              <a:defRPr sz="121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772668"/>
            <a:ext cx="3037840" cy="463407"/>
          </a:xfrm>
          <a:prstGeom prst="rect">
            <a:avLst/>
          </a:prstGeom>
        </p:spPr>
        <p:txBody>
          <a:bodyPr vert="horz" lIns="91440" tIns="45720" rIns="91440" bIns="45720" rtlCol="0" anchor="b"/>
          <a:lstStyle>
            <a:lvl1pPr algn="l">
              <a:defRPr sz="1210"/>
            </a:lvl1pPr>
          </a:lstStyle>
          <a:p>
            <a:endParaRPr lang="en-US"/>
          </a:p>
        </p:txBody>
      </p:sp>
      <p:sp>
        <p:nvSpPr>
          <p:cNvPr id="5" name="Slide Number Placeholder 4"/>
          <p:cNvSpPr>
            <a:spLocks noGrp="1"/>
          </p:cNvSpPr>
          <p:nvPr>
            <p:ph type="sldNum" sz="quarter" idx="3"/>
          </p:nvPr>
        </p:nvSpPr>
        <p:spPr>
          <a:xfrm>
            <a:off x="3970938" y="8772668"/>
            <a:ext cx="3037840" cy="463407"/>
          </a:xfrm>
          <a:prstGeom prst="rect">
            <a:avLst/>
          </a:prstGeom>
        </p:spPr>
        <p:txBody>
          <a:bodyPr vert="horz" lIns="91440" tIns="45720" rIns="91440" bIns="45720" rtlCol="0" anchor="b"/>
          <a:lstStyle>
            <a:lvl1pPr algn="r">
              <a:defRPr sz="121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3037840" cy="461804"/>
          </a:xfrm>
          <a:prstGeom prst="rect">
            <a:avLst/>
          </a:prstGeom>
          <a:noFill/>
          <a:ln>
            <a:noFill/>
          </a:ln>
        </p:spPr>
        <p:txBody>
          <a:bodyPr spcFirstLastPara="1" wrap="square" lIns="92800" tIns="46400" rIns="92800" bIns="464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970938" y="0"/>
            <a:ext cx="3037840" cy="461804"/>
          </a:xfrm>
          <a:prstGeom prst="rect">
            <a:avLst/>
          </a:prstGeom>
          <a:noFill/>
          <a:ln>
            <a:noFill/>
          </a:ln>
        </p:spPr>
        <p:txBody>
          <a:bodyPr spcFirstLastPara="1" wrap="square" lIns="92800" tIns="46400" rIns="92800" bIns="464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772668"/>
            <a:ext cx="3037840" cy="461804"/>
          </a:xfrm>
          <a:prstGeom prst="rect">
            <a:avLst/>
          </a:prstGeom>
          <a:noFill/>
          <a:ln>
            <a:noFill/>
          </a:ln>
        </p:spPr>
        <p:txBody>
          <a:bodyPr spcFirstLastPara="1" wrap="square" lIns="92800" tIns="46400" rIns="92800" bIns="464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5" Type="http://schemas.openxmlformats.org/officeDocument/2006/relationships/hyperlink" Target="https://eidblr-my.sharepoint.com/:b:/g/personal/syedsameena_eidesign_net/EX3XFI962MZHhMjc4SERqFEBRf14-fhMBHZd4_6ZUjBvBg?e=MpyOwN" TargetMode="External"/><Relationship Id="rId4" Type="http://schemas.openxmlformats.org/officeDocument/2006/relationships/hyperlink" Target="https://eidblr-my.sharepoint.com/:b:/g/personal/syedsameena_eidesign_net/EQhhi4c6pcNJhIB5d_SR4TUBXPuBsaUkqDm1o_uXpW8Kuw?e=8gfsj7" TargetMode="External"/><Relationship Id="rId3" Type="http://schemas.openxmlformats.org/officeDocument/2006/relationships/hyperlink" Target="https://eidblr-my.sharepoint.com/:b:/g/personal/syedsameena_eidesign_net/EW5KGhDsSU5PnDxqk9tXQTIBkTevNpCmNuOsuR3USl8dxg?e=A5e9OG" TargetMode="Externa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 name="Shape 64"/>
        <p:cNvGrpSpPr/>
        <p:nvPr/>
      </p:nvGrpSpPr>
      <p:grpSpPr>
        <a:xfrm>
          <a:off x="0" y="0"/>
          <a:ext cx="0" cy="0"/>
          <a:chOff x="0" y="0"/>
          <a:chExt cx="0" cy="0"/>
        </a:xfrm>
      </p:grpSpPr>
      <p:sp>
        <p:nvSpPr>
          <p:cNvPr id="65" name="Google Shape;65;p1: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endParaRPr lang="en-US"/>
          </a:p>
        </p:txBody>
      </p:sp>
      <p:sp>
        <p:nvSpPr>
          <p:cNvPr id="67" name="Google Shape;67;p1: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11: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spcBef>
                <a:spcPts val="0"/>
              </a:spcBef>
              <a:spcAft>
                <a:spcPts val="0"/>
              </a:spcAft>
              <a:buNone/>
            </a:pPr>
            <a:r>
              <a:rPr lang="en-US" b="1"/>
              <a:t>Say participants:</a:t>
            </a:r>
            <a:r>
              <a:rPr lang="en-US"/>
              <a:t> </a:t>
            </a:r>
            <a:endParaRPr lang="en-US"/>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The specifications of the WealthLock</a:t>
            </a:r>
            <a:r>
              <a:rPr lang="en-US" sz="1800" baseline="30000">
                <a:latin typeface="Arial" panose="020B0604020202020204"/>
                <a:ea typeface="Arial" panose="020B0604020202020204"/>
                <a:cs typeface="Arial" panose="020B0604020202020204"/>
                <a:sym typeface="Arial" panose="020B0604020202020204"/>
              </a:rPr>
              <a:t>SM</a:t>
            </a:r>
            <a:r>
              <a:rPr lang="en-US" sz="1800">
                <a:latin typeface="Arial" panose="020B0604020202020204"/>
                <a:ea typeface="Arial" panose="020B0604020202020204"/>
                <a:cs typeface="Arial" panose="020B0604020202020204"/>
                <a:sym typeface="Arial" panose="020B0604020202020204"/>
              </a:rPr>
              <a:t> Accumulator's contract provide various options. We’ll first look at the withdrawal charge schedules. </a:t>
            </a:r>
            <a:endParaRPr lang="en-US"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b="1">
                <a:latin typeface="Arial" panose="020B0604020202020204"/>
                <a:ea typeface="Arial" panose="020B0604020202020204"/>
                <a:cs typeface="Arial" panose="020B0604020202020204"/>
                <a:sym typeface="Arial" panose="020B0604020202020204"/>
              </a:rPr>
              <a:t>Ask participants: </a:t>
            </a:r>
            <a:endParaRPr lang="en-US" sz="1800" b="1">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Can you think of the surrender charges that are applicable in the 7- and 10-year schedule?</a:t>
            </a: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p>
        </p:txBody>
      </p:sp>
      <p:sp>
        <p:nvSpPr>
          <p:cNvPr id="200" name="Google Shape;200;p11: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12: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spcBef>
                <a:spcPts val="0"/>
              </a:spcBef>
              <a:spcAft>
                <a:spcPts val="0"/>
              </a:spcAft>
              <a:buNone/>
            </a:pPr>
            <a:r>
              <a:rPr lang="en-US" b="1"/>
              <a:t>Say participants:</a:t>
            </a:r>
            <a:r>
              <a:rPr lang="en-US"/>
              <a:t> </a:t>
            </a:r>
            <a:endParaRPr lang="en-US"/>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The specifications of the WealthLock</a:t>
            </a:r>
            <a:r>
              <a:rPr lang="en-US" sz="1800" baseline="30000">
                <a:latin typeface="Arial" panose="020B0604020202020204"/>
                <a:ea typeface="Arial" panose="020B0604020202020204"/>
                <a:cs typeface="Arial" panose="020B0604020202020204"/>
                <a:sym typeface="Arial" panose="020B0604020202020204"/>
              </a:rPr>
              <a:t>SM</a:t>
            </a:r>
            <a:r>
              <a:rPr lang="en-US" sz="1800">
                <a:latin typeface="Arial" panose="020B0604020202020204"/>
                <a:ea typeface="Arial" panose="020B0604020202020204"/>
                <a:cs typeface="Arial" panose="020B0604020202020204"/>
                <a:sym typeface="Arial" panose="020B0604020202020204"/>
              </a:rPr>
              <a:t> Accumulator's contract provide various options. We’ll first look at the withdrawal charge schedules. </a:t>
            </a:r>
            <a:endParaRPr lang="en-US"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b="1">
                <a:latin typeface="Arial" panose="020B0604020202020204"/>
                <a:ea typeface="Arial" panose="020B0604020202020204"/>
                <a:cs typeface="Arial" panose="020B0604020202020204"/>
                <a:sym typeface="Arial" panose="020B0604020202020204"/>
              </a:rPr>
              <a:t>Ask participants: </a:t>
            </a:r>
            <a:endParaRPr lang="en-US" sz="1800" b="1">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Can you think of the surrender charges that are applicable in the 7- and 10-year schedule?</a:t>
            </a: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p>
        </p:txBody>
      </p:sp>
      <p:sp>
        <p:nvSpPr>
          <p:cNvPr id="210" name="Google Shape;210;p12: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p13: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spcBef>
                <a:spcPts val="0"/>
              </a:spcBef>
              <a:spcAft>
                <a:spcPts val="0"/>
              </a:spcAft>
              <a:buNone/>
            </a:pPr>
            <a:r>
              <a:rPr lang="en-US" b="1"/>
              <a:t>Say participants:</a:t>
            </a:r>
            <a:r>
              <a:rPr lang="en-US"/>
              <a:t> </a:t>
            </a:r>
            <a:endParaRPr lang="en-US"/>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The specifications of the WealthLock</a:t>
            </a:r>
            <a:r>
              <a:rPr lang="en-US" sz="1800" baseline="30000">
                <a:latin typeface="Arial" panose="020B0604020202020204"/>
                <a:ea typeface="Arial" panose="020B0604020202020204"/>
                <a:cs typeface="Arial" panose="020B0604020202020204"/>
                <a:sym typeface="Arial" panose="020B0604020202020204"/>
              </a:rPr>
              <a:t>SM</a:t>
            </a:r>
            <a:r>
              <a:rPr lang="en-US" sz="1800">
                <a:latin typeface="Arial" panose="020B0604020202020204"/>
                <a:ea typeface="Arial" panose="020B0604020202020204"/>
                <a:cs typeface="Arial" panose="020B0604020202020204"/>
                <a:sym typeface="Arial" panose="020B0604020202020204"/>
              </a:rPr>
              <a:t> Accumulator's contract provide various options. We’ll first look at the withdrawal charge schedules. </a:t>
            </a:r>
            <a:endParaRPr lang="en-US"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b="1">
                <a:latin typeface="Arial" panose="020B0604020202020204"/>
                <a:ea typeface="Arial" panose="020B0604020202020204"/>
                <a:cs typeface="Arial" panose="020B0604020202020204"/>
                <a:sym typeface="Arial" panose="020B0604020202020204"/>
              </a:rPr>
              <a:t>Ask participants: </a:t>
            </a:r>
            <a:endParaRPr lang="en-US" sz="1800" b="1">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Can you think of the surrender charges that are applicable in the 7- and 10-year schedule?</a:t>
            </a:r>
            <a:endParaRPr sz="1800">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p>
        </p:txBody>
      </p:sp>
      <p:sp>
        <p:nvSpPr>
          <p:cNvPr id="220" name="Google Shape;220;p13: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Google Shape;228;p14: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230" name="Google Shape;230;p14: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p15: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b="0" i="0">
              <a:solidFill>
                <a:srgbClr val="080808"/>
              </a:solidFill>
              <a:latin typeface="Lato" panose="020F0502020204030203"/>
              <a:ea typeface="Lato" panose="020F0502020204030203"/>
              <a:cs typeface="Lato" panose="020F0502020204030203"/>
              <a:sym typeface="Lato" panose="020F0502020204030203"/>
            </a:endParaRPr>
          </a:p>
          <a:p>
            <a:pPr marL="285750" lvl="0" indent="-285750" algn="just" rtl="0">
              <a:spcBef>
                <a:spcPts val="0"/>
              </a:spcBef>
              <a:spcAft>
                <a:spcPts val="0"/>
              </a:spcAft>
              <a:buClr>
                <a:srgbClr val="404040"/>
              </a:buClr>
              <a:buSzPts val="1800"/>
              <a:buFont typeface="Arial" panose="020B0604020202020204"/>
              <a:buChar char="•"/>
            </a:pPr>
            <a:r>
              <a:rPr lang="en-US" sz="1800">
                <a:solidFill>
                  <a:srgbClr val="404040"/>
                </a:solidFill>
                <a:latin typeface="Calibri"/>
                <a:ea typeface="Calibri"/>
                <a:cs typeface="Calibri"/>
                <a:sym typeface="Calibri"/>
              </a:rPr>
              <a:t>Facilitate a discussion about how the two kinds of contract specifics are complementing each other or perhaps suggest additional questions that need to be asked.</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285750" lvl="0" indent="-285750" algn="just" rtl="0">
              <a:spcBef>
                <a:spcPts val="0"/>
              </a:spcBef>
              <a:spcAft>
                <a:spcPts val="0"/>
              </a:spcAft>
              <a:buClr>
                <a:srgbClr val="404040"/>
              </a:buClr>
              <a:buSzPts val="1800"/>
              <a:buFont typeface="Arial" panose="020B0604020202020204"/>
              <a:buChar char="•"/>
            </a:pPr>
            <a:r>
              <a:rPr lang="en-US" sz="1800">
                <a:solidFill>
                  <a:srgbClr val="404040"/>
                </a:solidFill>
                <a:latin typeface="Calibri"/>
                <a:ea typeface="Calibri"/>
                <a:cs typeface="Calibri"/>
                <a:sym typeface="Calibri"/>
              </a:rPr>
              <a:t>Consider the dynamics of both groups. If at all feasible, make sure that each group has someone who is used to producing reports. They could feel more at ease leading this activity. </a:t>
            </a:r>
            <a:endParaRPr lang="en-US" sz="1800">
              <a:solidFill>
                <a:srgbClr val="404040"/>
              </a:solidFill>
              <a:latin typeface="Calibri"/>
              <a:ea typeface="Calibri"/>
              <a:cs typeface="Calibri"/>
              <a:sym typeface="Calibri"/>
            </a:endParaRPr>
          </a:p>
        </p:txBody>
      </p:sp>
      <p:sp>
        <p:nvSpPr>
          <p:cNvPr id="237" name="Google Shape;237;p15: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9" name="Shape 259"/>
        <p:cNvGrpSpPr/>
        <p:nvPr/>
      </p:nvGrpSpPr>
      <p:grpSpPr>
        <a:xfrm>
          <a:off x="0" y="0"/>
          <a:ext cx="0" cy="0"/>
          <a:chOff x="0" y="0"/>
          <a:chExt cx="0" cy="0"/>
        </a:xfrm>
      </p:grpSpPr>
      <p:sp>
        <p:nvSpPr>
          <p:cNvPr id="260" name="Google Shape;260;p16: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spcBef>
                <a:spcPts val="0"/>
              </a:spcBef>
              <a:spcAft>
                <a:spcPts val="0"/>
              </a:spcAft>
              <a:buNone/>
            </a:pPr>
          </a:p>
          <a:p>
            <a:pPr marL="0" lvl="0" indent="0" algn="l" rtl="0">
              <a:spcBef>
                <a:spcPts val="0"/>
              </a:spcBef>
              <a:spcAft>
                <a:spcPts val="0"/>
              </a:spcAft>
              <a:buNone/>
            </a:pPr>
            <a:r>
              <a:rPr lang="en-US"/>
              <a:t>Demonstrate the calculation to the participants</a:t>
            </a:r>
            <a:endParaRPr lang="en-US"/>
          </a:p>
          <a:p>
            <a:pPr marL="0" lvl="0" indent="0" algn="l" rtl="0">
              <a:lnSpc>
                <a:spcPct val="115000"/>
              </a:lnSpc>
              <a:spcBef>
                <a:spcPts val="0"/>
              </a:spcBef>
              <a:spcAft>
                <a:spcPts val="0"/>
              </a:spcAft>
              <a:buNone/>
            </a:pPr>
            <a:r>
              <a:rPr lang="en-US" sz="1800">
                <a:solidFill>
                  <a:srgbClr val="404040"/>
                </a:solidFill>
                <a:latin typeface="Calibri"/>
                <a:ea typeface="Calibri"/>
                <a:cs typeface="Calibri"/>
                <a:sym typeface="Calibri"/>
              </a:rPr>
              <a:t>The calculation of the free amount available:</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In the first contract year (after 30 days) = RMD requirement</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Set to 10% of the contract value on the 1</a:t>
            </a:r>
            <a:r>
              <a:rPr lang="en-US" sz="1800" baseline="30000">
                <a:solidFill>
                  <a:srgbClr val="404040"/>
                </a:solidFill>
                <a:latin typeface="Calibri"/>
                <a:ea typeface="Calibri"/>
                <a:cs typeface="Calibri"/>
                <a:sym typeface="Calibri"/>
              </a:rPr>
              <a:t>st</a:t>
            </a:r>
            <a:r>
              <a:rPr lang="en-US" sz="1800">
                <a:solidFill>
                  <a:srgbClr val="404040"/>
                </a:solidFill>
                <a:latin typeface="Calibri"/>
                <a:ea typeface="Calibri"/>
                <a:cs typeface="Calibri"/>
                <a:sym typeface="Calibri"/>
              </a:rPr>
              <a:t> contract anniversary.</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Resets on each contract anniversary to 10% of the new contract value. This value is static throughout the contract year and is reduced with each withdrawal until the 10% is depleted. </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spcBef>
                <a:spcPts val="0"/>
              </a:spcBef>
              <a:spcAft>
                <a:spcPts val="0"/>
              </a:spcAft>
              <a:buNone/>
            </a:pPr>
          </a:p>
        </p:txBody>
      </p:sp>
      <p:sp>
        <p:nvSpPr>
          <p:cNvPr id="262" name="Google Shape;262;p16: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0" name="Shape 290"/>
        <p:cNvGrpSpPr/>
        <p:nvPr/>
      </p:nvGrpSpPr>
      <p:grpSpPr>
        <a:xfrm>
          <a:off x="0" y="0"/>
          <a:ext cx="0" cy="0"/>
          <a:chOff x="0" y="0"/>
          <a:chExt cx="0" cy="0"/>
        </a:xfrm>
      </p:grpSpPr>
      <p:sp>
        <p:nvSpPr>
          <p:cNvPr id="291" name="Google Shape;291;p19: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9: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293" name="Google Shape;293;p19: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7" name="Shape 297"/>
        <p:cNvGrpSpPr/>
        <p:nvPr/>
      </p:nvGrpSpPr>
      <p:grpSpPr>
        <a:xfrm>
          <a:off x="0" y="0"/>
          <a:ext cx="0" cy="0"/>
          <a:chOff x="0" y="0"/>
          <a:chExt cx="0" cy="0"/>
        </a:xfrm>
      </p:grpSpPr>
      <p:sp>
        <p:nvSpPr>
          <p:cNvPr id="298" name="Google Shape;298;p20: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0: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1800">
                <a:solidFill>
                  <a:srgbClr val="404040"/>
                </a:solidFill>
                <a:latin typeface="Calibri"/>
                <a:ea typeface="Calibri"/>
                <a:cs typeface="Calibri"/>
                <a:sym typeface="Calibri"/>
              </a:rPr>
              <a:t>Facilitate a performance about how each withdrawal-type is complementing each other or perhaps suggest additional questions that need to be asked.</a:t>
            </a:r>
            <a:endParaRPr sz="1800" b="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spcBef>
                <a:spcPts val="0"/>
              </a:spcBef>
              <a:spcAft>
                <a:spcPts val="0"/>
              </a:spcAft>
              <a:buNone/>
            </a:pPr>
            <a:endParaRPr sz="1800">
              <a:solidFill>
                <a:srgbClr val="404040"/>
              </a:solidFill>
              <a:latin typeface="Calibri"/>
              <a:ea typeface="Calibri"/>
              <a:cs typeface="Calibri"/>
              <a:sym typeface="Calibri"/>
            </a:endParaRPr>
          </a:p>
          <a:p>
            <a:pPr marL="0" lvl="0" indent="0" algn="l" rtl="0">
              <a:spcBef>
                <a:spcPts val="0"/>
              </a:spcBef>
              <a:spcAft>
                <a:spcPts val="0"/>
              </a:spcAft>
              <a:buNone/>
            </a:pPr>
            <a:r>
              <a:rPr lang="en-US" sz="1800">
                <a:solidFill>
                  <a:srgbClr val="404040"/>
                </a:solidFill>
                <a:latin typeface="Calibri"/>
                <a:ea typeface="Calibri"/>
                <a:cs typeface="Calibri"/>
                <a:sym typeface="Calibri"/>
              </a:rPr>
              <a:t>Consider the dynamics of each of the three groups. If at all feasible, make sure that each group has someone who is used to producing reports. They could feel more at ease leading this activity. </a:t>
            </a:r>
            <a:endParaRPr b="0" i="0">
              <a:solidFill>
                <a:srgbClr val="080808"/>
              </a:solidFill>
              <a:latin typeface="Lato" panose="020F0502020204030203"/>
              <a:ea typeface="Lato" panose="020F0502020204030203"/>
              <a:cs typeface="Lato" panose="020F0502020204030203"/>
              <a:sym typeface="Lato" panose="020F0502020204030203"/>
            </a:endParaRPr>
          </a:p>
        </p:txBody>
      </p:sp>
      <p:sp>
        <p:nvSpPr>
          <p:cNvPr id="300" name="Google Shape;300;p20: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3" name="Shape 313"/>
        <p:cNvGrpSpPr/>
        <p:nvPr/>
      </p:nvGrpSpPr>
      <p:grpSpPr>
        <a:xfrm>
          <a:off x="0" y="0"/>
          <a:ext cx="0" cy="0"/>
          <a:chOff x="0" y="0"/>
          <a:chExt cx="0" cy="0"/>
        </a:xfrm>
      </p:grpSpPr>
      <p:sp>
        <p:nvSpPr>
          <p:cNvPr id="314" name="Google Shape;314;p21: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1: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lnSpc>
                <a:spcPct val="115000"/>
              </a:lnSpc>
              <a:spcBef>
                <a:spcPts val="0"/>
              </a:spcBef>
              <a:spcAft>
                <a:spcPts val="0"/>
              </a:spcAft>
              <a:buNone/>
            </a:pPr>
            <a:r>
              <a:rPr lang="en-US" sz="1800">
                <a:solidFill>
                  <a:srgbClr val="A90F38"/>
                </a:solidFill>
                <a:latin typeface="Calibri"/>
                <a:ea typeface="Calibri"/>
                <a:cs typeface="Calibri"/>
                <a:sym typeface="Calibri"/>
              </a:rPr>
              <a:t>Provide a scenario to the participants associated with the terminal illness benefits and conduct it by using these facilitation techniques: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A90F38"/>
              </a:buClr>
              <a:buSzPts val="1800"/>
              <a:buFont typeface="Noto Sans Symbols"/>
              <a:buChar char="∙"/>
            </a:pPr>
            <a:r>
              <a:rPr lang="en-US" sz="1800">
                <a:solidFill>
                  <a:srgbClr val="A90F38"/>
                </a:solidFill>
                <a:latin typeface="Calibri"/>
                <a:ea typeface="Calibri"/>
                <a:cs typeface="Calibri"/>
                <a:sym typeface="Calibri"/>
              </a:rPr>
              <a:t>draw responses from all participants </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A90F38"/>
              </a:buClr>
              <a:buSzPts val="1800"/>
              <a:buFont typeface="Noto Sans Symbols"/>
              <a:buChar char="∙"/>
            </a:pPr>
            <a:r>
              <a:rPr lang="en-US" sz="1800">
                <a:solidFill>
                  <a:srgbClr val="A90F38"/>
                </a:solidFill>
                <a:latin typeface="Calibri"/>
                <a:ea typeface="Calibri"/>
                <a:cs typeface="Calibri"/>
                <a:sym typeface="Calibri"/>
              </a:rPr>
              <a:t>link responses to learning content </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A90F38"/>
              </a:buClr>
              <a:buSzPts val="1800"/>
              <a:buFont typeface="Noto Sans Symbols"/>
              <a:buChar char="∙"/>
            </a:pPr>
            <a:r>
              <a:rPr lang="en-US" sz="1800">
                <a:solidFill>
                  <a:srgbClr val="A90F38"/>
                </a:solidFill>
                <a:latin typeface="Calibri"/>
                <a:ea typeface="Calibri"/>
                <a:cs typeface="Calibri"/>
                <a:sym typeface="Calibri"/>
              </a:rPr>
              <a:t>probe with additional questions where required  </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spcBef>
                <a:spcPts val="0"/>
              </a:spcBef>
              <a:spcAft>
                <a:spcPts val="0"/>
              </a:spcAft>
              <a:buNone/>
            </a:pPr>
          </a:p>
          <a:p>
            <a:pPr marL="0" lvl="0" indent="0" algn="l" rtl="0">
              <a:spcBef>
                <a:spcPts val="0"/>
              </a:spcBef>
              <a:spcAft>
                <a:spcPts val="0"/>
              </a:spcAft>
              <a:buNone/>
            </a:pPr>
            <a:r>
              <a:rPr lang="en-US" b="1"/>
              <a:t>Example of Scenario:</a:t>
            </a:r>
            <a:endParaRPr lang="en-US" b="1"/>
          </a:p>
          <a:p>
            <a:pPr marL="0" lvl="0" indent="0" algn="l" rtl="0">
              <a:spcBef>
                <a:spcPts val="0"/>
              </a:spcBef>
              <a:spcAft>
                <a:spcPts val="0"/>
              </a:spcAft>
              <a:buNone/>
            </a:pPr>
            <a:r>
              <a:rPr lang="en-US" i="1"/>
              <a:t>“My mother has the WealthLockSM Accumulator and was recently diagnosed with Stage 3 Cancer. She will need funds to cover her palliative care. Is it possible for her to withdraw the entire contract value?”</a:t>
            </a:r>
            <a:endParaRPr i="1"/>
          </a:p>
        </p:txBody>
      </p:sp>
      <p:sp>
        <p:nvSpPr>
          <p:cNvPr id="316" name="Google Shape;316;p21: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3" name="Shape 323"/>
        <p:cNvGrpSpPr/>
        <p:nvPr/>
      </p:nvGrpSpPr>
      <p:grpSpPr>
        <a:xfrm>
          <a:off x="0" y="0"/>
          <a:ext cx="0" cy="0"/>
          <a:chOff x="0" y="0"/>
          <a:chExt cx="0" cy="0"/>
        </a:xfrm>
      </p:grpSpPr>
      <p:sp>
        <p:nvSpPr>
          <p:cNvPr id="324" name="Google Shape;324;p22: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marR="0" lvl="0" indent="0" algn="l" rtl="0">
              <a:lnSpc>
                <a:spcPct val="100000"/>
              </a:lnSpc>
              <a:spcBef>
                <a:spcPts val="0"/>
              </a:spcBef>
              <a:spcAft>
                <a:spcPts val="0"/>
              </a:spcAft>
              <a:buClr>
                <a:srgbClr val="404040"/>
              </a:buClr>
              <a:buSzPts val="1800"/>
              <a:buFont typeface="Calibri"/>
              <a:buNone/>
            </a:pPr>
            <a:r>
              <a:rPr lang="en-US" sz="1800">
                <a:solidFill>
                  <a:srgbClr val="404040"/>
                </a:solidFill>
                <a:latin typeface="Calibri"/>
                <a:ea typeface="Calibri"/>
                <a:cs typeface="Calibri"/>
                <a:sym typeface="Calibri"/>
              </a:rPr>
              <a:t>Have the participants list their top 5 examples of index crediting strategies.</a:t>
            </a:r>
            <a:endParaRPr lang="en-US" sz="18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a:t>Debrief:</a:t>
            </a:r>
            <a:endParaRPr lang="en-US" b="1"/>
          </a:p>
          <a:p>
            <a:pPr marL="0" marR="0" lvl="0" indent="0" algn="l" rtl="0">
              <a:lnSpc>
                <a:spcPct val="100000"/>
              </a:lnSpc>
              <a:spcBef>
                <a:spcPts val="0"/>
              </a:spcBef>
              <a:spcAft>
                <a:spcPts val="0"/>
              </a:spcAft>
              <a:buClr>
                <a:schemeClr val="dk1"/>
              </a:buClr>
              <a:buSzPts val="1200"/>
              <a:buFont typeface="Calibri"/>
              <a:buNone/>
            </a:pPr>
            <a:r>
              <a:rPr lang="en-US"/>
              <a:t>Close out this topic by summarizing the key highlights along with this important note.</a:t>
            </a:r>
            <a:endParaRPr lang="en-US"/>
          </a:p>
          <a:p>
            <a:pPr marL="0" marR="0" lvl="0" indent="0" algn="l" rtl="0">
              <a:lnSpc>
                <a:spcPct val="100000"/>
              </a:lnSpc>
              <a:spcBef>
                <a:spcPts val="0"/>
              </a:spcBef>
              <a:spcAft>
                <a:spcPts val="0"/>
              </a:spcAft>
              <a:buClr>
                <a:schemeClr val="dk1"/>
              </a:buClr>
              <a:buSzPts val="1200"/>
              <a:buFont typeface="Calibri"/>
              <a:buNone/>
            </a:pPr>
            <a:r>
              <a:rPr lang="en-US" i="1"/>
              <a:t>“Clients can allocate their contract value into any of the available index strategies, in any percentage ratio, provided the total is 100%.”</a:t>
            </a:r>
            <a:endParaRPr lang="en-US" i="1"/>
          </a:p>
          <a:p>
            <a:pPr marL="0" marR="0" lvl="0" indent="0" algn="l" rtl="0">
              <a:lnSpc>
                <a:spcPct val="100000"/>
              </a:lnSpc>
              <a:spcBef>
                <a:spcPts val="0"/>
              </a:spcBef>
              <a:spcAft>
                <a:spcPts val="0"/>
              </a:spcAft>
              <a:buClr>
                <a:schemeClr val="dk1"/>
              </a:buClr>
              <a:buSzPts val="1200"/>
              <a:buFont typeface="Calibri"/>
              <a:buNone/>
            </a:pPr>
          </a:p>
        </p:txBody>
      </p:sp>
      <p:sp>
        <p:nvSpPr>
          <p:cNvPr id="326" name="Google Shape;326;p22: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 name="Shape 72"/>
        <p:cNvGrpSpPr/>
        <p:nvPr/>
      </p:nvGrpSpPr>
      <p:grpSpPr>
        <a:xfrm>
          <a:off x="0" y="0"/>
          <a:ext cx="0" cy="0"/>
          <a:chOff x="0" y="0"/>
          <a:chExt cx="0" cy="0"/>
        </a:xfrm>
      </p:grpSpPr>
      <p:sp>
        <p:nvSpPr>
          <p:cNvPr id="73" name="Google Shape;73;p2: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lnSpc>
                <a:spcPct val="115000"/>
              </a:lnSpc>
              <a:spcBef>
                <a:spcPts val="0"/>
              </a:spcBef>
              <a:spcAft>
                <a:spcPts val="0"/>
              </a:spcAft>
              <a:buNone/>
            </a:pPr>
            <a:endParaRPr sz="1800" i="1">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i="1">
                <a:solidFill>
                  <a:srgbClr val="404040"/>
                </a:solidFill>
                <a:latin typeface="Calibri"/>
                <a:ea typeface="Calibri"/>
                <a:cs typeface="Calibri"/>
                <a:sym typeface="Calibri"/>
              </a:rPr>
              <a:t>Pre-reading resources: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75" name="Google Shape;75;p2: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3" name="Shape 333"/>
        <p:cNvGrpSpPr/>
        <p:nvPr/>
      </p:nvGrpSpPr>
      <p:grpSpPr>
        <a:xfrm>
          <a:off x="0" y="0"/>
          <a:ext cx="0" cy="0"/>
          <a:chOff x="0" y="0"/>
          <a:chExt cx="0" cy="0"/>
        </a:xfrm>
      </p:grpSpPr>
      <p:sp>
        <p:nvSpPr>
          <p:cNvPr id="334" name="Google Shape;334;p23: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336" name="Google Shape;336;p23: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0" name="Shape 340"/>
        <p:cNvGrpSpPr/>
        <p:nvPr/>
      </p:nvGrpSpPr>
      <p:grpSpPr>
        <a:xfrm>
          <a:off x="0" y="0"/>
          <a:ext cx="0" cy="0"/>
          <a:chOff x="0" y="0"/>
          <a:chExt cx="0" cy="0"/>
        </a:xfrm>
      </p:grpSpPr>
      <p:sp>
        <p:nvSpPr>
          <p:cNvPr id="341" name="Google Shape;341;p24: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1800">
                <a:latin typeface="Calibri"/>
                <a:ea typeface="Calibri"/>
                <a:cs typeface="Calibri"/>
                <a:sym typeface="Calibri"/>
              </a:rPr>
              <a:t>Consider the dynamics of each of the two groups. If at all feasible, make sure that each group has someone who is used to producing reports. They could feel more at ease leading this activity. </a:t>
            </a:r>
            <a:endParaRPr lang="en-US" sz="1800">
              <a:latin typeface="Calibri"/>
              <a:ea typeface="Calibri"/>
              <a:cs typeface="Calibri"/>
              <a:sym typeface="Calibri"/>
            </a:endParaRPr>
          </a:p>
        </p:txBody>
      </p:sp>
      <p:sp>
        <p:nvSpPr>
          <p:cNvPr id="343" name="Google Shape;343;p24: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7" name="Shape 357"/>
        <p:cNvGrpSpPr/>
        <p:nvPr/>
      </p:nvGrpSpPr>
      <p:grpSpPr>
        <a:xfrm>
          <a:off x="0" y="0"/>
          <a:ext cx="0" cy="0"/>
          <a:chOff x="0" y="0"/>
          <a:chExt cx="0" cy="0"/>
        </a:xfrm>
      </p:grpSpPr>
      <p:sp>
        <p:nvSpPr>
          <p:cNvPr id="358" name="Google Shape;358;p25: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lnSpc>
                <a:spcPct val="115000"/>
              </a:lnSpc>
              <a:spcBef>
                <a:spcPts val="0"/>
              </a:spcBef>
              <a:spcAft>
                <a:spcPts val="0"/>
              </a:spcAft>
              <a:buNone/>
            </a:pPr>
            <a:r>
              <a:rPr lang="en-US" sz="1800">
                <a:solidFill>
                  <a:srgbClr val="C00000"/>
                </a:solidFill>
                <a:latin typeface="Calibri"/>
                <a:ea typeface="Calibri"/>
                <a:cs typeface="Calibri"/>
                <a:sym typeface="Calibri"/>
              </a:rPr>
              <a:t>Split participants into 2-3 groups. One group will perform a rapid-fire activity and have to guess the owner. However, other groups will present short information on the points outlined in the EXPLAIN section.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C0000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Check that the following types make sense:</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Natural person (Individuals)</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Grantor trusts (Trusts)</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Non-natural person (Organizations, Associations, Partnerships, Corporations and so on)</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lnSpc>
                <a:spcPct val="115000"/>
              </a:lnSpc>
              <a:spcBef>
                <a:spcPts val="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Reveal the types of owners and explain each of them in detail.</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ASK: </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So, you all now have a sound knowledge of contract structure, including owner types. How are these three owner-types different from each other?</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Write down your answer on the notepad and we’ll discuss them one by one.</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Close out this topic by summarizing their key points along with concluding participant responses.</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spcBef>
                <a:spcPts val="1000"/>
              </a:spcBef>
              <a:spcAft>
                <a:spcPts val="0"/>
              </a:spcAft>
              <a:buNone/>
            </a:pPr>
          </a:p>
        </p:txBody>
      </p:sp>
      <p:sp>
        <p:nvSpPr>
          <p:cNvPr id="360" name="Google Shape;360;p25: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9" name="Shape 379"/>
        <p:cNvGrpSpPr/>
        <p:nvPr/>
      </p:nvGrpSpPr>
      <p:grpSpPr>
        <a:xfrm>
          <a:off x="0" y="0"/>
          <a:ext cx="0" cy="0"/>
          <a:chOff x="0" y="0"/>
          <a:chExt cx="0" cy="0"/>
        </a:xfrm>
      </p:grpSpPr>
      <p:sp>
        <p:nvSpPr>
          <p:cNvPr id="380" name="Google Shape;380;p27: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lnSpc>
                <a:spcPct val="115000"/>
              </a:lnSpc>
              <a:spcBef>
                <a:spcPts val="0"/>
              </a:spcBef>
              <a:spcAft>
                <a:spcPts val="0"/>
              </a:spcAft>
              <a:buNone/>
            </a:pPr>
            <a:r>
              <a:rPr lang="en-US" sz="1800">
                <a:solidFill>
                  <a:srgbClr val="C00000"/>
                </a:solidFill>
                <a:latin typeface="Calibri"/>
                <a:ea typeface="Calibri"/>
                <a:cs typeface="Calibri"/>
                <a:sym typeface="Calibri"/>
              </a:rPr>
              <a:t>Split participants into 2-3 groups. One group will perform a rapid-fire activity and have to guess the owner. However, other groups will present short information on the points outlined in the EXPLAIN section.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C0000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Check that the following types make sense:</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Natural person (Individuals)</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Grantor trusts (Trusts)</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a:solidFill>
                  <a:srgbClr val="404040"/>
                </a:solidFill>
                <a:latin typeface="Calibri"/>
                <a:ea typeface="Calibri"/>
                <a:cs typeface="Calibri"/>
                <a:sym typeface="Calibri"/>
              </a:rPr>
              <a:t>Non-natural person (Organizations, Associations, Partnerships, Corporations and so on)</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lnSpc>
                <a:spcPct val="115000"/>
              </a:lnSpc>
              <a:spcBef>
                <a:spcPts val="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Reveal the types of owners and explain each of them in detail.</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ASK: </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So, you all now have a sound knowledge of contract structure, including owner types. How are these three owner-types different from each other?</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Write down your answer on the notepad and we’ll discuss them one by one.</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Close out this topic by summarizing their key points along with concluding participant responses.</a:t>
            </a:r>
            <a:endParaRPr lang="en-US"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rgbClr val="404040"/>
              </a:solidFill>
              <a:latin typeface="Calibri"/>
              <a:ea typeface="Calibri"/>
              <a:cs typeface="Calibri"/>
              <a:sym typeface="Calibri"/>
            </a:endParaRPr>
          </a:p>
          <a:p>
            <a:pPr marL="0" lvl="0" indent="0" algn="l" rtl="0">
              <a:spcBef>
                <a:spcPts val="1000"/>
              </a:spcBef>
              <a:spcAft>
                <a:spcPts val="0"/>
              </a:spcAft>
              <a:buNone/>
            </a:pPr>
          </a:p>
        </p:txBody>
      </p:sp>
      <p:sp>
        <p:nvSpPr>
          <p:cNvPr id="382" name="Google Shape;382;p27: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0" name="Shape 390"/>
        <p:cNvGrpSpPr/>
        <p:nvPr/>
      </p:nvGrpSpPr>
      <p:grpSpPr>
        <a:xfrm>
          <a:off x="0" y="0"/>
          <a:ext cx="0" cy="0"/>
          <a:chOff x="0" y="0"/>
          <a:chExt cx="0" cy="0"/>
        </a:xfrm>
      </p:grpSpPr>
      <p:sp>
        <p:nvSpPr>
          <p:cNvPr id="391" name="Google Shape;391;p28: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8: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393" name="Google Shape;393;p28: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7" name="Shape 397"/>
        <p:cNvGrpSpPr/>
        <p:nvPr/>
      </p:nvGrpSpPr>
      <p:grpSpPr>
        <a:xfrm>
          <a:off x="0" y="0"/>
          <a:ext cx="0" cy="0"/>
          <a:chOff x="0" y="0"/>
          <a:chExt cx="0" cy="0"/>
        </a:xfrm>
      </p:grpSpPr>
      <p:sp>
        <p:nvSpPr>
          <p:cNvPr id="398" name="Google Shape;398;p29: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9: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b="0" i="0">
              <a:solidFill>
                <a:srgbClr val="080808"/>
              </a:solidFill>
              <a:latin typeface="Lato" panose="020F0502020204030203"/>
              <a:ea typeface="Lato" panose="020F0502020204030203"/>
              <a:cs typeface="Lato" panose="020F0502020204030203"/>
              <a:sym typeface="Lato" panose="020F0502020204030203"/>
            </a:endParaRPr>
          </a:p>
          <a:p>
            <a:pPr marL="342900" lvl="0" indent="-342900" algn="just" rtl="0">
              <a:spcBef>
                <a:spcPts val="0"/>
              </a:spcBef>
              <a:spcAft>
                <a:spcPts val="0"/>
              </a:spcAft>
              <a:buClr>
                <a:srgbClr val="404040"/>
              </a:buClr>
              <a:buSzPts val="1800"/>
              <a:buFont typeface="Arial" panose="020B0604020202020204"/>
              <a:buChar char="•"/>
            </a:pPr>
            <a:r>
              <a:rPr lang="en-US" sz="1800">
                <a:solidFill>
                  <a:srgbClr val="404040"/>
                </a:solidFill>
                <a:latin typeface="Calibri"/>
                <a:ea typeface="Calibri"/>
                <a:cs typeface="Calibri"/>
                <a:sym typeface="Calibri"/>
              </a:rPr>
              <a:t>Explain that the last step is to make a summary of the analysis.</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Arial" panose="020B0604020202020204"/>
              <a:buChar char="•"/>
            </a:pPr>
            <a:r>
              <a:rPr lang="en-US" sz="1800">
                <a:solidFill>
                  <a:srgbClr val="404040"/>
                </a:solidFill>
                <a:latin typeface="Calibri"/>
                <a:ea typeface="Calibri"/>
                <a:cs typeface="Calibri"/>
                <a:sym typeface="Calibri"/>
              </a:rPr>
              <a:t>Demonstrate how this is done by summarizing the contract structure followed by annuitization and IRA rollovers, drawing on the analysis just done.</a:t>
            </a:r>
            <a:endParaRPr lang="en-US" sz="1800">
              <a:solidFill>
                <a:srgbClr val="404040"/>
              </a:solidFill>
              <a:latin typeface="Calibri"/>
              <a:ea typeface="Calibri"/>
              <a:cs typeface="Calibri"/>
              <a:sym typeface="Calibri"/>
            </a:endParaRPr>
          </a:p>
          <a:p>
            <a:pPr marL="342900" lvl="0" indent="-342900" algn="just" rtl="0">
              <a:spcBef>
                <a:spcPts val="0"/>
              </a:spcBef>
              <a:spcAft>
                <a:spcPts val="0"/>
              </a:spcAft>
              <a:buClr>
                <a:srgbClr val="404040"/>
              </a:buClr>
              <a:buSzPts val="1800"/>
              <a:buFont typeface="Arial" panose="020B0604020202020204"/>
              <a:buChar char="•"/>
            </a:pPr>
            <a:r>
              <a:rPr lang="en-US" sz="1800">
                <a:solidFill>
                  <a:srgbClr val="404040"/>
                </a:solidFill>
                <a:latin typeface="Calibri"/>
                <a:ea typeface="Calibri"/>
                <a:cs typeface="Calibri"/>
                <a:sym typeface="Calibri"/>
              </a:rPr>
              <a:t>Consider each of the group’s dynamics. If at all feasible, make sure that each group has someone who is used to producing reports. They could feel more at ease leading this activity.</a:t>
            </a:r>
            <a:endParaRPr lang="en-US" sz="1800">
              <a:solidFill>
                <a:srgbClr val="404040"/>
              </a:solidFill>
              <a:latin typeface="Calibri"/>
              <a:ea typeface="Calibri"/>
              <a:cs typeface="Calibri"/>
              <a:sym typeface="Calibri"/>
            </a:endParaRPr>
          </a:p>
        </p:txBody>
      </p:sp>
      <p:sp>
        <p:nvSpPr>
          <p:cNvPr id="400" name="Google Shape;400;p29: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7" name="Shape 417"/>
        <p:cNvGrpSpPr/>
        <p:nvPr/>
      </p:nvGrpSpPr>
      <p:grpSpPr>
        <a:xfrm>
          <a:off x="0" y="0"/>
          <a:ext cx="0" cy="0"/>
          <a:chOff x="0" y="0"/>
          <a:chExt cx="0" cy="0"/>
        </a:xfrm>
      </p:grpSpPr>
      <p:sp>
        <p:nvSpPr>
          <p:cNvPr id="418" name="Google Shape;418;p30: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0: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b="0" i="0">
                <a:solidFill>
                  <a:srgbClr val="080808"/>
                </a:solidFill>
                <a:latin typeface="Lato" panose="020F0502020204030203"/>
                <a:ea typeface="Lato" panose="020F0502020204030203"/>
                <a:cs typeface="Lato" panose="020F0502020204030203"/>
                <a:sym typeface="Lato" panose="020F0502020204030203"/>
              </a:rPr>
              <a:t>Invite groups to share their learning and analysis on the WealthLock℠ Accumulator product.</a:t>
            </a:r>
            <a:endParaRPr b="0" i="0">
              <a:solidFill>
                <a:srgbClr val="080808"/>
              </a:solidFill>
              <a:latin typeface="Lato" panose="020F0502020204030203"/>
              <a:ea typeface="Lato" panose="020F0502020204030203"/>
              <a:cs typeface="Lato" panose="020F0502020204030203"/>
              <a:sym typeface="Lato" panose="020F0502020204030203"/>
            </a:endParaRPr>
          </a:p>
        </p:txBody>
      </p:sp>
      <p:sp>
        <p:nvSpPr>
          <p:cNvPr id="420" name="Google Shape;420;p30: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8" name="Shape 428"/>
        <p:cNvGrpSpPr/>
        <p:nvPr/>
      </p:nvGrpSpPr>
      <p:grpSpPr>
        <a:xfrm>
          <a:off x="0" y="0"/>
          <a:ext cx="0" cy="0"/>
          <a:chOff x="0" y="0"/>
          <a:chExt cx="0" cy="0"/>
        </a:xfrm>
      </p:grpSpPr>
      <p:sp>
        <p:nvSpPr>
          <p:cNvPr id="429" name="Google Shape;429;p31: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1: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marR="0" lvl="0" indent="0" algn="l" rtl="0">
              <a:lnSpc>
                <a:spcPct val="100000"/>
              </a:lnSpc>
              <a:spcBef>
                <a:spcPts val="0"/>
              </a:spcBef>
              <a:spcAft>
                <a:spcPts val="0"/>
              </a:spcAft>
              <a:buClr>
                <a:schemeClr val="dk1"/>
              </a:buClr>
              <a:buSzPts val="1200"/>
              <a:buFont typeface="Calibri"/>
              <a:buNone/>
            </a:pPr>
            <a:endParaRPr sz="12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404040"/>
              </a:buClr>
              <a:buSzPts val="1200"/>
              <a:buFont typeface="Calibri"/>
              <a:buNone/>
            </a:pPr>
            <a:r>
              <a:rPr lang="en-US" sz="1200">
                <a:solidFill>
                  <a:srgbClr val="404040"/>
                </a:solidFill>
                <a:latin typeface="Calibri"/>
                <a:ea typeface="Calibri"/>
                <a:cs typeface="Calibri"/>
                <a:sym typeface="Calibri"/>
              </a:rPr>
              <a:t>Materials needed for the activities in this module may include: </a:t>
            </a:r>
            <a:endParaRPr lang="en-US" sz="12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404040"/>
              </a:buClr>
              <a:buSzPts val="1200"/>
              <a:buFont typeface="Calibri"/>
              <a:buNone/>
            </a:pPr>
            <a:r>
              <a:rPr lang="en-US" sz="1200">
                <a:solidFill>
                  <a:srgbClr val="404040"/>
                </a:solidFill>
                <a:latin typeface="Calibri"/>
                <a:ea typeface="Calibri"/>
                <a:cs typeface="Calibri"/>
                <a:sym typeface="Calibri"/>
              </a:rPr>
              <a:t>Notebooks, pens, pencils, blank flipcharts, Whiteboard, Stopwatch, Post-it notes, paper, text markers, note cards, or string, etc.</a:t>
            </a:r>
            <a:endParaRPr lang="en-US" sz="1200">
              <a:solidFill>
                <a:srgbClr val="404040"/>
              </a:solidFill>
              <a:latin typeface="Calibri"/>
              <a:ea typeface="Calibri"/>
              <a:cs typeface="Calibri"/>
              <a:sym typeface="Calibri"/>
            </a:endParaRPr>
          </a:p>
          <a:p>
            <a:pPr marL="0" lvl="0" indent="0" algn="l" rtl="0">
              <a:spcBef>
                <a:spcPts val="0"/>
              </a:spcBef>
              <a:spcAft>
                <a:spcPts val="0"/>
              </a:spcAft>
              <a:buNone/>
            </a:pPr>
          </a:p>
        </p:txBody>
      </p:sp>
      <p:sp>
        <p:nvSpPr>
          <p:cNvPr id="431" name="Google Shape;431;p31: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4" name="Shape 704"/>
        <p:cNvGrpSpPr/>
        <p:nvPr/>
      </p:nvGrpSpPr>
      <p:grpSpPr>
        <a:xfrm>
          <a:off x="0" y="0"/>
          <a:ext cx="0" cy="0"/>
          <a:chOff x="0" y="0"/>
          <a:chExt cx="0" cy="0"/>
        </a:xfrm>
      </p:grpSpPr>
      <p:sp>
        <p:nvSpPr>
          <p:cNvPr id="705" name="Google Shape;705;p54: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54: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lnSpc>
                <a:spcPct val="115000"/>
              </a:lnSpc>
              <a:spcBef>
                <a:spcPts val="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Ask participants that based on what they have read so far in their pre-reading about WealthLock</a:t>
            </a:r>
            <a:r>
              <a:rPr lang="en-US" sz="1800" baseline="30000">
                <a:solidFill>
                  <a:srgbClr val="404040"/>
                </a:solidFill>
                <a:latin typeface="Calibri"/>
                <a:ea typeface="Calibri"/>
                <a:cs typeface="Calibri"/>
                <a:sym typeface="Calibri"/>
              </a:rPr>
              <a:t>SM</a:t>
            </a:r>
            <a:r>
              <a:rPr lang="en-US" sz="1800">
                <a:solidFill>
                  <a:srgbClr val="404040"/>
                </a:solidFill>
                <a:latin typeface="Calibri"/>
                <a:ea typeface="Calibri"/>
                <a:cs typeface="Calibri"/>
                <a:sym typeface="Calibri"/>
              </a:rPr>
              <a:t> Accumulator, in their own words, what is their understanding of the annuity product?</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Can you think of a few basic features of the WealthLock</a:t>
            </a:r>
            <a:r>
              <a:rPr lang="en-US" sz="1800" baseline="30000">
                <a:solidFill>
                  <a:srgbClr val="404040"/>
                </a:solidFill>
                <a:latin typeface="Calibri"/>
                <a:ea typeface="Calibri"/>
                <a:cs typeface="Calibri"/>
                <a:sym typeface="Calibri"/>
              </a:rPr>
              <a:t>SM</a:t>
            </a:r>
            <a:r>
              <a:rPr lang="en-US" sz="1800">
                <a:solidFill>
                  <a:srgbClr val="404040"/>
                </a:solidFill>
                <a:latin typeface="Calibri"/>
                <a:ea typeface="Calibri"/>
                <a:cs typeface="Calibri"/>
                <a:sym typeface="Calibri"/>
              </a:rPr>
              <a:t> Accumulator and jot them down on your notepad?</a:t>
            </a:r>
            <a:endParaRPr sz="1800">
              <a:solidFill>
                <a:srgbClr val="404040"/>
              </a:solidFill>
              <a:latin typeface="Calibri"/>
              <a:ea typeface="Calibri"/>
              <a:cs typeface="Calibri"/>
              <a:sym typeface="Calibri"/>
            </a:endParaRPr>
          </a:p>
          <a:p>
            <a:pPr marL="0" lvl="0" indent="0" algn="l" rtl="0">
              <a:spcBef>
                <a:spcPts val="1000"/>
              </a:spcBef>
              <a:spcAft>
                <a:spcPts val="0"/>
              </a:spcAft>
              <a:buNone/>
            </a:pPr>
          </a:p>
        </p:txBody>
      </p:sp>
      <p:sp>
        <p:nvSpPr>
          <p:cNvPr id="707" name="Google Shape;707;p54: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6" name="Shape 746"/>
        <p:cNvGrpSpPr/>
        <p:nvPr/>
      </p:nvGrpSpPr>
      <p:grpSpPr>
        <a:xfrm>
          <a:off x="0" y="0"/>
          <a:ext cx="0" cy="0"/>
          <a:chOff x="0" y="0"/>
          <a:chExt cx="0" cy="0"/>
        </a:xfrm>
      </p:grpSpPr>
      <p:sp>
        <p:nvSpPr>
          <p:cNvPr id="747" name="Google Shape;747;p58: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58: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749" name="Google Shape;749;p58: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81"/>
        <p:cNvGrpSpPr/>
        <p:nvPr/>
      </p:nvGrpSpPr>
      <p:grpSpPr>
        <a:xfrm>
          <a:off x="0" y="0"/>
          <a:ext cx="0" cy="0"/>
          <a:chOff x="0" y="0"/>
          <a:chExt cx="0" cy="0"/>
        </a:xfrm>
      </p:grpSpPr>
      <p:sp>
        <p:nvSpPr>
          <p:cNvPr id="82" name="Google Shape;82;p3: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84" name="Google Shape;84;p3: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3" name="Shape 753"/>
        <p:cNvGrpSpPr/>
        <p:nvPr/>
      </p:nvGrpSpPr>
      <p:grpSpPr>
        <a:xfrm>
          <a:off x="0" y="0"/>
          <a:ext cx="0" cy="0"/>
          <a:chOff x="0" y="0"/>
          <a:chExt cx="0" cy="0"/>
        </a:xfrm>
      </p:grpSpPr>
      <p:sp>
        <p:nvSpPr>
          <p:cNvPr id="754" name="Google Shape;754;p59: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59: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1800">
                <a:latin typeface="Calibri"/>
                <a:ea typeface="Calibri"/>
                <a:cs typeface="Calibri"/>
                <a:sym typeface="Calibri"/>
              </a:rPr>
              <a:t>Consider the dynamics of each of the two groups. If at all feasible, make sure that each group has someone who is used to producing reports. They could feel more at ease leading this activity. </a:t>
            </a:r>
            <a:endParaRPr lang="en-US" sz="1800">
              <a:latin typeface="Calibri"/>
              <a:ea typeface="Calibri"/>
              <a:cs typeface="Calibri"/>
              <a:sym typeface="Calibri"/>
            </a:endParaRPr>
          </a:p>
        </p:txBody>
      </p:sp>
      <p:sp>
        <p:nvSpPr>
          <p:cNvPr id="756" name="Google Shape;756;p59: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3" name="Shape 803"/>
        <p:cNvGrpSpPr/>
        <p:nvPr/>
      </p:nvGrpSpPr>
      <p:grpSpPr>
        <a:xfrm>
          <a:off x="0" y="0"/>
          <a:ext cx="0" cy="0"/>
          <a:chOff x="0" y="0"/>
          <a:chExt cx="0" cy="0"/>
        </a:xfrm>
      </p:grpSpPr>
      <p:sp>
        <p:nvSpPr>
          <p:cNvPr id="804" name="Google Shape;804;p63: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63: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806" name="Google Shape;806;p63: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0" name="Shape 810"/>
        <p:cNvGrpSpPr/>
        <p:nvPr/>
      </p:nvGrpSpPr>
      <p:grpSpPr>
        <a:xfrm>
          <a:off x="0" y="0"/>
          <a:ext cx="0" cy="0"/>
          <a:chOff x="0" y="0"/>
          <a:chExt cx="0" cy="0"/>
        </a:xfrm>
      </p:grpSpPr>
      <p:sp>
        <p:nvSpPr>
          <p:cNvPr id="811" name="Google Shape;811;p64: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64: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1800">
                <a:latin typeface="Calibri"/>
                <a:ea typeface="Calibri"/>
                <a:cs typeface="Calibri"/>
                <a:sym typeface="Calibri"/>
              </a:rPr>
              <a:t>Consider the dynamics of each of the two groups. If at all feasible, make sure that each group has someone who is used to producing reports. They could feel more at ease leading this activity. </a:t>
            </a:r>
            <a:endParaRPr lang="en-US" sz="1800">
              <a:latin typeface="Calibri"/>
              <a:ea typeface="Calibri"/>
              <a:cs typeface="Calibri"/>
              <a:sym typeface="Calibri"/>
            </a:endParaRPr>
          </a:p>
        </p:txBody>
      </p:sp>
      <p:sp>
        <p:nvSpPr>
          <p:cNvPr id="813" name="Google Shape;813;p64: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1" name="Shape 871"/>
        <p:cNvGrpSpPr/>
        <p:nvPr/>
      </p:nvGrpSpPr>
      <p:grpSpPr>
        <a:xfrm>
          <a:off x="0" y="0"/>
          <a:ext cx="0" cy="0"/>
          <a:chOff x="0" y="0"/>
          <a:chExt cx="0" cy="0"/>
        </a:xfrm>
      </p:grpSpPr>
      <p:sp>
        <p:nvSpPr>
          <p:cNvPr id="872" name="Google Shape;872;p69: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69: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874" name="Google Shape;874;p69: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8" name="Shape 878"/>
        <p:cNvGrpSpPr/>
        <p:nvPr/>
      </p:nvGrpSpPr>
      <p:grpSpPr>
        <a:xfrm>
          <a:off x="0" y="0"/>
          <a:ext cx="0" cy="0"/>
          <a:chOff x="0" y="0"/>
          <a:chExt cx="0" cy="0"/>
        </a:xfrm>
      </p:grpSpPr>
      <p:sp>
        <p:nvSpPr>
          <p:cNvPr id="879" name="Google Shape;879;p70: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70: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just" rtl="0">
              <a:spcBef>
                <a:spcPts val="0"/>
              </a:spcBef>
              <a:spcAft>
                <a:spcPts val="0"/>
              </a:spcAft>
              <a:buClr>
                <a:srgbClr val="404040"/>
              </a:buClr>
              <a:buSzPts val="1800"/>
              <a:buFont typeface="Calibri"/>
              <a:buNone/>
            </a:pPr>
            <a:r>
              <a:rPr lang="en-US" sz="1800">
                <a:solidFill>
                  <a:srgbClr val="404040"/>
                </a:solidFill>
                <a:latin typeface="Calibri"/>
                <a:ea typeface="Calibri"/>
                <a:cs typeface="Calibri"/>
                <a:sym typeface="Calibri"/>
              </a:rPr>
              <a:t>Facilitate a discussion about withholding tax calculation or perhaps suggest additional questions that need to be asked.</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0" lvl="0" indent="0" algn="l" rtl="0">
              <a:spcBef>
                <a:spcPts val="0"/>
              </a:spcBef>
              <a:spcAft>
                <a:spcPts val="0"/>
              </a:spcAft>
              <a:buClr>
                <a:schemeClr val="dk1"/>
              </a:buClr>
              <a:buSzPts val="1800"/>
              <a:buFont typeface="Calibri"/>
              <a:buNone/>
            </a:pPr>
            <a:endParaRPr sz="1800">
              <a:solidFill>
                <a:srgbClr val="404040"/>
              </a:solidFill>
              <a:latin typeface="Calibri"/>
              <a:ea typeface="Calibri"/>
              <a:cs typeface="Calibri"/>
              <a:sym typeface="Calibri"/>
            </a:endParaRPr>
          </a:p>
          <a:p>
            <a:pPr marL="0" lvl="0" indent="0" algn="l" rtl="0">
              <a:spcBef>
                <a:spcPts val="0"/>
              </a:spcBef>
              <a:spcAft>
                <a:spcPts val="0"/>
              </a:spcAft>
              <a:buClr>
                <a:srgbClr val="404040"/>
              </a:buClr>
              <a:buSzPts val="1800"/>
              <a:buFont typeface="Calibri"/>
              <a:buNone/>
            </a:pPr>
            <a:r>
              <a:rPr lang="en-US" sz="1800" b="1">
                <a:solidFill>
                  <a:srgbClr val="404040"/>
                </a:solidFill>
                <a:latin typeface="Calibri"/>
                <a:ea typeface="Calibri"/>
                <a:cs typeface="Calibri"/>
                <a:sym typeface="Calibri"/>
              </a:rPr>
              <a:t>Debrief:</a:t>
            </a:r>
            <a:endParaRPr lang="en-US" sz="1800" b="1">
              <a:solidFill>
                <a:srgbClr val="404040"/>
              </a:solidFill>
              <a:latin typeface="Calibri"/>
              <a:ea typeface="Calibri"/>
              <a:cs typeface="Calibri"/>
              <a:sym typeface="Calibri"/>
            </a:endParaRPr>
          </a:p>
          <a:p>
            <a:pPr marL="0" lvl="0" indent="0" algn="l" rtl="0">
              <a:spcBef>
                <a:spcPts val="0"/>
              </a:spcBef>
              <a:spcAft>
                <a:spcPts val="0"/>
              </a:spcAft>
              <a:buClr>
                <a:srgbClr val="404040"/>
              </a:buClr>
              <a:buSzPts val="1800"/>
              <a:buFont typeface="Calibri"/>
              <a:buNone/>
            </a:pPr>
            <a:r>
              <a:rPr lang="en-US" sz="1800">
                <a:solidFill>
                  <a:srgbClr val="404040"/>
                </a:solidFill>
                <a:latin typeface="Calibri"/>
                <a:ea typeface="Calibri"/>
                <a:cs typeface="Calibri"/>
                <a:sym typeface="Calibri"/>
              </a:rPr>
              <a:t>Consider the groups' dynamics. If at all feasible, make sure that each group has someone who is used to producing reports. They could feel more at ease leading this activity. </a:t>
            </a:r>
            <a:endParaRPr b="0" i="0">
              <a:solidFill>
                <a:srgbClr val="080808"/>
              </a:solidFill>
              <a:latin typeface="Lato" panose="020F0502020204030203"/>
              <a:ea typeface="Lato" panose="020F0502020204030203"/>
              <a:cs typeface="Lato" panose="020F0502020204030203"/>
              <a:sym typeface="Lato" panose="020F0502020204030203"/>
            </a:endParaRPr>
          </a:p>
        </p:txBody>
      </p:sp>
      <p:sp>
        <p:nvSpPr>
          <p:cNvPr id="881" name="Google Shape;881;p70: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8" name="Shape 898"/>
        <p:cNvGrpSpPr/>
        <p:nvPr/>
      </p:nvGrpSpPr>
      <p:grpSpPr>
        <a:xfrm>
          <a:off x="0" y="0"/>
          <a:ext cx="0" cy="0"/>
          <a:chOff x="0" y="0"/>
          <a:chExt cx="0" cy="0"/>
        </a:xfrm>
      </p:grpSpPr>
      <p:sp>
        <p:nvSpPr>
          <p:cNvPr id="899" name="Google Shape;899;p71: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71: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b="0" i="0">
                <a:solidFill>
                  <a:srgbClr val="080808"/>
                </a:solidFill>
                <a:latin typeface="Lato" panose="020F0502020204030203"/>
                <a:ea typeface="Lato" panose="020F0502020204030203"/>
                <a:cs typeface="Lato" panose="020F0502020204030203"/>
                <a:sym typeface="Lato" panose="020F0502020204030203"/>
              </a:rPr>
              <a:t>Invite groups to share their learning and analysis on the WealthLock℠ Accumulator product.</a:t>
            </a:r>
            <a:endParaRPr b="0" i="0">
              <a:solidFill>
                <a:srgbClr val="080808"/>
              </a:solidFill>
              <a:latin typeface="Lato" panose="020F0502020204030203"/>
              <a:ea typeface="Lato" panose="020F0502020204030203"/>
              <a:cs typeface="Lato" panose="020F0502020204030203"/>
              <a:sym typeface="Lato" panose="020F0502020204030203"/>
            </a:endParaRPr>
          </a:p>
        </p:txBody>
      </p:sp>
      <p:sp>
        <p:nvSpPr>
          <p:cNvPr id="901" name="Google Shape;901;p71: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9" name="Shape 909"/>
        <p:cNvGrpSpPr/>
        <p:nvPr/>
      </p:nvGrpSpPr>
      <p:grpSpPr>
        <a:xfrm>
          <a:off x="0" y="0"/>
          <a:ext cx="0" cy="0"/>
          <a:chOff x="0" y="0"/>
          <a:chExt cx="0" cy="0"/>
        </a:xfrm>
      </p:grpSpPr>
      <p:sp>
        <p:nvSpPr>
          <p:cNvPr id="910" name="Google Shape;910;p72: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72: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spcBef>
                <a:spcPts val="0"/>
              </a:spcBef>
              <a:spcAft>
                <a:spcPts val="0"/>
              </a:spcAft>
              <a:buNone/>
            </a:pPr>
            <a:r>
              <a:rPr lang="en-US"/>
              <a:t>Thank you for your time, your candor, and for sharing your experience. </a:t>
            </a:r>
            <a:endParaRPr lang="en-US"/>
          </a:p>
          <a:p>
            <a:pPr marL="0" lvl="0" indent="0" algn="l" rtl="0">
              <a:spcBef>
                <a:spcPts val="0"/>
              </a:spcBef>
              <a:spcAft>
                <a:spcPts val="0"/>
              </a:spcAft>
              <a:buNone/>
            </a:pPr>
            <a:r>
              <a:rPr lang="en-US"/>
              <a:t>While we have completed this course, your learning logbook lists some additional post-course materials you may want to reference for more information relating to these topics.</a:t>
            </a:r>
            <a:endParaRPr lang="en-US"/>
          </a:p>
          <a:p>
            <a:pPr marL="0" lvl="0" indent="0" algn="l" rtl="0">
              <a:spcBef>
                <a:spcPts val="0"/>
              </a:spcBef>
              <a:spcAft>
                <a:spcPts val="0"/>
              </a:spcAft>
              <a:buNone/>
            </a:pPr>
            <a:r>
              <a:rPr lang="en-US"/>
              <a:t>These are not mandatory but are recommended if you are interested to know more. </a:t>
            </a:r>
            <a:endParaRPr lang="en-US"/>
          </a:p>
          <a:p>
            <a:pPr marL="0" lvl="0" indent="0" algn="l" rtl="0">
              <a:spcBef>
                <a:spcPts val="0"/>
              </a:spcBef>
              <a:spcAft>
                <a:spcPts val="0"/>
              </a:spcAft>
              <a:buNone/>
            </a:pPr>
          </a:p>
          <a:p>
            <a:pPr marL="0" lvl="0" indent="0" algn="l" rtl="0">
              <a:spcBef>
                <a:spcPts val="0"/>
              </a:spcBef>
              <a:spcAft>
                <a:spcPts val="0"/>
              </a:spcAft>
              <a:buNone/>
            </a:pPr>
            <a:r>
              <a:rPr lang="en-US" b="1"/>
              <a:t>Ask participants:</a:t>
            </a:r>
            <a:endParaRPr lang="en-US" b="1"/>
          </a:p>
          <a:p>
            <a:pPr marL="0" lvl="0" indent="0" algn="l" rtl="0">
              <a:spcBef>
                <a:spcPts val="0"/>
              </a:spcBef>
              <a:spcAft>
                <a:spcPts val="0"/>
              </a:spcAft>
              <a:buNone/>
            </a:pPr>
            <a:r>
              <a:rPr lang="en-US"/>
              <a:t>Are there any additional questions before we end the session?</a:t>
            </a:r>
            <a:endParaRPr lang="en-US"/>
          </a:p>
          <a:p>
            <a:pPr marL="0" lvl="0" indent="0" algn="l" rtl="0">
              <a:spcBef>
                <a:spcPts val="0"/>
              </a:spcBef>
              <a:spcAft>
                <a:spcPts val="0"/>
              </a:spcAft>
              <a:buNone/>
            </a:pPr>
          </a:p>
          <a:p>
            <a:pPr marL="0" lvl="0" indent="0" algn="l" rtl="0">
              <a:spcBef>
                <a:spcPts val="0"/>
              </a:spcBef>
              <a:spcAft>
                <a:spcPts val="0"/>
              </a:spcAft>
              <a:buNone/>
            </a:pPr>
            <a:r>
              <a:rPr lang="en-US" b="1"/>
              <a:t>Facilitate:</a:t>
            </a:r>
            <a:endParaRPr lang="en-US" b="1"/>
          </a:p>
          <a:p>
            <a:pPr marL="0" lvl="0" indent="0" algn="l" rtl="0">
              <a:spcBef>
                <a:spcPts val="0"/>
              </a:spcBef>
              <a:spcAft>
                <a:spcPts val="0"/>
              </a:spcAft>
              <a:buNone/>
            </a:pPr>
            <a:r>
              <a:rPr lang="en-US"/>
              <a:t>Conclude by developing a list of the group’s key insights about learning and evaluation from this course. The insights can be typed into the PowerPoint presentation or written on a whiteboard, flipchart, or digital format.</a:t>
            </a:r>
            <a:endParaRPr lang="en-US"/>
          </a:p>
          <a:p>
            <a:pPr marL="0" lvl="0" indent="0" algn="l" rtl="0">
              <a:spcBef>
                <a:spcPts val="0"/>
              </a:spcBef>
              <a:spcAft>
                <a:spcPts val="0"/>
              </a:spcAft>
              <a:buNone/>
            </a:pPr>
          </a:p>
          <a:p>
            <a:pPr marL="0" lvl="0" indent="0" algn="l" rtl="0">
              <a:spcBef>
                <a:spcPts val="0"/>
              </a:spcBef>
              <a:spcAft>
                <a:spcPts val="0"/>
              </a:spcAft>
              <a:buNone/>
            </a:pPr>
            <a:r>
              <a:rPr lang="en-US"/>
              <a:t>Thank everyone for his/her contributions.</a:t>
            </a:r>
            <a:endParaRPr lang="en-US"/>
          </a:p>
          <a:p>
            <a:pPr marL="0" lvl="0" indent="0" algn="l" rtl="0">
              <a:spcBef>
                <a:spcPts val="0"/>
              </a:spcBef>
              <a:spcAft>
                <a:spcPts val="0"/>
              </a:spcAft>
              <a:buNone/>
            </a:pPr>
          </a:p>
          <a:p>
            <a:pPr marL="0" lvl="0" indent="0" algn="l" rtl="0">
              <a:spcBef>
                <a:spcPts val="0"/>
              </a:spcBef>
              <a:spcAft>
                <a:spcPts val="0"/>
              </a:spcAft>
              <a:buNone/>
            </a:pPr>
          </a:p>
          <a:p>
            <a:pPr marL="0" lvl="0" indent="0" algn="l" rtl="0">
              <a:spcBef>
                <a:spcPts val="0"/>
              </a:spcBef>
              <a:spcAft>
                <a:spcPts val="0"/>
              </a:spcAft>
              <a:buNone/>
            </a:pPr>
          </a:p>
        </p:txBody>
      </p:sp>
      <p:sp>
        <p:nvSpPr>
          <p:cNvPr id="912" name="Google Shape;912;p72: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4: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4: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Notes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A90F38"/>
              </a:buClr>
              <a:buSzPts val="1800"/>
              <a:buFont typeface="Calibri"/>
              <a:buNone/>
            </a:pPr>
            <a:r>
              <a:rPr lang="en-US" sz="1800">
                <a:solidFill>
                  <a:srgbClr val="A90F38"/>
                </a:solidFill>
                <a:latin typeface="Calibri"/>
                <a:ea typeface="Calibri"/>
                <a:cs typeface="Calibri"/>
                <a:sym typeface="Calibri"/>
              </a:rPr>
              <a:t>It’s important to have your own personal style in introducing yourself to the group, hence we will not provide a guideline in this document.</a:t>
            </a:r>
            <a:endParaRPr lang="en-US" sz="1800">
              <a:solidFill>
                <a:srgbClr val="A90F38"/>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404040"/>
              </a:solidFill>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rgbClr val="404040"/>
                </a:solidFill>
                <a:latin typeface="Calibri"/>
                <a:ea typeface="Calibri"/>
                <a:cs typeface="Calibri"/>
                <a:sym typeface="Calibri"/>
              </a:rPr>
              <a:t>Pre-work activities</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Along with beginning the session with an introduction, it would be a good idea to ask the learners if they have finished the pre-reading exercises.</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i="1">
                <a:solidFill>
                  <a:srgbClr val="404040"/>
                </a:solidFill>
                <a:latin typeface="Calibri"/>
                <a:ea typeface="Calibri"/>
                <a:cs typeface="Calibri"/>
                <a:sym typeface="Calibri"/>
              </a:rPr>
              <a:t>Pre-reading exercises: This will include the overall reading of all the three modules (WealthLock</a:t>
            </a:r>
            <a:r>
              <a:rPr lang="en-US" sz="1800" i="1" baseline="30000">
                <a:solidFill>
                  <a:srgbClr val="404040"/>
                </a:solidFill>
                <a:latin typeface="Calibri"/>
                <a:ea typeface="Calibri"/>
                <a:cs typeface="Calibri"/>
                <a:sym typeface="Calibri"/>
              </a:rPr>
              <a:t>SM </a:t>
            </a:r>
            <a:r>
              <a:rPr lang="en-US" sz="1800" i="1">
                <a:solidFill>
                  <a:srgbClr val="404040"/>
                </a:solidFill>
                <a:latin typeface="Calibri"/>
                <a:ea typeface="Calibri"/>
                <a:cs typeface="Calibri"/>
                <a:sym typeface="Calibri"/>
              </a:rPr>
              <a:t>Accumulator, WealthLock</a:t>
            </a:r>
            <a:r>
              <a:rPr lang="en-US" sz="1800" i="1" baseline="30000">
                <a:solidFill>
                  <a:srgbClr val="404040"/>
                </a:solidFill>
                <a:latin typeface="Calibri"/>
                <a:ea typeface="Calibri"/>
                <a:cs typeface="Calibri"/>
                <a:sym typeface="Calibri"/>
              </a:rPr>
              <a:t>SM </a:t>
            </a:r>
            <a:r>
              <a:rPr lang="en-US" sz="1800" i="1">
                <a:solidFill>
                  <a:srgbClr val="404040"/>
                </a:solidFill>
                <a:latin typeface="Calibri"/>
                <a:ea typeface="Calibri"/>
                <a:cs typeface="Calibri"/>
                <a:sym typeface="Calibri"/>
              </a:rPr>
              <a:t>MYGA, Synergy Choice</a:t>
            </a:r>
            <a:r>
              <a:rPr lang="en-US" sz="1800" i="1" baseline="30000">
                <a:solidFill>
                  <a:srgbClr val="404040"/>
                </a:solidFill>
                <a:latin typeface="Calibri"/>
                <a:ea typeface="Calibri"/>
                <a:cs typeface="Calibri"/>
                <a:sym typeface="Calibri"/>
              </a:rPr>
              <a:t>TM </a:t>
            </a:r>
            <a:r>
              <a:rPr lang="en-US" sz="1800" i="1">
                <a:solidFill>
                  <a:srgbClr val="404040"/>
                </a:solidFill>
                <a:latin typeface="Calibri"/>
                <a:ea typeface="Calibri"/>
                <a:cs typeface="Calibri"/>
                <a:sym typeface="Calibri"/>
              </a:rPr>
              <a:t>MYGA).</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i="1">
                <a:solidFill>
                  <a:srgbClr val="404040"/>
                </a:solidFill>
                <a:latin typeface="Calibri"/>
                <a:ea typeface="Calibri"/>
                <a:cs typeface="Calibri"/>
                <a:sym typeface="Calibri"/>
              </a:rPr>
              <a:t>Pre-reading resources: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1" name="Google Shape;91;p4: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5: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342900" lvl="0" indent="-342900" algn="l" rtl="0">
              <a:spcBef>
                <a:spcPts val="0"/>
              </a:spcBef>
              <a:spcAft>
                <a:spcPts val="0"/>
              </a:spcAft>
              <a:buClr>
                <a:srgbClr val="404040"/>
              </a:buClr>
              <a:buSzPts val="1800"/>
              <a:buFont typeface="Calibri"/>
              <a:buChar char="•"/>
            </a:pPr>
            <a:r>
              <a:rPr lang="en-US" sz="1800">
                <a:solidFill>
                  <a:srgbClr val="404040"/>
                </a:solidFill>
                <a:latin typeface="Calibri"/>
                <a:ea typeface="Calibri"/>
                <a:cs typeface="Calibri"/>
                <a:sym typeface="Calibri"/>
              </a:rPr>
              <a:t>If you have a class of 20 people, you will split the class into 4 groups. Have each person count a number from 1 to 5 and bring all the 1’s, 2’s, 3’s, 4’s, and 5’s together. Have the participants who counted 1 in one group, 2’s in another group, and so on</a:t>
            </a:r>
            <a:endParaRPr lang="en-US" sz="1800">
              <a:solidFill>
                <a:srgbClr val="404040"/>
              </a:solidFill>
              <a:latin typeface="Calibri"/>
              <a:ea typeface="Calibri"/>
              <a:cs typeface="Calibri"/>
              <a:sym typeface="Calibri"/>
            </a:endParaRPr>
          </a:p>
          <a:p>
            <a:pPr marL="342900" lvl="0" indent="-342900" algn="l" rtl="0">
              <a:spcBef>
                <a:spcPts val="0"/>
              </a:spcBef>
              <a:spcAft>
                <a:spcPts val="0"/>
              </a:spcAft>
              <a:buClr>
                <a:srgbClr val="404040"/>
              </a:buClr>
              <a:buSzPts val="1800"/>
              <a:buFont typeface="Calibri"/>
              <a:buChar char="•"/>
            </a:pPr>
            <a:r>
              <a:rPr lang="en-US" sz="1800">
                <a:solidFill>
                  <a:srgbClr val="404040"/>
                </a:solidFill>
                <a:latin typeface="Calibri"/>
                <a:ea typeface="Calibri"/>
                <a:cs typeface="Calibri"/>
                <a:sym typeface="Calibri"/>
              </a:rPr>
              <a:t>This is also an activity where you can combine introductions and learning objectives by adding another question but is optional. As an example, "What is the combined work experience of the group?  </a:t>
            </a:r>
            <a:endParaRPr lang="en-US" sz="1800">
              <a:solidFill>
                <a:srgbClr val="404040"/>
              </a:solidFill>
              <a:latin typeface="Calibri"/>
              <a:ea typeface="Calibri"/>
              <a:cs typeface="Calibri"/>
              <a:sym typeface="Calibri"/>
            </a:endParaRPr>
          </a:p>
          <a:p>
            <a:pPr marL="342900" lvl="0" indent="-342900" algn="l" rtl="0">
              <a:spcBef>
                <a:spcPts val="0"/>
              </a:spcBef>
              <a:spcAft>
                <a:spcPts val="0"/>
              </a:spcAft>
              <a:buClr>
                <a:srgbClr val="404040"/>
              </a:buClr>
              <a:buSzPts val="1800"/>
              <a:buFont typeface="Calibri"/>
              <a:buChar char="•"/>
            </a:pPr>
            <a:r>
              <a:rPr lang="en-US" sz="1800">
                <a:solidFill>
                  <a:srgbClr val="404040"/>
                </a:solidFill>
                <a:latin typeface="Calibri"/>
                <a:ea typeface="Calibri"/>
                <a:cs typeface="Calibri"/>
                <a:sym typeface="Calibri"/>
              </a:rPr>
              <a:t>Mentioning the number of objectives that you expect from each group will help manage the time and keep the discussion intact and organized.</a:t>
            </a:r>
            <a:endParaRPr lang="en-US" sz="1800">
              <a:solidFill>
                <a:srgbClr val="404040"/>
              </a:solidFill>
              <a:latin typeface="Calibri"/>
              <a:ea typeface="Calibri"/>
              <a:cs typeface="Calibri"/>
              <a:sym typeface="Calibri"/>
            </a:endParaRPr>
          </a:p>
        </p:txBody>
      </p:sp>
      <p:sp>
        <p:nvSpPr>
          <p:cNvPr id="120" name="Google Shape;120;p5: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6: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marR="0" lvl="0" indent="0" algn="l" rtl="0">
              <a:lnSpc>
                <a:spcPct val="100000"/>
              </a:lnSpc>
              <a:spcBef>
                <a:spcPts val="0"/>
              </a:spcBef>
              <a:spcAft>
                <a:spcPts val="0"/>
              </a:spcAft>
              <a:buClr>
                <a:schemeClr val="dk1"/>
              </a:buClr>
              <a:buSzPts val="1800"/>
              <a:buFont typeface="Calibri"/>
              <a:buNone/>
            </a:pPr>
            <a:endParaRPr sz="18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404040"/>
              </a:buClr>
              <a:buSzPts val="1800"/>
              <a:buFont typeface="Calibri"/>
              <a:buNone/>
            </a:pPr>
            <a:r>
              <a:rPr lang="en-US" sz="1800">
                <a:solidFill>
                  <a:srgbClr val="404040"/>
                </a:solidFill>
                <a:latin typeface="Calibri"/>
                <a:ea typeface="Calibri"/>
                <a:cs typeface="Calibri"/>
                <a:sym typeface="Calibri"/>
              </a:rPr>
              <a:t>Materials needed for the activities in this module may include: </a:t>
            </a:r>
            <a:endParaRPr lang="en-US" sz="1800">
              <a:solidFill>
                <a:srgbClr val="404040"/>
              </a:solidFill>
              <a:latin typeface="Calibri"/>
              <a:ea typeface="Calibri"/>
              <a:cs typeface="Calibri"/>
              <a:sym typeface="Calibri"/>
            </a:endParaRPr>
          </a:p>
          <a:p>
            <a:pPr marL="0" marR="0" lvl="0" indent="0" algn="l" rtl="0">
              <a:lnSpc>
                <a:spcPct val="100000"/>
              </a:lnSpc>
              <a:spcBef>
                <a:spcPts val="0"/>
              </a:spcBef>
              <a:spcAft>
                <a:spcPts val="0"/>
              </a:spcAft>
              <a:buClr>
                <a:srgbClr val="404040"/>
              </a:buClr>
              <a:buSzPts val="1800"/>
              <a:buFont typeface="Calibri"/>
              <a:buNone/>
            </a:pPr>
            <a:r>
              <a:rPr lang="en-US" sz="1800">
                <a:solidFill>
                  <a:srgbClr val="404040"/>
                </a:solidFill>
                <a:latin typeface="Calibri"/>
                <a:ea typeface="Calibri"/>
                <a:cs typeface="Calibri"/>
                <a:sym typeface="Calibri"/>
              </a:rPr>
              <a:t>Notebooks, pens, pencils, blank flipcharts, Whiteboard, Stopwatch, Post-it notes, paper, text markers, response cards, or string, etc.</a:t>
            </a:r>
            <a:endParaRPr lang="en-US" sz="1800">
              <a:solidFill>
                <a:srgbClr val="404040"/>
              </a:solidFill>
              <a:latin typeface="Calibri"/>
              <a:ea typeface="Calibri"/>
              <a:cs typeface="Calibri"/>
              <a:sym typeface="Calibri"/>
            </a:endParaRPr>
          </a:p>
          <a:p>
            <a:pPr marL="0" lvl="0" indent="0" algn="l" rtl="0">
              <a:spcBef>
                <a:spcPts val="0"/>
              </a:spcBef>
              <a:spcAft>
                <a:spcPts val="0"/>
              </a:spcAft>
              <a:buNone/>
            </a:pPr>
          </a:p>
        </p:txBody>
      </p:sp>
      <p:sp>
        <p:nvSpPr>
          <p:cNvPr id="138" name="Google Shape;138;p6: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p7: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a:t>Note to Facilitator</a:t>
            </a:r>
            <a:endParaRPr lang="en-US" b="1"/>
          </a:p>
          <a:p>
            <a:pPr marL="0" lvl="0" indent="0" algn="l" rtl="0">
              <a:lnSpc>
                <a:spcPct val="115000"/>
              </a:lnSpc>
              <a:spcBef>
                <a:spcPts val="0"/>
              </a:spcBef>
              <a:spcAft>
                <a:spcPts val="0"/>
              </a:spcAft>
              <a:buNone/>
            </a:pP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Ask participants that based on what they have read so far in their pre-reading about WealthLock</a:t>
            </a:r>
            <a:r>
              <a:rPr lang="en-US" sz="1800" baseline="30000">
                <a:solidFill>
                  <a:srgbClr val="404040"/>
                </a:solidFill>
                <a:latin typeface="Calibri"/>
                <a:ea typeface="Calibri"/>
                <a:cs typeface="Calibri"/>
                <a:sym typeface="Calibri"/>
              </a:rPr>
              <a:t>SM</a:t>
            </a:r>
            <a:r>
              <a:rPr lang="en-US" sz="1800">
                <a:solidFill>
                  <a:srgbClr val="404040"/>
                </a:solidFill>
                <a:latin typeface="Calibri"/>
                <a:ea typeface="Calibri"/>
                <a:cs typeface="Calibri"/>
                <a:sym typeface="Calibri"/>
              </a:rPr>
              <a:t> Accumulator, in their own words, what is their understanding of the annuity product?</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Can you think of a few basic features of the WealthLock</a:t>
            </a:r>
            <a:r>
              <a:rPr lang="en-US" sz="1800" baseline="30000">
                <a:solidFill>
                  <a:srgbClr val="404040"/>
                </a:solidFill>
                <a:latin typeface="Calibri"/>
                <a:ea typeface="Calibri"/>
                <a:cs typeface="Calibri"/>
                <a:sym typeface="Calibri"/>
              </a:rPr>
              <a:t>SM</a:t>
            </a:r>
            <a:r>
              <a:rPr lang="en-US" sz="1800">
                <a:solidFill>
                  <a:srgbClr val="404040"/>
                </a:solidFill>
                <a:latin typeface="Calibri"/>
                <a:ea typeface="Calibri"/>
                <a:cs typeface="Calibri"/>
                <a:sym typeface="Calibri"/>
              </a:rPr>
              <a:t> Accumulator and jot them down on your notepad?</a:t>
            </a:r>
            <a:endParaRPr sz="1800">
              <a:solidFill>
                <a:srgbClr val="404040"/>
              </a:solidFill>
              <a:latin typeface="Calibri"/>
              <a:ea typeface="Calibri"/>
              <a:cs typeface="Calibri"/>
              <a:sym typeface="Calibri"/>
            </a:endParaRPr>
          </a:p>
          <a:p>
            <a:pPr marL="0" lvl="0" indent="0" algn="l" rtl="0">
              <a:spcBef>
                <a:spcPts val="1000"/>
              </a:spcBef>
              <a:spcAft>
                <a:spcPts val="0"/>
              </a:spcAft>
              <a:buNone/>
            </a:pPr>
          </a:p>
        </p:txBody>
      </p:sp>
      <p:sp>
        <p:nvSpPr>
          <p:cNvPr id="147" name="Google Shape;147;p7: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8: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r>
              <a:rPr lang="en-US" b="1" i="0">
                <a:solidFill>
                  <a:srgbClr val="080808"/>
                </a:solidFill>
                <a:latin typeface="Lato" panose="020F0502020204030203"/>
                <a:ea typeface="Lato" panose="020F0502020204030203"/>
                <a:cs typeface="Lato" panose="020F0502020204030203"/>
                <a:sym typeface="Lato" panose="020F0502020204030203"/>
              </a:rPr>
              <a:t>Notes to Facilitator</a:t>
            </a:r>
            <a:endParaRPr lang="en-US" b="1" i="0">
              <a:solidFill>
                <a:srgbClr val="080808"/>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A90F38"/>
              </a:buClr>
              <a:buSzPts val="1800"/>
              <a:buFont typeface="Calibri"/>
              <a:buNone/>
            </a:pPr>
            <a:r>
              <a:rPr lang="en-US" sz="1800">
                <a:solidFill>
                  <a:srgbClr val="A90F38"/>
                </a:solidFill>
                <a:latin typeface="Calibri"/>
                <a:ea typeface="Calibri"/>
                <a:cs typeface="Calibri"/>
                <a:sym typeface="Calibri"/>
              </a:rPr>
              <a:t>It’s important to have your own personal style in introducing yourself to the group, hence we will not provide a guideline in this document.</a:t>
            </a:r>
            <a:endParaRPr lang="en-US" sz="1800">
              <a:solidFill>
                <a:srgbClr val="A90F38"/>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404040"/>
              </a:solidFill>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rgbClr val="404040"/>
                </a:solidFill>
                <a:latin typeface="Calibri"/>
                <a:ea typeface="Calibri"/>
                <a:cs typeface="Calibri"/>
                <a:sym typeface="Calibri"/>
              </a:rPr>
              <a:t>Pre-work activities</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Along with beginning the session with an introduction, it would be a good idea to ask the learners if they have finished the pre-reading exercises.</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a:solidFill>
                  <a:srgbClr val="404040"/>
                </a:solidFill>
                <a:latin typeface="Calibri"/>
                <a:ea typeface="Calibri"/>
                <a:cs typeface="Calibri"/>
                <a:sym typeface="Calibri"/>
              </a:rPr>
              <a:t> </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i="1">
                <a:solidFill>
                  <a:srgbClr val="404040"/>
                </a:solidFill>
                <a:latin typeface="Calibri"/>
                <a:ea typeface="Calibri"/>
                <a:cs typeface="Calibri"/>
                <a:sym typeface="Calibri"/>
              </a:rPr>
              <a:t>Pre-reading exercises: This will include the overall reading of all the three modules (WealthLock</a:t>
            </a:r>
            <a:r>
              <a:rPr lang="en-US" sz="1800" i="1" baseline="30000">
                <a:solidFill>
                  <a:srgbClr val="404040"/>
                </a:solidFill>
                <a:latin typeface="Calibri"/>
                <a:ea typeface="Calibri"/>
                <a:cs typeface="Calibri"/>
                <a:sym typeface="Calibri"/>
              </a:rPr>
              <a:t>SM </a:t>
            </a:r>
            <a:r>
              <a:rPr lang="en-US" sz="1800" i="1">
                <a:solidFill>
                  <a:srgbClr val="404040"/>
                </a:solidFill>
                <a:latin typeface="Calibri"/>
                <a:ea typeface="Calibri"/>
                <a:cs typeface="Calibri"/>
                <a:sym typeface="Calibri"/>
              </a:rPr>
              <a:t>Accumulator, WealthLock</a:t>
            </a:r>
            <a:r>
              <a:rPr lang="en-US" sz="1800" i="1" baseline="30000">
                <a:solidFill>
                  <a:srgbClr val="404040"/>
                </a:solidFill>
                <a:latin typeface="Calibri"/>
                <a:ea typeface="Calibri"/>
                <a:cs typeface="Calibri"/>
                <a:sym typeface="Calibri"/>
              </a:rPr>
              <a:t>SM </a:t>
            </a:r>
            <a:r>
              <a:rPr lang="en-US" sz="1800" i="1">
                <a:solidFill>
                  <a:srgbClr val="404040"/>
                </a:solidFill>
                <a:latin typeface="Calibri"/>
                <a:ea typeface="Calibri"/>
                <a:cs typeface="Calibri"/>
                <a:sym typeface="Calibri"/>
              </a:rPr>
              <a:t>MYGA, Synergy Choice</a:t>
            </a:r>
            <a:r>
              <a:rPr lang="en-US" sz="1800" i="1" baseline="30000">
                <a:solidFill>
                  <a:srgbClr val="404040"/>
                </a:solidFill>
                <a:latin typeface="Calibri"/>
                <a:ea typeface="Calibri"/>
                <a:cs typeface="Calibri"/>
                <a:sym typeface="Calibri"/>
              </a:rPr>
              <a:t>TM </a:t>
            </a:r>
            <a:r>
              <a:rPr lang="en-US" sz="1800" i="1">
                <a:solidFill>
                  <a:srgbClr val="404040"/>
                </a:solidFill>
                <a:latin typeface="Calibri"/>
                <a:ea typeface="Calibri"/>
                <a:cs typeface="Calibri"/>
                <a:sym typeface="Calibri"/>
              </a:rPr>
              <a:t>MYGA).</a:t>
            </a:r>
            <a:endParaRPr sz="1800">
              <a:solidFill>
                <a:srgbClr val="404040"/>
              </a:solidFill>
              <a:latin typeface="Calibri"/>
              <a:ea typeface="Calibri"/>
              <a:cs typeface="Calibri"/>
              <a:sym typeface="Calibri"/>
            </a:endParaRPr>
          </a:p>
          <a:p>
            <a:pPr marL="0" lvl="0" indent="0" algn="l" rtl="0">
              <a:lnSpc>
                <a:spcPct val="115000"/>
              </a:lnSpc>
              <a:spcBef>
                <a:spcPts val="1000"/>
              </a:spcBef>
              <a:spcAft>
                <a:spcPts val="0"/>
              </a:spcAft>
              <a:buNone/>
            </a:pPr>
            <a:r>
              <a:rPr lang="en-US" sz="1800" i="1">
                <a:solidFill>
                  <a:srgbClr val="404040"/>
                </a:solidFill>
                <a:latin typeface="Calibri"/>
                <a:ea typeface="Calibri"/>
                <a:cs typeface="Calibri"/>
                <a:sym typeface="Calibri"/>
              </a:rPr>
              <a:t>Pre-reading resources: </a:t>
            </a:r>
            <a:endParaRPr sz="1800">
              <a:solidFill>
                <a:srgbClr val="404040"/>
              </a:solidFill>
              <a:latin typeface="Calibri"/>
              <a:ea typeface="Calibri"/>
              <a:cs typeface="Calibri"/>
              <a:sym typeface="Calibri"/>
            </a:endParaRPr>
          </a:p>
          <a:p>
            <a:pPr marL="342900" lvl="0" indent="-342900" algn="just" rtl="0">
              <a:spcBef>
                <a:spcPts val="1000"/>
              </a:spcBef>
              <a:spcAft>
                <a:spcPts val="0"/>
              </a:spcAft>
              <a:buClr>
                <a:srgbClr val="404040"/>
              </a:buClr>
              <a:buSzPts val="1800"/>
              <a:buFont typeface="Noto Sans Symbols"/>
              <a:buChar char="∙"/>
            </a:pPr>
            <a:r>
              <a:rPr lang="en-US" sz="1800" u="sng">
                <a:solidFill>
                  <a:srgbClr val="404040"/>
                </a:solidFill>
                <a:latin typeface="Calibri"/>
                <a:ea typeface="Calibri"/>
                <a:cs typeface="Calibri"/>
                <a:sym typeface="Calibri"/>
                <a:hlinkClick r:id="rId3"/>
              </a:rPr>
              <a:t>Client Crediting Strategies Comparison</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u="sng">
                <a:solidFill>
                  <a:srgbClr val="404040"/>
                </a:solidFill>
                <a:latin typeface="Calibri"/>
                <a:ea typeface="Calibri"/>
                <a:cs typeface="Calibri"/>
                <a:sym typeface="Calibri"/>
                <a:hlinkClick r:id="rId4"/>
              </a:rPr>
              <a:t>Client Product Comparison Chart</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just" rtl="0">
              <a:spcBef>
                <a:spcPts val="0"/>
              </a:spcBef>
              <a:spcAft>
                <a:spcPts val="0"/>
              </a:spcAft>
              <a:buClr>
                <a:srgbClr val="404040"/>
              </a:buClr>
              <a:buSzPts val="1800"/>
              <a:buFont typeface="Noto Sans Symbols"/>
              <a:buChar char="∙"/>
            </a:pPr>
            <a:r>
              <a:rPr lang="en-US" sz="1800" u="sng">
                <a:solidFill>
                  <a:srgbClr val="404040"/>
                </a:solidFill>
                <a:latin typeface="Calibri"/>
                <a:ea typeface="Calibri"/>
                <a:cs typeface="Calibri"/>
                <a:sym typeface="Calibri"/>
                <a:hlinkClick r:id="rId5"/>
              </a:rPr>
              <a:t>WealthLock℠ Accumulator Index Overview</a:t>
            </a:r>
            <a:endParaRPr sz="1800">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8" name="Google Shape;158;p8: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9:notes"/>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p:nvPr>
            <p:ph type="body" idx="1"/>
          </p:nvPr>
        </p:nvSpPr>
        <p:spPr>
          <a:xfrm>
            <a:off x="701040" y="4387136"/>
            <a:ext cx="5608320" cy="4156234"/>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p>
        </p:txBody>
      </p:sp>
      <p:sp>
        <p:nvSpPr>
          <p:cNvPr id="174" name="Google Shape;174;p9:notes"/>
          <p:cNvSpPr txBox="1"/>
          <p:nvPr>
            <p:ph type="sldNum" idx="12"/>
          </p:nvPr>
        </p:nvSpPr>
        <p:spPr>
          <a:xfrm>
            <a:off x="3970938" y="8772668"/>
            <a:ext cx="3037840" cy="461804"/>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1" name="Shape 11"/>
        <p:cNvGrpSpPr/>
        <p:nvPr/>
      </p:nvGrpSpPr>
      <p:grpSpPr>
        <a:xfrm>
          <a:off x="0" y="0"/>
          <a:ext cx="0" cy="0"/>
          <a:chOff x="0" y="0"/>
          <a:chExt cx="0" cy="0"/>
        </a:xfrm>
      </p:grpSpPr>
      <p:sp>
        <p:nvSpPr>
          <p:cNvPr id="13" name="Google Shape;13;p74"/>
          <p:cNvSpPr txBox="1"/>
          <p:nvPr>
            <p:ph type="ctrTitle"/>
          </p:nvPr>
        </p:nvSpPr>
        <p:spPr>
          <a:xfrm>
            <a:off x="842065" y="3571729"/>
            <a:ext cx="10185324" cy="952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2"/>
              </a:buClr>
              <a:buSzPts val="3000"/>
              <a:buFont typeface="Arial" panose="020B0604020202020204"/>
              <a:buNone/>
              <a:defRPr sz="3000" b="1" i="0">
                <a:solidFill>
                  <a:schemeClr val="accent2"/>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74"/>
          <p:cNvSpPr txBox="1"/>
          <p:nvPr>
            <p:ph type="subTitle" idx="1"/>
          </p:nvPr>
        </p:nvSpPr>
        <p:spPr>
          <a:xfrm>
            <a:off x="842065" y="4578821"/>
            <a:ext cx="10185324" cy="66675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chemeClr val="dk2"/>
              </a:buClr>
              <a:buSzPts val="2200"/>
              <a:buFont typeface="Arial" panose="020B0604020202020204"/>
              <a:buNone/>
              <a:defRPr sz="22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300"/>
              </a:spcBef>
              <a:spcAft>
                <a:spcPts val="0"/>
              </a:spcAft>
              <a:buClr>
                <a:srgbClr val="281D78"/>
              </a:buClr>
              <a:buSzPts val="1980"/>
              <a:buFont typeface="Arial" panose="020B0604020202020204"/>
              <a:buNone/>
              <a:defRPr sz="2200" b="0" i="0" u="none" strike="noStrike" cap="none">
                <a:solidFill>
                  <a:schemeClr val="dk1"/>
                </a:solidFill>
                <a:latin typeface="Raleway"/>
                <a:ea typeface="Raleway"/>
                <a:cs typeface="Raleway"/>
                <a:sym typeface="Raleway"/>
              </a:defRPr>
            </a:lvl2pPr>
            <a:lvl3pPr marR="0" lvl="2" algn="ctr" rtl="0">
              <a:spcBef>
                <a:spcPts val="300"/>
              </a:spcBef>
              <a:spcAft>
                <a:spcPts val="0"/>
              </a:spcAft>
              <a:buClr>
                <a:srgbClr val="281D78"/>
              </a:buClr>
              <a:buSzPts val="1980"/>
              <a:buFont typeface="Calibri"/>
              <a:buNone/>
              <a:defRPr sz="1980" b="0" i="0" u="none" strike="noStrike" cap="none">
                <a:solidFill>
                  <a:schemeClr val="dk1"/>
                </a:solidFill>
                <a:latin typeface="Raleway"/>
                <a:ea typeface="Raleway"/>
                <a:cs typeface="Raleway"/>
                <a:sym typeface="Raleway"/>
              </a:defRPr>
            </a:lvl3pPr>
            <a:lvl4pPr marR="0" lvl="3" algn="ctr" rtl="0">
              <a:spcBef>
                <a:spcPts val="300"/>
              </a:spcBef>
              <a:spcAft>
                <a:spcPts val="0"/>
              </a:spcAft>
              <a:buClr>
                <a:srgbClr val="281D78"/>
              </a:buClr>
              <a:buSzPts val="1760"/>
              <a:buFont typeface="Calibri"/>
              <a:buNone/>
              <a:defRPr sz="1760" b="0" i="0" u="none" strike="noStrike" cap="none">
                <a:solidFill>
                  <a:schemeClr val="dk1"/>
                </a:solidFill>
                <a:latin typeface="Raleway"/>
                <a:ea typeface="Raleway"/>
                <a:cs typeface="Raleway"/>
                <a:sym typeface="Raleway"/>
              </a:defRPr>
            </a:lvl4pPr>
            <a:lvl5pPr marR="0" lvl="4" algn="ctr" rtl="0">
              <a:spcBef>
                <a:spcPts val="300"/>
              </a:spcBef>
              <a:spcAft>
                <a:spcPts val="0"/>
              </a:spcAft>
              <a:buClr>
                <a:srgbClr val="281D78"/>
              </a:buClr>
              <a:buSzPts val="1760"/>
              <a:buFont typeface="Arial" panose="020B0604020202020204"/>
              <a:buNone/>
              <a:defRPr sz="1760" b="0" i="0" u="none" strike="noStrike" cap="none">
                <a:solidFill>
                  <a:schemeClr val="dk1"/>
                </a:solidFill>
                <a:latin typeface="Raleway"/>
                <a:ea typeface="Raleway"/>
                <a:cs typeface="Raleway"/>
                <a:sym typeface="Raleway"/>
              </a:defRPr>
            </a:lvl5pPr>
            <a:lvl6pPr marR="0" lvl="5"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6pPr>
            <a:lvl7pPr marR="0" lvl="6"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7pPr>
            <a:lvl8pPr marR="0" lvl="7"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8pPr>
            <a:lvl9pPr marR="0" lvl="8"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9pPr>
          </a:lstStyle>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6" name="Shape 16"/>
        <p:cNvGrpSpPr/>
        <p:nvPr/>
      </p:nvGrpSpPr>
      <p:grpSpPr>
        <a:xfrm>
          <a:off x="0" y="0"/>
          <a:ext cx="0" cy="0"/>
          <a:chOff x="0" y="0"/>
          <a:chExt cx="0" cy="0"/>
        </a:xfrm>
      </p:grpSpPr>
      <p:sp>
        <p:nvSpPr>
          <p:cNvPr id="17" name="Google Shape;17;p75"/>
          <p:cNvSpPr txBox="1"/>
          <p:nvPr>
            <p:ph type="title"/>
          </p:nvPr>
        </p:nvSpPr>
        <p:spPr>
          <a:xfrm>
            <a:off x="609600" y="274638"/>
            <a:ext cx="10972800" cy="5635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2100"/>
              <a:buFont typeface="Arial" panose="020B0604020202020204"/>
              <a:buNone/>
              <a:defRPr sz="2100" b="1" i="0">
                <a:solidFill>
                  <a:schemeClr val="accent2"/>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75"/>
          <p:cNvSpPr txBox="1"/>
          <p:nvPr>
            <p:ph type="body" idx="1"/>
          </p:nvPr>
        </p:nvSpPr>
        <p:spPr>
          <a:xfrm>
            <a:off x="609601" y="1320800"/>
            <a:ext cx="10970179" cy="46557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00"/>
              </a:spcBef>
              <a:spcAft>
                <a:spcPts val="0"/>
              </a:spcAft>
              <a:buClr>
                <a:schemeClr val="dk2"/>
              </a:buClr>
              <a:buSzPts val="1200"/>
              <a:buFont typeface="Arial" panose="020B0604020202020204"/>
              <a:buNone/>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297180" algn="l" rtl="0">
              <a:spcBef>
                <a:spcPts val="300"/>
              </a:spcBef>
              <a:spcAft>
                <a:spcPts val="0"/>
              </a:spcAft>
              <a:buClr>
                <a:schemeClr val="accent1"/>
              </a:buClr>
              <a:buSzPts val="1080"/>
              <a:buFont typeface="Noto Sans Symbols"/>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04800" algn="l" rtl="0">
              <a:spcBef>
                <a:spcPts val="300"/>
              </a:spcBef>
              <a:spcAft>
                <a:spcPts val="0"/>
              </a:spcAft>
              <a:buClr>
                <a:schemeClr val="accent1"/>
              </a:buClr>
              <a:buSzPts val="1200"/>
              <a:buFont typeface="Arial" panose="020B0604020202020204"/>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04800" algn="l" rtl="0">
              <a:spcBef>
                <a:spcPts val="300"/>
              </a:spcBef>
              <a:spcAft>
                <a:spcPts val="0"/>
              </a:spcAft>
              <a:buClr>
                <a:schemeClr val="accent1"/>
              </a:buClr>
              <a:buSzPts val="1200"/>
              <a:buFont typeface="Calibri"/>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
        <p:nvSpPr>
          <p:cNvPr id="20" name="Google Shape;20;p75"/>
          <p:cNvSpPr txBox="1"/>
          <p:nvPr/>
        </p:nvSpPr>
        <p:spPr>
          <a:xfrm>
            <a:off x="4585548" y="6528027"/>
            <a:ext cx="301624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accent2"/>
                </a:solidFill>
                <a:latin typeface="Arial" panose="020B0604020202020204"/>
                <a:ea typeface="Arial" panose="020B0604020202020204"/>
                <a:cs typeface="Arial" panose="020B0604020202020204"/>
                <a:sym typeface="Arial" panose="020B0604020202020204"/>
              </a:rPr>
            </a:fld>
            <a:endParaRPr sz="9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22" name="Shape 22"/>
        <p:cNvGrpSpPr/>
        <p:nvPr/>
      </p:nvGrpSpPr>
      <p:grpSpPr>
        <a:xfrm>
          <a:off x="0" y="0"/>
          <a:ext cx="0" cy="0"/>
          <a:chOff x="0" y="0"/>
          <a:chExt cx="0" cy="0"/>
        </a:xfrm>
      </p:grpSpPr>
      <p:sp>
        <p:nvSpPr>
          <p:cNvPr id="23" name="Google Shape;23;p76"/>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9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 name="Google Shape;25;p76"/>
          <p:cNvSpPr txBox="1"/>
          <p:nvPr/>
        </p:nvSpPr>
        <p:spPr>
          <a:xfrm>
            <a:off x="4585548" y="6528027"/>
            <a:ext cx="301624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Arial" panose="020B0604020202020204"/>
                <a:ea typeface="Arial" panose="020B0604020202020204"/>
                <a:cs typeface="Arial" panose="020B0604020202020204"/>
                <a:sym typeface="Arial" panose="020B0604020202020204"/>
              </a:rPr>
            </a:fld>
            <a:endParaRPr sz="9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6" name="Google Shape;26;p76"/>
          <p:cNvSpPr txBox="1"/>
          <p:nvPr>
            <p:ph type="title"/>
          </p:nvPr>
        </p:nvSpPr>
        <p:spPr>
          <a:xfrm>
            <a:off x="609600" y="274638"/>
            <a:ext cx="10972800" cy="5635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100"/>
              <a:buFont typeface="Arial" panose="020B0604020202020204"/>
              <a:buNone/>
              <a:defRPr sz="2100" b="1">
                <a:solidFill>
                  <a:schemeClr val="lt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 Section Slide">
  <p:cSld name="6_ Section Slide">
    <p:spTree>
      <p:nvGrpSpPr>
        <p:cNvPr id="29" name="Shape 29"/>
        <p:cNvGrpSpPr/>
        <p:nvPr/>
      </p:nvGrpSpPr>
      <p:grpSpPr>
        <a:xfrm>
          <a:off x="0" y="0"/>
          <a:ext cx="0" cy="0"/>
          <a:chOff x="0" y="0"/>
          <a:chExt cx="0" cy="0"/>
        </a:xfrm>
      </p:grpSpPr>
      <p:sp>
        <p:nvSpPr>
          <p:cNvPr id="30" name="Google Shape;30;p77"/>
          <p:cNvSpPr/>
          <p:nvPr/>
        </p:nvSpPr>
        <p:spPr>
          <a:xfrm>
            <a:off x="0" y="0"/>
            <a:ext cx="5040573"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77"/>
          <p:cNvSpPr txBox="1"/>
          <p:nvPr>
            <p:ph type="body" idx="1"/>
          </p:nvPr>
        </p:nvSpPr>
        <p:spPr>
          <a:xfrm>
            <a:off x="5402337" y="5201394"/>
            <a:ext cx="6339945" cy="6019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300"/>
              </a:spcBef>
              <a:spcAft>
                <a:spcPts val="0"/>
              </a:spcAft>
              <a:buClr>
                <a:schemeClr val="dk2"/>
              </a:buClr>
              <a:buSzPts val="1600"/>
              <a:buFont typeface="Arial" panose="020B0604020202020204"/>
              <a:buNone/>
              <a:defRPr sz="1600" b="0" i="0" u="none" strike="noStrike" cap="none">
                <a:solidFill>
                  <a:schemeClr val="accent2"/>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980"/>
              <a:buFont typeface="Arial" panose="020B0604020202020204"/>
              <a:buNone/>
              <a:defRPr sz="2200" b="0" i="0" u="none" strike="noStrike" cap="none">
                <a:solidFill>
                  <a:srgbClr val="888888"/>
                </a:solidFill>
                <a:latin typeface="Raleway"/>
                <a:ea typeface="Raleway"/>
                <a:cs typeface="Raleway"/>
                <a:sym typeface="Raleway"/>
              </a:defRPr>
            </a:lvl2pPr>
            <a:lvl3pPr marL="1371600" marR="0" lvl="2" indent="-228600" algn="l" rtl="0">
              <a:spcBef>
                <a:spcPts val="300"/>
              </a:spcBef>
              <a:spcAft>
                <a:spcPts val="0"/>
              </a:spcAft>
              <a:buClr>
                <a:srgbClr val="281D78"/>
              </a:buClr>
              <a:buSzPts val="1980"/>
              <a:buFont typeface="Calibri"/>
              <a:buNone/>
              <a:defRPr sz="1980" b="0" i="0" u="none" strike="noStrike" cap="none">
                <a:solidFill>
                  <a:srgbClr val="888888"/>
                </a:solidFill>
                <a:latin typeface="Raleway"/>
                <a:ea typeface="Raleway"/>
                <a:cs typeface="Raleway"/>
                <a:sym typeface="Raleway"/>
              </a:defRPr>
            </a:lvl3pPr>
            <a:lvl4pPr marL="1828800" marR="0" lvl="3" indent="-228600" algn="l" rtl="0">
              <a:spcBef>
                <a:spcPts val="300"/>
              </a:spcBef>
              <a:spcAft>
                <a:spcPts val="0"/>
              </a:spcAft>
              <a:buClr>
                <a:srgbClr val="281D78"/>
              </a:buClr>
              <a:buSzPts val="1760"/>
              <a:buFont typeface="Calibri"/>
              <a:buNone/>
              <a:defRPr sz="1760" b="0" i="0" u="none" strike="noStrike" cap="none">
                <a:solidFill>
                  <a:srgbClr val="888888"/>
                </a:solidFill>
                <a:latin typeface="Raleway"/>
                <a:ea typeface="Raleway"/>
                <a:cs typeface="Raleway"/>
                <a:sym typeface="Raleway"/>
              </a:defRPr>
            </a:lvl4pPr>
            <a:lvl5pPr marL="2286000" marR="0" lvl="4" indent="-228600" algn="l" rtl="0">
              <a:spcBef>
                <a:spcPts val="300"/>
              </a:spcBef>
              <a:spcAft>
                <a:spcPts val="0"/>
              </a:spcAft>
              <a:buClr>
                <a:srgbClr val="281D78"/>
              </a:buClr>
              <a:buSzPts val="1760"/>
              <a:buFont typeface="Arial" panose="020B0604020202020204"/>
              <a:buNone/>
              <a:defRPr sz="1760" b="0" i="0" u="none" strike="noStrike" cap="none">
                <a:solidFill>
                  <a:srgbClr val="888888"/>
                </a:solidFill>
                <a:latin typeface="Raleway"/>
                <a:ea typeface="Raleway"/>
                <a:cs typeface="Raleway"/>
                <a:sym typeface="Raleway"/>
              </a:defRPr>
            </a:lvl5pPr>
            <a:lvl6pPr marL="2743200" marR="0" lvl="5"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6pPr>
            <a:lvl7pPr marL="3200400" marR="0" lvl="6"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7pPr>
            <a:lvl8pPr marL="3657600" marR="0" lvl="7"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8pPr>
            <a:lvl9pPr marL="4114800" marR="0" lvl="8"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9pPr>
          </a:lstStyle>
          <a:p/>
        </p:txBody>
      </p:sp>
      <p:sp>
        <p:nvSpPr>
          <p:cNvPr id="32" name="Google Shape;32;p77"/>
          <p:cNvSpPr txBox="1"/>
          <p:nvPr>
            <p:ph type="body" idx="2"/>
          </p:nvPr>
        </p:nvSpPr>
        <p:spPr>
          <a:xfrm>
            <a:off x="5415328" y="3831776"/>
            <a:ext cx="6339945" cy="125088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2"/>
              </a:buClr>
              <a:buSzPts val="3000"/>
              <a:buFont typeface="Arial" panose="020B0604020202020204"/>
              <a:buNone/>
              <a:defRPr sz="3000" b="1" i="0" u="none" strike="noStrike" cap="none">
                <a:solidFill>
                  <a:schemeClr val="accent2"/>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080"/>
              <a:buFont typeface="Arial" panose="020B0604020202020204"/>
              <a:buNone/>
              <a:defRPr sz="1200" b="0" i="0" u="none" strike="noStrike" cap="none">
                <a:solidFill>
                  <a:schemeClr val="dk1"/>
                </a:solidFill>
                <a:latin typeface="Raleway"/>
                <a:ea typeface="Raleway"/>
                <a:cs typeface="Raleway"/>
                <a:sym typeface="Raleway"/>
              </a:defRPr>
            </a:lvl2pPr>
            <a:lvl3pPr marL="1371600" marR="0" lvl="2"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3pPr>
            <a:lvl4pPr marL="1828800" marR="0" lvl="3"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34" name="Shape 34"/>
        <p:cNvGrpSpPr/>
        <p:nvPr/>
      </p:nvGrpSpPr>
      <p:grpSpPr>
        <a:xfrm>
          <a:off x="0" y="0"/>
          <a:ext cx="0" cy="0"/>
          <a:chOff x="0" y="0"/>
          <a:chExt cx="0" cy="0"/>
        </a:xfrm>
      </p:grpSpPr>
      <p:sp>
        <p:nvSpPr>
          <p:cNvPr id="35" name="Google Shape;35;p78"/>
          <p:cNvSpPr txBox="1"/>
          <p:nvPr>
            <p:ph type="title"/>
          </p:nvPr>
        </p:nvSpPr>
        <p:spPr>
          <a:xfrm>
            <a:off x="609600" y="274638"/>
            <a:ext cx="10972800" cy="5635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2100"/>
              <a:buFont typeface="Arial" panose="020B0604020202020204"/>
              <a:buNone/>
              <a:defRPr sz="2100" b="1" i="0">
                <a:solidFill>
                  <a:schemeClr val="accent2"/>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8"/>
          <p:cNvSpPr txBox="1"/>
          <p:nvPr>
            <p:ph type="body" idx="1"/>
          </p:nvPr>
        </p:nvSpPr>
        <p:spPr>
          <a:xfrm>
            <a:off x="609601" y="1320800"/>
            <a:ext cx="10970179" cy="46557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00"/>
              </a:spcBef>
              <a:spcAft>
                <a:spcPts val="0"/>
              </a:spcAft>
              <a:buClr>
                <a:schemeClr val="dk2"/>
              </a:buClr>
              <a:buSzPts val="1200"/>
              <a:buFont typeface="Arial" panose="020B0604020202020204"/>
              <a:buNone/>
              <a:defRPr sz="12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297180" algn="l" rtl="0">
              <a:spcBef>
                <a:spcPts val="300"/>
              </a:spcBef>
              <a:spcAft>
                <a:spcPts val="0"/>
              </a:spcAft>
              <a:buClr>
                <a:schemeClr val="accent1"/>
              </a:buClr>
              <a:buSzPts val="1080"/>
              <a:buFont typeface="Noto Sans Symbols"/>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04800" algn="l" rtl="0">
              <a:spcBef>
                <a:spcPts val="300"/>
              </a:spcBef>
              <a:spcAft>
                <a:spcPts val="0"/>
              </a:spcAft>
              <a:buClr>
                <a:schemeClr val="accent1"/>
              </a:buClr>
              <a:buSzPts val="1200"/>
              <a:buFont typeface="Arial" panose="020B0604020202020204"/>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04800" algn="l" rtl="0">
              <a:spcBef>
                <a:spcPts val="300"/>
              </a:spcBef>
              <a:spcAft>
                <a:spcPts val="0"/>
              </a:spcAft>
              <a:buClr>
                <a:schemeClr val="accent1"/>
              </a:buClr>
              <a:buSzPts val="1200"/>
              <a:buFont typeface="Calibri"/>
              <a:buChar char="─"/>
              <a:defRPr sz="12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
        <p:nvSpPr>
          <p:cNvPr id="38" name="Google Shape;38;p78"/>
          <p:cNvSpPr txBox="1"/>
          <p:nvPr/>
        </p:nvSpPr>
        <p:spPr>
          <a:xfrm>
            <a:off x="4585548" y="6528027"/>
            <a:ext cx="301624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a:solidFill>
                  <a:schemeClr val="accent2"/>
                </a:solidFill>
                <a:latin typeface="Arial" panose="020B0604020202020204"/>
                <a:ea typeface="Arial" panose="020B0604020202020204"/>
                <a:cs typeface="Arial" panose="020B0604020202020204"/>
                <a:sym typeface="Arial" panose="020B0604020202020204"/>
              </a:rPr>
            </a:fld>
            <a:endParaRPr sz="900">
              <a:solidFill>
                <a:schemeClr val="accent2"/>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40" name="Shape 40"/>
        <p:cNvGrpSpPr/>
        <p:nvPr/>
      </p:nvGrpSpPr>
      <p:grpSpPr>
        <a:xfrm>
          <a:off x="0" y="0"/>
          <a:ext cx="0" cy="0"/>
          <a:chOff x="0" y="0"/>
          <a:chExt cx="0" cy="0"/>
        </a:xfrm>
      </p:grpSpPr>
      <p:sp>
        <p:nvSpPr>
          <p:cNvPr id="41" name="Google Shape;41;p79"/>
          <p:cNvSpPr/>
          <p:nvPr/>
        </p:nvSpPr>
        <p:spPr>
          <a:xfrm>
            <a:off x="0" y="1"/>
            <a:ext cx="12192000" cy="45788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42" name="Google Shape;42;p79"/>
          <p:cNvSpPr txBox="1"/>
          <p:nvPr>
            <p:ph type="ctrTitle"/>
          </p:nvPr>
        </p:nvSpPr>
        <p:spPr>
          <a:xfrm>
            <a:off x="842065" y="3571729"/>
            <a:ext cx="10185324" cy="952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000"/>
              <a:buFont typeface="Arial" panose="020B0604020202020204"/>
              <a:buNone/>
              <a:defRPr sz="3000" b="1" i="0">
                <a:solidFill>
                  <a:schemeClr val="lt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9"/>
          <p:cNvSpPr txBox="1"/>
          <p:nvPr>
            <p:ph type="subTitle" idx="1"/>
          </p:nvPr>
        </p:nvSpPr>
        <p:spPr>
          <a:xfrm>
            <a:off x="842065" y="4578821"/>
            <a:ext cx="10185324" cy="66675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chemeClr val="dk2"/>
              </a:buClr>
              <a:buSzPts val="2200"/>
              <a:buFont typeface="Arial" panose="020B0604020202020204"/>
              <a:buNone/>
              <a:defRPr sz="22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300"/>
              </a:spcBef>
              <a:spcAft>
                <a:spcPts val="0"/>
              </a:spcAft>
              <a:buClr>
                <a:srgbClr val="281D78"/>
              </a:buClr>
              <a:buSzPts val="1980"/>
              <a:buFont typeface="Arial" panose="020B0604020202020204"/>
              <a:buNone/>
              <a:defRPr sz="2200" b="0" i="0" u="none" strike="noStrike" cap="none">
                <a:solidFill>
                  <a:schemeClr val="dk1"/>
                </a:solidFill>
                <a:latin typeface="Raleway"/>
                <a:ea typeface="Raleway"/>
                <a:cs typeface="Raleway"/>
                <a:sym typeface="Raleway"/>
              </a:defRPr>
            </a:lvl2pPr>
            <a:lvl3pPr marR="0" lvl="2" algn="ctr" rtl="0">
              <a:spcBef>
                <a:spcPts val="300"/>
              </a:spcBef>
              <a:spcAft>
                <a:spcPts val="0"/>
              </a:spcAft>
              <a:buClr>
                <a:srgbClr val="281D78"/>
              </a:buClr>
              <a:buSzPts val="1980"/>
              <a:buFont typeface="Calibri"/>
              <a:buNone/>
              <a:defRPr sz="1980" b="0" i="0" u="none" strike="noStrike" cap="none">
                <a:solidFill>
                  <a:schemeClr val="dk1"/>
                </a:solidFill>
                <a:latin typeface="Raleway"/>
                <a:ea typeface="Raleway"/>
                <a:cs typeface="Raleway"/>
                <a:sym typeface="Raleway"/>
              </a:defRPr>
            </a:lvl3pPr>
            <a:lvl4pPr marR="0" lvl="3" algn="ctr" rtl="0">
              <a:spcBef>
                <a:spcPts val="300"/>
              </a:spcBef>
              <a:spcAft>
                <a:spcPts val="0"/>
              </a:spcAft>
              <a:buClr>
                <a:srgbClr val="281D78"/>
              </a:buClr>
              <a:buSzPts val="1760"/>
              <a:buFont typeface="Calibri"/>
              <a:buNone/>
              <a:defRPr sz="1760" b="0" i="0" u="none" strike="noStrike" cap="none">
                <a:solidFill>
                  <a:schemeClr val="dk1"/>
                </a:solidFill>
                <a:latin typeface="Raleway"/>
                <a:ea typeface="Raleway"/>
                <a:cs typeface="Raleway"/>
                <a:sym typeface="Raleway"/>
              </a:defRPr>
            </a:lvl4pPr>
            <a:lvl5pPr marR="0" lvl="4" algn="ctr" rtl="0">
              <a:spcBef>
                <a:spcPts val="300"/>
              </a:spcBef>
              <a:spcAft>
                <a:spcPts val="0"/>
              </a:spcAft>
              <a:buClr>
                <a:srgbClr val="281D78"/>
              </a:buClr>
              <a:buSzPts val="1760"/>
              <a:buFont typeface="Arial" panose="020B0604020202020204"/>
              <a:buNone/>
              <a:defRPr sz="1760" b="0" i="0" u="none" strike="noStrike" cap="none">
                <a:solidFill>
                  <a:schemeClr val="dk1"/>
                </a:solidFill>
                <a:latin typeface="Raleway"/>
                <a:ea typeface="Raleway"/>
                <a:cs typeface="Raleway"/>
                <a:sym typeface="Raleway"/>
              </a:defRPr>
            </a:lvl5pPr>
            <a:lvl6pPr marR="0" lvl="5"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6pPr>
            <a:lvl7pPr marR="0" lvl="6"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7pPr>
            <a:lvl8pPr marR="0" lvl="7"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8pPr>
            <a:lvl9pPr marR="0" lvl="8" algn="ctr" rtl="0">
              <a:spcBef>
                <a:spcPts val="350"/>
              </a:spcBef>
              <a:spcAft>
                <a:spcPts val="0"/>
              </a:spcAft>
              <a:buClr>
                <a:schemeClr val="dk1"/>
              </a:buClr>
              <a:buSzPts val="1760"/>
              <a:buFont typeface="Arial" panose="020B0604020202020204"/>
              <a:buNone/>
              <a:defRPr sz="1760" b="0" i="0" u="none" strike="noStrike" cap="none">
                <a:solidFill>
                  <a:schemeClr val="dk1"/>
                </a:solidFill>
                <a:latin typeface="Calibri"/>
                <a:ea typeface="Calibri"/>
                <a:cs typeface="Calibri"/>
                <a:sym typeface="Calibri"/>
              </a:defRPr>
            </a:lvl9pPr>
          </a:lstStyle>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 Section Slide">
  <p:cSld name="3_ Section Slide">
    <p:spTree>
      <p:nvGrpSpPr>
        <p:cNvPr id="46" name="Shape 46"/>
        <p:cNvGrpSpPr/>
        <p:nvPr/>
      </p:nvGrpSpPr>
      <p:grpSpPr>
        <a:xfrm>
          <a:off x="0" y="0"/>
          <a:ext cx="0" cy="0"/>
          <a:chOff x="0" y="0"/>
          <a:chExt cx="0" cy="0"/>
        </a:xfrm>
      </p:grpSpPr>
      <p:sp>
        <p:nvSpPr>
          <p:cNvPr id="47" name="Google Shape;47;p80"/>
          <p:cNvSpPr/>
          <p:nvPr/>
        </p:nvSpPr>
        <p:spPr>
          <a:xfrm>
            <a:off x="0" y="2249714"/>
            <a:ext cx="12192000" cy="357689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8" name="Google Shape;48;p80"/>
          <p:cNvCxnSpPr/>
          <p:nvPr/>
        </p:nvCxnSpPr>
        <p:spPr>
          <a:xfrm>
            <a:off x="915035" y="5184455"/>
            <a:ext cx="10506053" cy="0"/>
          </a:xfrm>
          <a:prstGeom prst="straightConnector1">
            <a:avLst/>
          </a:prstGeom>
          <a:noFill/>
          <a:ln w="28575" cap="flat" cmpd="sng">
            <a:solidFill>
              <a:srgbClr val="ED3B69"/>
            </a:solidFill>
            <a:prstDash val="solid"/>
            <a:round/>
            <a:headEnd type="none" w="sm" len="sm"/>
            <a:tailEnd type="none" w="sm" len="sm"/>
          </a:ln>
        </p:spPr>
      </p:cxnSp>
      <p:sp>
        <p:nvSpPr>
          <p:cNvPr id="49" name="Google Shape;49;p80"/>
          <p:cNvSpPr txBox="1"/>
          <p:nvPr>
            <p:ph type="body" idx="1"/>
          </p:nvPr>
        </p:nvSpPr>
        <p:spPr>
          <a:xfrm>
            <a:off x="834885" y="5215042"/>
            <a:ext cx="10586203" cy="6019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300"/>
              </a:spcBef>
              <a:spcAft>
                <a:spcPts val="0"/>
              </a:spcAft>
              <a:buClr>
                <a:schemeClr val="dk2"/>
              </a:buClr>
              <a:buSzPts val="1600"/>
              <a:buFont typeface="Arial" panose="020B0604020202020204"/>
              <a:buNone/>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980"/>
              <a:buFont typeface="Arial" panose="020B0604020202020204"/>
              <a:buNone/>
              <a:defRPr sz="2200" b="0" i="0" u="none" strike="noStrike" cap="none">
                <a:solidFill>
                  <a:srgbClr val="888888"/>
                </a:solidFill>
                <a:latin typeface="Raleway"/>
                <a:ea typeface="Raleway"/>
                <a:cs typeface="Raleway"/>
                <a:sym typeface="Raleway"/>
              </a:defRPr>
            </a:lvl2pPr>
            <a:lvl3pPr marL="1371600" marR="0" lvl="2" indent="-228600" algn="l" rtl="0">
              <a:spcBef>
                <a:spcPts val="300"/>
              </a:spcBef>
              <a:spcAft>
                <a:spcPts val="0"/>
              </a:spcAft>
              <a:buClr>
                <a:srgbClr val="281D78"/>
              </a:buClr>
              <a:buSzPts val="1980"/>
              <a:buFont typeface="Calibri"/>
              <a:buNone/>
              <a:defRPr sz="1980" b="0" i="0" u="none" strike="noStrike" cap="none">
                <a:solidFill>
                  <a:srgbClr val="888888"/>
                </a:solidFill>
                <a:latin typeface="Raleway"/>
                <a:ea typeface="Raleway"/>
                <a:cs typeface="Raleway"/>
                <a:sym typeface="Raleway"/>
              </a:defRPr>
            </a:lvl3pPr>
            <a:lvl4pPr marL="1828800" marR="0" lvl="3" indent="-228600" algn="l" rtl="0">
              <a:spcBef>
                <a:spcPts val="300"/>
              </a:spcBef>
              <a:spcAft>
                <a:spcPts val="0"/>
              </a:spcAft>
              <a:buClr>
                <a:srgbClr val="281D78"/>
              </a:buClr>
              <a:buSzPts val="1760"/>
              <a:buFont typeface="Calibri"/>
              <a:buNone/>
              <a:defRPr sz="1760" b="0" i="0" u="none" strike="noStrike" cap="none">
                <a:solidFill>
                  <a:srgbClr val="888888"/>
                </a:solidFill>
                <a:latin typeface="Raleway"/>
                <a:ea typeface="Raleway"/>
                <a:cs typeface="Raleway"/>
                <a:sym typeface="Raleway"/>
              </a:defRPr>
            </a:lvl4pPr>
            <a:lvl5pPr marL="2286000" marR="0" lvl="4" indent="-228600" algn="l" rtl="0">
              <a:spcBef>
                <a:spcPts val="300"/>
              </a:spcBef>
              <a:spcAft>
                <a:spcPts val="0"/>
              </a:spcAft>
              <a:buClr>
                <a:srgbClr val="281D78"/>
              </a:buClr>
              <a:buSzPts val="1760"/>
              <a:buFont typeface="Arial" panose="020B0604020202020204"/>
              <a:buNone/>
              <a:defRPr sz="1760" b="0" i="0" u="none" strike="noStrike" cap="none">
                <a:solidFill>
                  <a:srgbClr val="888888"/>
                </a:solidFill>
                <a:latin typeface="Raleway"/>
                <a:ea typeface="Raleway"/>
                <a:cs typeface="Raleway"/>
                <a:sym typeface="Raleway"/>
              </a:defRPr>
            </a:lvl5pPr>
            <a:lvl6pPr marL="2743200" marR="0" lvl="5"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6pPr>
            <a:lvl7pPr marL="3200400" marR="0" lvl="6"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7pPr>
            <a:lvl8pPr marL="3657600" marR="0" lvl="7"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8pPr>
            <a:lvl9pPr marL="4114800" marR="0" lvl="8"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9pPr>
          </a:lstStyle>
          <a:p/>
        </p:txBody>
      </p:sp>
      <p:sp>
        <p:nvSpPr>
          <p:cNvPr id="50" name="Google Shape;50;p80"/>
          <p:cNvSpPr txBox="1"/>
          <p:nvPr>
            <p:ph type="body" idx="2"/>
          </p:nvPr>
        </p:nvSpPr>
        <p:spPr>
          <a:xfrm>
            <a:off x="847876" y="3845424"/>
            <a:ext cx="10651067" cy="125088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2"/>
              </a:buClr>
              <a:buSzPts val="3500"/>
              <a:buFont typeface="Arial" panose="020B0604020202020204"/>
              <a:buNone/>
              <a:defRPr sz="3500" b="1"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080"/>
              <a:buFont typeface="Arial" panose="020B0604020202020204"/>
              <a:buNone/>
              <a:defRPr sz="1200" b="0" i="0" u="none" strike="noStrike" cap="none">
                <a:solidFill>
                  <a:schemeClr val="dk1"/>
                </a:solidFill>
                <a:latin typeface="Raleway"/>
                <a:ea typeface="Raleway"/>
                <a:cs typeface="Raleway"/>
                <a:sym typeface="Raleway"/>
              </a:defRPr>
            </a:lvl2pPr>
            <a:lvl3pPr marL="1371600" marR="0" lvl="2"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3pPr>
            <a:lvl4pPr marL="1828800" marR="0" lvl="3"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 Section Slide">
  <p:cSld name="4_ Section Slide">
    <p:spTree>
      <p:nvGrpSpPr>
        <p:cNvPr id="52" name="Shape 52"/>
        <p:cNvGrpSpPr/>
        <p:nvPr/>
      </p:nvGrpSpPr>
      <p:grpSpPr>
        <a:xfrm>
          <a:off x="0" y="0"/>
          <a:ext cx="0" cy="0"/>
          <a:chOff x="0" y="0"/>
          <a:chExt cx="0" cy="0"/>
        </a:xfrm>
      </p:grpSpPr>
      <p:sp>
        <p:nvSpPr>
          <p:cNvPr id="53" name="Google Shape;53;p81"/>
          <p:cNvSpPr/>
          <p:nvPr/>
        </p:nvSpPr>
        <p:spPr>
          <a:xfrm flipH="1">
            <a:off x="0" y="0"/>
            <a:ext cx="7151427"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cxnSp>
        <p:nvCxnSpPr>
          <p:cNvPr id="54" name="Google Shape;54;p81"/>
          <p:cNvCxnSpPr/>
          <p:nvPr/>
        </p:nvCxnSpPr>
        <p:spPr>
          <a:xfrm>
            <a:off x="915035" y="5170807"/>
            <a:ext cx="5715149" cy="0"/>
          </a:xfrm>
          <a:prstGeom prst="straightConnector1">
            <a:avLst/>
          </a:prstGeom>
          <a:noFill/>
          <a:ln w="28575" cap="flat" cmpd="sng">
            <a:solidFill>
              <a:srgbClr val="ED3B69"/>
            </a:solidFill>
            <a:prstDash val="solid"/>
            <a:round/>
            <a:headEnd type="none" w="sm" len="sm"/>
            <a:tailEnd type="none" w="sm" len="sm"/>
          </a:ln>
        </p:spPr>
      </p:cxnSp>
      <p:sp>
        <p:nvSpPr>
          <p:cNvPr id="55" name="Google Shape;55;p81"/>
          <p:cNvSpPr txBox="1"/>
          <p:nvPr>
            <p:ph type="body" idx="1"/>
          </p:nvPr>
        </p:nvSpPr>
        <p:spPr>
          <a:xfrm>
            <a:off x="834885" y="5201394"/>
            <a:ext cx="5758749" cy="6019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300"/>
              </a:spcBef>
              <a:spcAft>
                <a:spcPts val="0"/>
              </a:spcAft>
              <a:buClr>
                <a:schemeClr val="dk2"/>
              </a:buClr>
              <a:buSzPts val="1600"/>
              <a:buFont typeface="Arial" panose="020B0604020202020204"/>
              <a:buNone/>
              <a:defRPr sz="16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980"/>
              <a:buFont typeface="Arial" panose="020B0604020202020204"/>
              <a:buNone/>
              <a:defRPr sz="2200" b="0" i="0" u="none" strike="noStrike" cap="none">
                <a:solidFill>
                  <a:srgbClr val="888888"/>
                </a:solidFill>
                <a:latin typeface="Raleway"/>
                <a:ea typeface="Raleway"/>
                <a:cs typeface="Raleway"/>
                <a:sym typeface="Raleway"/>
              </a:defRPr>
            </a:lvl2pPr>
            <a:lvl3pPr marL="1371600" marR="0" lvl="2" indent="-228600" algn="l" rtl="0">
              <a:spcBef>
                <a:spcPts val="300"/>
              </a:spcBef>
              <a:spcAft>
                <a:spcPts val="0"/>
              </a:spcAft>
              <a:buClr>
                <a:srgbClr val="281D78"/>
              </a:buClr>
              <a:buSzPts val="1980"/>
              <a:buFont typeface="Calibri"/>
              <a:buNone/>
              <a:defRPr sz="1980" b="0" i="0" u="none" strike="noStrike" cap="none">
                <a:solidFill>
                  <a:srgbClr val="888888"/>
                </a:solidFill>
                <a:latin typeface="Raleway"/>
                <a:ea typeface="Raleway"/>
                <a:cs typeface="Raleway"/>
                <a:sym typeface="Raleway"/>
              </a:defRPr>
            </a:lvl3pPr>
            <a:lvl4pPr marL="1828800" marR="0" lvl="3" indent="-228600" algn="l" rtl="0">
              <a:spcBef>
                <a:spcPts val="300"/>
              </a:spcBef>
              <a:spcAft>
                <a:spcPts val="0"/>
              </a:spcAft>
              <a:buClr>
                <a:srgbClr val="281D78"/>
              </a:buClr>
              <a:buSzPts val="1760"/>
              <a:buFont typeface="Calibri"/>
              <a:buNone/>
              <a:defRPr sz="1760" b="0" i="0" u="none" strike="noStrike" cap="none">
                <a:solidFill>
                  <a:srgbClr val="888888"/>
                </a:solidFill>
                <a:latin typeface="Raleway"/>
                <a:ea typeface="Raleway"/>
                <a:cs typeface="Raleway"/>
                <a:sym typeface="Raleway"/>
              </a:defRPr>
            </a:lvl4pPr>
            <a:lvl5pPr marL="2286000" marR="0" lvl="4" indent="-228600" algn="l" rtl="0">
              <a:spcBef>
                <a:spcPts val="300"/>
              </a:spcBef>
              <a:spcAft>
                <a:spcPts val="0"/>
              </a:spcAft>
              <a:buClr>
                <a:srgbClr val="281D78"/>
              </a:buClr>
              <a:buSzPts val="1760"/>
              <a:buFont typeface="Arial" panose="020B0604020202020204"/>
              <a:buNone/>
              <a:defRPr sz="1760" b="0" i="0" u="none" strike="noStrike" cap="none">
                <a:solidFill>
                  <a:srgbClr val="888888"/>
                </a:solidFill>
                <a:latin typeface="Raleway"/>
                <a:ea typeface="Raleway"/>
                <a:cs typeface="Raleway"/>
                <a:sym typeface="Raleway"/>
              </a:defRPr>
            </a:lvl5pPr>
            <a:lvl6pPr marL="2743200" marR="0" lvl="5"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6pPr>
            <a:lvl7pPr marL="3200400" marR="0" lvl="6"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7pPr>
            <a:lvl8pPr marL="3657600" marR="0" lvl="7"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8pPr>
            <a:lvl9pPr marL="4114800" marR="0" lvl="8" indent="-228600" algn="l" rtl="0">
              <a:spcBef>
                <a:spcPts val="350"/>
              </a:spcBef>
              <a:spcAft>
                <a:spcPts val="0"/>
              </a:spcAft>
              <a:buClr>
                <a:srgbClr val="888888"/>
              </a:buClr>
              <a:buSzPts val="1760"/>
              <a:buFont typeface="Arial" panose="020B0604020202020204"/>
              <a:buNone/>
              <a:defRPr sz="1760" b="0" i="0" u="none" strike="noStrike" cap="none">
                <a:solidFill>
                  <a:srgbClr val="888888"/>
                </a:solidFill>
                <a:latin typeface="Calibri"/>
                <a:ea typeface="Calibri"/>
                <a:cs typeface="Calibri"/>
                <a:sym typeface="Calibri"/>
              </a:defRPr>
            </a:lvl9pPr>
          </a:lstStyle>
          <a:p/>
        </p:txBody>
      </p:sp>
      <p:sp>
        <p:nvSpPr>
          <p:cNvPr id="56" name="Google Shape;56;p81"/>
          <p:cNvSpPr txBox="1"/>
          <p:nvPr>
            <p:ph type="body" idx="2"/>
          </p:nvPr>
        </p:nvSpPr>
        <p:spPr>
          <a:xfrm>
            <a:off x="847876" y="3831776"/>
            <a:ext cx="5794035" cy="125088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2"/>
              </a:buClr>
              <a:buSzPts val="3500"/>
              <a:buFont typeface="Arial" panose="020B0604020202020204"/>
              <a:buNone/>
              <a:defRPr sz="3500" b="1"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00"/>
              </a:spcBef>
              <a:spcAft>
                <a:spcPts val="0"/>
              </a:spcAft>
              <a:buClr>
                <a:srgbClr val="281D78"/>
              </a:buClr>
              <a:buSzPts val="1080"/>
              <a:buFont typeface="Arial" panose="020B0604020202020204"/>
              <a:buNone/>
              <a:defRPr sz="1200" b="0" i="0" u="none" strike="noStrike" cap="none">
                <a:solidFill>
                  <a:schemeClr val="dk1"/>
                </a:solidFill>
                <a:latin typeface="Raleway"/>
                <a:ea typeface="Raleway"/>
                <a:cs typeface="Raleway"/>
                <a:sym typeface="Raleway"/>
              </a:defRPr>
            </a:lvl2pPr>
            <a:lvl3pPr marL="1371600" marR="0" lvl="2"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3pPr>
            <a:lvl4pPr marL="1828800" marR="0" lvl="3" indent="-304800" algn="l" rtl="0">
              <a:spcBef>
                <a:spcPts val="300"/>
              </a:spcBef>
              <a:spcAft>
                <a:spcPts val="0"/>
              </a:spcAft>
              <a:buClr>
                <a:srgbClr val="281D78"/>
              </a:buClr>
              <a:buSzPts val="1200"/>
              <a:buFont typeface="Calibri"/>
              <a:buChar char="─"/>
              <a:defRPr sz="1200" b="0" i="0" u="none" strike="noStrike" cap="none">
                <a:solidFill>
                  <a:schemeClr val="dk1"/>
                </a:solidFill>
                <a:latin typeface="Raleway"/>
                <a:ea typeface="Raleway"/>
                <a:cs typeface="Raleway"/>
                <a:sym typeface="Raleway"/>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_Dark">
  <p:cSld name="1_Title and Content_Dark">
    <p:spTree>
      <p:nvGrpSpPr>
        <p:cNvPr id="58" name="Shape 58"/>
        <p:cNvGrpSpPr/>
        <p:nvPr/>
      </p:nvGrpSpPr>
      <p:grpSpPr>
        <a:xfrm>
          <a:off x="0" y="0"/>
          <a:ext cx="0" cy="0"/>
          <a:chOff x="0" y="0"/>
          <a:chExt cx="0" cy="0"/>
        </a:xfrm>
      </p:grpSpPr>
      <p:sp>
        <p:nvSpPr>
          <p:cNvPr id="59" name="Google Shape;59;p82"/>
          <p:cNvSpPr txBox="1"/>
          <p:nvPr>
            <p:ph type="title"/>
          </p:nvPr>
        </p:nvSpPr>
        <p:spPr>
          <a:xfrm>
            <a:off x="609600" y="274638"/>
            <a:ext cx="10972800" cy="5635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100"/>
              <a:buFont typeface="Arial" panose="020B0604020202020204"/>
              <a:buNone/>
              <a:defRPr sz="2100" b="1" i="0">
                <a:solidFill>
                  <a:schemeClr val="lt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2"/>
          <p:cNvSpPr txBox="1"/>
          <p:nvPr>
            <p:ph type="body" idx="1"/>
          </p:nvPr>
        </p:nvSpPr>
        <p:spPr>
          <a:xfrm>
            <a:off x="609601" y="1320800"/>
            <a:ext cx="10970179" cy="46557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00"/>
              </a:spcBef>
              <a:spcAft>
                <a:spcPts val="0"/>
              </a:spcAft>
              <a:buClr>
                <a:schemeClr val="dk2"/>
              </a:buClr>
              <a:buSzPts val="1200"/>
              <a:buFont typeface="Arial" panose="020B0604020202020204"/>
              <a:buNone/>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297180" algn="l" rtl="0">
              <a:spcBef>
                <a:spcPts val="300"/>
              </a:spcBef>
              <a:spcAft>
                <a:spcPts val="0"/>
              </a:spcAft>
              <a:buClr>
                <a:schemeClr val="accent1"/>
              </a:buClr>
              <a:buSzPts val="1080"/>
              <a:buFont typeface="Noto Sans Symbols"/>
              <a:buChar char="▪"/>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1371600" marR="0" lvl="2" indent="-304800" algn="l" rtl="0">
              <a:spcBef>
                <a:spcPts val="300"/>
              </a:spcBef>
              <a:spcAft>
                <a:spcPts val="0"/>
              </a:spcAft>
              <a:buClr>
                <a:schemeClr val="accent1"/>
              </a:buClr>
              <a:buSzPts val="1200"/>
              <a:buFont typeface="Arial" panose="020B0604020202020204"/>
              <a:buChar char="•"/>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1828800" marR="0" lvl="3" indent="-304800" algn="l" rtl="0">
              <a:spcBef>
                <a:spcPts val="300"/>
              </a:spcBef>
              <a:spcAft>
                <a:spcPts val="0"/>
              </a:spcAft>
              <a:buClr>
                <a:schemeClr val="accent1"/>
              </a:buClr>
              <a:buSzPts val="1200"/>
              <a:buFont typeface="Calibri"/>
              <a:buChar char="─"/>
              <a:defRPr sz="1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2286000" marR="0" lvl="4" indent="-304800" algn="l" rtl="0">
              <a:spcBef>
                <a:spcPts val="300"/>
              </a:spcBef>
              <a:spcAft>
                <a:spcPts val="0"/>
              </a:spcAft>
              <a:buClr>
                <a:srgbClr val="281D78"/>
              </a:buClr>
              <a:buSzPts val="1200"/>
              <a:buFont typeface="Arial" panose="020B0604020202020204"/>
              <a:buChar char="•"/>
              <a:defRPr sz="1200" b="0" i="0" u="none" strike="noStrike" cap="none">
                <a:solidFill>
                  <a:schemeClr val="dk1"/>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9pPr>
          </a:lstStyle>
          <a:p/>
        </p:txBody>
      </p:sp>
      <p:sp>
        <p:nvSpPr>
          <p:cNvPr id="62" name="Google Shape;62;p82"/>
          <p:cNvSpPr txBox="1"/>
          <p:nvPr/>
        </p:nvSpPr>
        <p:spPr>
          <a:xfrm>
            <a:off x="4585548" y="6528027"/>
            <a:ext cx="301624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a:solidFill>
                  <a:schemeClr val="accent2"/>
                </a:solidFill>
                <a:latin typeface="Arial" panose="020B0604020202020204"/>
                <a:ea typeface="Arial" panose="020B0604020202020204"/>
                <a:cs typeface="Arial" panose="020B0604020202020204"/>
                <a:sym typeface="Arial" panose="020B0604020202020204"/>
              </a:rPr>
            </a:fld>
            <a:endParaRPr sz="900">
              <a:solidFill>
                <a:schemeClr val="accent2"/>
              </a:solidFill>
              <a:latin typeface="Arial" panose="020B0604020202020204"/>
              <a:ea typeface="Arial" panose="020B0604020202020204"/>
              <a:cs typeface="Arial" panose="020B0604020202020204"/>
              <a:sym typeface="Arial" panose="020B0604020202020204"/>
            </a:endParaRPr>
          </a:p>
        </p:txBody>
      </p:sp>
      <p:pic>
        <p:nvPicPr>
          <p:cNvPr id="63" name="Google Shape;63;p82"/>
          <p:cNvPicPr preferRelativeResize="0"/>
          <p:nvPr/>
        </p:nvPicPr>
        <p:blipFill rotWithShape="1">
          <a:blip r:embed="rId2"/>
          <a:srcRect/>
          <a:stretch>
            <a:fillRect/>
          </a:stretch>
        </p:blipFill>
        <p:spPr>
          <a:xfrm>
            <a:off x="10416346" y="5839551"/>
            <a:ext cx="1334518" cy="1018449"/>
          </a:xfrm>
          <a:prstGeom prst="rect">
            <a:avLst/>
          </a:prstGeom>
          <a:noFill/>
          <a:ln>
            <a:noFill/>
          </a:ln>
        </p:spPr>
      </p:pic>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73"/>
          <p:cNvSpPr txBox="1"/>
          <p:nvPr>
            <p:ph type="title"/>
          </p:nvPr>
        </p:nvSpPr>
        <p:spPr>
          <a:xfrm>
            <a:off x="609600" y="274638"/>
            <a:ext cx="10972800" cy="563562"/>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2"/>
              </a:buClr>
              <a:buSzPts val="2100"/>
              <a:buFont typeface="Arial" panose="020B0604020202020204"/>
              <a:buNone/>
              <a:defRPr sz="2100" b="1" i="0" u="none" strike="noStrike" cap="none">
                <a:solidFill>
                  <a:schemeClr val="accent2"/>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35.png"/><Relationship Id="rId3" Type="http://schemas.openxmlformats.org/officeDocument/2006/relationships/image" Target="../media/image24.png"/><Relationship Id="rId2" Type="http://schemas.openxmlformats.org/officeDocument/2006/relationships/hyperlink" Target="https://eidblr-my.sharepoint.com/:b:/g/personal/syedsameena_eidesign_net/EW5KGhDsSU5PnDxqk9tXQTIBkTevNpCmNuOsuR3USl8dxg?e=8zhTRY" TargetMode="Externa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1.png"/><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49.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8" name="Shape 68"/>
        <p:cNvGrpSpPr/>
        <p:nvPr/>
      </p:nvGrpSpPr>
      <p:grpSpPr>
        <a:xfrm>
          <a:off x="0" y="0"/>
          <a:ext cx="0" cy="0"/>
          <a:chOff x="0" y="0"/>
          <a:chExt cx="0" cy="0"/>
        </a:xfrm>
      </p:grpSpPr>
      <p:sp>
        <p:nvSpPr>
          <p:cNvPr id="69" name="Google Shape;69;p1"/>
          <p:cNvSpPr txBox="1"/>
          <p:nvPr>
            <p:ph type="ctrTitle"/>
          </p:nvPr>
        </p:nvSpPr>
        <p:spPr>
          <a:xfrm>
            <a:off x="817013" y="3571729"/>
            <a:ext cx="3958535" cy="952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2"/>
              </a:buClr>
              <a:buSzPts val="3000"/>
              <a:buFont typeface="Arial" panose="020B0604020202020204"/>
              <a:buNone/>
            </a:pPr>
            <a:r>
              <a:rPr lang="en-US">
                <a:latin typeface="Arial" panose="020B0604020202020204"/>
                <a:ea typeface="Arial" panose="020B0604020202020204"/>
                <a:cs typeface="Arial" panose="020B0604020202020204"/>
                <a:sym typeface="Arial" panose="020B0604020202020204"/>
              </a:rPr>
              <a:t>Annuity Products</a:t>
            </a:r>
            <a:endParaRPr lang="en-US">
              <a:latin typeface="Arial" panose="020B0604020202020204"/>
              <a:ea typeface="Arial" panose="020B0604020202020204"/>
              <a:cs typeface="Arial" panose="020B0604020202020204"/>
              <a:sym typeface="Arial" panose="020B0604020202020204"/>
            </a:endParaRPr>
          </a:p>
        </p:txBody>
      </p:sp>
      <p:sp>
        <p:nvSpPr>
          <p:cNvPr id="70" name="Google Shape;70;p1"/>
          <p:cNvSpPr txBox="1"/>
          <p:nvPr>
            <p:ph type="subTitle" idx="1"/>
          </p:nvPr>
        </p:nvSpPr>
        <p:spPr>
          <a:xfrm>
            <a:off x="817013" y="4578821"/>
            <a:ext cx="4231470" cy="6667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Font typeface="Arial" panose="020B0604020202020204"/>
              <a:buNone/>
            </a:pPr>
            <a:r>
              <a:rPr lang="en-US" sz="2400">
                <a:latin typeface="Arial" panose="020B0604020202020204"/>
                <a:ea typeface="Arial" panose="020B0604020202020204"/>
                <a:cs typeface="Arial" panose="020B0604020202020204"/>
                <a:sym typeface="Arial" panose="020B0604020202020204"/>
              </a:rPr>
              <a:t>Full Course</a:t>
            </a:r>
            <a:endParaRPr lang="en-US" sz="2400">
              <a:latin typeface="Arial" panose="020B0604020202020204"/>
              <a:ea typeface="Arial" panose="020B0604020202020204"/>
              <a:cs typeface="Arial" panose="020B0604020202020204"/>
              <a:sym typeface="Arial" panose="020B0604020202020204"/>
            </a:endParaRPr>
          </a:p>
        </p:txBody>
      </p:sp>
      <p:pic>
        <p:nvPicPr>
          <p:cNvPr id="71" name="Google Shape;71;p1"/>
          <p:cNvPicPr preferRelativeResize="0"/>
          <p:nvPr/>
        </p:nvPicPr>
        <p:blipFill rotWithShape="1">
          <a:blip r:embed="rId1"/>
          <a:srcRect/>
          <a:stretch>
            <a:fillRect/>
          </a:stretch>
        </p:blipFill>
        <p:spPr>
          <a:xfrm>
            <a:off x="4338174" y="0"/>
            <a:ext cx="7853826" cy="6858000"/>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01" name="Shape 201"/>
        <p:cNvGrpSpPr/>
        <p:nvPr/>
      </p:nvGrpSpPr>
      <p:grpSpPr>
        <a:xfrm>
          <a:off x="0" y="0"/>
          <a:ext cx="0" cy="0"/>
          <a:chOff x="0" y="0"/>
          <a:chExt cx="0" cy="0"/>
        </a:xfrm>
      </p:grpSpPr>
      <p:sp>
        <p:nvSpPr>
          <p:cNvPr id="202" name="Google Shape;202;p11"/>
          <p:cNvSpPr/>
          <p:nvPr/>
        </p:nvSpPr>
        <p:spPr>
          <a:xfrm>
            <a:off x="6644639" y="935981"/>
            <a:ext cx="5547360" cy="4963777"/>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1"/>
          <p:cNvSpPr txBox="1"/>
          <p:nvPr/>
        </p:nvSpPr>
        <p:spPr>
          <a:xfrm>
            <a:off x="7457893" y="1974917"/>
            <a:ext cx="4116158" cy="29520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1">
                <a:solidFill>
                  <a:schemeClr val="lt1"/>
                </a:solidFill>
                <a:latin typeface="Arial" panose="020B0604020202020204"/>
                <a:ea typeface="Arial" panose="020B0604020202020204"/>
                <a:cs typeface="Arial" panose="020B0604020202020204"/>
                <a:sym typeface="Arial" panose="020B0604020202020204"/>
              </a:rPr>
              <a:t>Contract specifications for the WealthLock</a:t>
            </a:r>
            <a:r>
              <a:rPr lang="en-US" sz="1800" b="1" baseline="30000">
                <a:solidFill>
                  <a:schemeClr val="lt1"/>
                </a:solidFill>
                <a:latin typeface="Arial" panose="020B0604020202020204"/>
                <a:ea typeface="Arial" panose="020B0604020202020204"/>
                <a:cs typeface="Arial" panose="020B0604020202020204"/>
                <a:sym typeface="Arial" panose="020B0604020202020204"/>
              </a:rPr>
              <a:t>SM</a:t>
            </a:r>
            <a:r>
              <a:rPr lang="en-US" sz="1800" b="1">
                <a:solidFill>
                  <a:schemeClr val="lt1"/>
                </a:solidFill>
                <a:latin typeface="Arial" panose="020B0604020202020204"/>
                <a:ea typeface="Arial" panose="020B0604020202020204"/>
                <a:cs typeface="Arial" panose="020B0604020202020204"/>
                <a:sym typeface="Arial" panose="020B0604020202020204"/>
              </a:rPr>
              <a:t> Accumulator are: </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300"/>
              </a:spcBef>
              <a:spcAft>
                <a:spcPts val="0"/>
              </a:spcAft>
              <a:buClr>
                <a:schemeClr val="dk2"/>
              </a:buClr>
              <a:buSzPts val="1800"/>
              <a:buFont typeface="Raleway"/>
              <a:buNone/>
            </a:pPr>
            <a:endParaRPr sz="1800" b="1">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Withdrawal Charge Schedules </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Bailout Feature </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Market Value Adjustment (MVA) </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Free Withdrawal Options</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Terminal Illness and Nursing Home Benefits</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pic>
        <p:nvPicPr>
          <p:cNvPr id="204" name="Google Shape;204;p11"/>
          <p:cNvPicPr preferRelativeResize="0"/>
          <p:nvPr/>
        </p:nvPicPr>
        <p:blipFill rotWithShape="1">
          <a:blip r:embed="rId1"/>
          <a:srcRect/>
          <a:stretch>
            <a:fillRect/>
          </a:stretch>
        </p:blipFill>
        <p:spPr>
          <a:xfrm>
            <a:off x="299660" y="1567123"/>
            <a:ext cx="6082403" cy="3723754"/>
          </a:xfrm>
          <a:prstGeom prst="rect">
            <a:avLst/>
          </a:prstGeom>
          <a:noFill/>
          <a:ln>
            <a:noFill/>
          </a:ln>
        </p:spPr>
      </p:pic>
      <p:sp>
        <p:nvSpPr>
          <p:cNvPr id="205" name="Google Shape;205;p11"/>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1"/>
          <p:cNvSpPr txBox="1"/>
          <p:nvPr/>
        </p:nvSpPr>
        <p:spPr>
          <a:xfrm>
            <a:off x="563879" y="274638"/>
            <a:ext cx="5160515"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Withdrawal Charge Schedules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p:tgtEl>
                                          <p:spTgt spid="202"/>
                                        </p:tgtEl>
                                        <p:attrNameLst>
                                          <p:attrName>ppt_x</p:attrName>
                                        </p:attrNameLst>
                                      </p:cBhvr>
                                      <p:tavLst>
                                        <p:tav tm="0" fmla="">
                                          <p:val>
                                            <p:strVal val="#ppt_x+1"/>
                                          </p:val>
                                        </p:tav>
                                        <p:tav tm="100000" fmla="">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03">
                                            <p:txEl>
                                              <p:pRg st="0" end="0"/>
                                            </p:txEl>
                                          </p:spTgt>
                                        </p:tgtEl>
                                        <p:attrNameLst>
                                          <p:attrName>style.visibility</p:attrName>
                                        </p:attrNameLst>
                                      </p:cBhvr>
                                      <p:to>
                                        <p:strVal val="visible"/>
                                      </p:to>
                                    </p:set>
                                    <p:animEffect transition="in" filter="fade">
                                      <p:cBhvr>
                                        <p:cTn id="14" dur="500"/>
                                        <p:tgtEl>
                                          <p:spTgt spid="20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03">
                                            <p:txEl>
                                              <p:pRg st="1" end="1"/>
                                            </p:txEl>
                                          </p:spTgt>
                                        </p:tgtEl>
                                        <p:attrNameLst>
                                          <p:attrName>style.visibility</p:attrName>
                                        </p:attrNameLst>
                                      </p:cBhvr>
                                      <p:to>
                                        <p:strVal val="visible"/>
                                      </p:to>
                                    </p:set>
                                    <p:animEffect transition="in" filter="fade">
                                      <p:cBhvr>
                                        <p:cTn id="17" dur="500"/>
                                        <p:tgtEl>
                                          <p:spTgt spid="20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3">
                                            <p:txEl>
                                              <p:pRg st="2" end="2"/>
                                            </p:txEl>
                                          </p:spTgt>
                                        </p:tgtEl>
                                        <p:attrNameLst>
                                          <p:attrName>style.visibility</p:attrName>
                                        </p:attrNameLst>
                                      </p:cBhvr>
                                      <p:to>
                                        <p:strVal val="visible"/>
                                      </p:to>
                                    </p:set>
                                    <p:animEffect transition="in" filter="fade">
                                      <p:cBhvr>
                                        <p:cTn id="20" dur="500"/>
                                        <p:tgtEl>
                                          <p:spTgt spid="20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3">
                                            <p:txEl>
                                              <p:pRg st="3" end="3"/>
                                            </p:txEl>
                                          </p:spTgt>
                                        </p:tgtEl>
                                        <p:attrNameLst>
                                          <p:attrName>style.visibility</p:attrName>
                                        </p:attrNameLst>
                                      </p:cBhvr>
                                      <p:to>
                                        <p:strVal val="visible"/>
                                      </p:to>
                                    </p:set>
                                    <p:animEffect transition="in" filter="fade">
                                      <p:cBhvr>
                                        <p:cTn id="23" dur="500"/>
                                        <p:tgtEl>
                                          <p:spTgt spid="20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3">
                                            <p:txEl>
                                              <p:pRg st="4" end="4"/>
                                            </p:txEl>
                                          </p:spTgt>
                                        </p:tgtEl>
                                        <p:attrNameLst>
                                          <p:attrName>style.visibility</p:attrName>
                                        </p:attrNameLst>
                                      </p:cBhvr>
                                      <p:to>
                                        <p:strVal val="visible"/>
                                      </p:to>
                                    </p:set>
                                    <p:animEffect transition="in" filter="fade">
                                      <p:cBhvr>
                                        <p:cTn id="26" dur="500"/>
                                        <p:tgtEl>
                                          <p:spTgt spid="20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3">
                                            <p:txEl>
                                              <p:pRg st="5" end="5"/>
                                            </p:txEl>
                                          </p:spTgt>
                                        </p:tgtEl>
                                        <p:attrNameLst>
                                          <p:attrName>style.visibility</p:attrName>
                                        </p:attrNameLst>
                                      </p:cBhvr>
                                      <p:to>
                                        <p:strVal val="visible"/>
                                      </p:to>
                                    </p:set>
                                    <p:animEffect transition="in" filter="fade">
                                      <p:cBhvr>
                                        <p:cTn id="29" dur="500"/>
                                        <p:tgtEl>
                                          <p:spTgt spid="20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3">
                                            <p:txEl>
                                              <p:pRg st="6" end="6"/>
                                            </p:txEl>
                                          </p:spTgt>
                                        </p:tgtEl>
                                        <p:attrNameLst>
                                          <p:attrName>style.visibility</p:attrName>
                                        </p:attrNameLst>
                                      </p:cBhvr>
                                      <p:to>
                                        <p:strVal val="visible"/>
                                      </p:to>
                                    </p:set>
                                    <p:animEffect transition="in" filter="fade">
                                      <p:cBhvr>
                                        <p:cTn id="32" dur="500"/>
                                        <p:tgtEl>
                                          <p:spTgt spid="20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Google Shape;212;p12"/>
          <p:cNvSpPr/>
          <p:nvPr/>
        </p:nvSpPr>
        <p:spPr>
          <a:xfrm>
            <a:off x="0" y="935981"/>
            <a:ext cx="5547360" cy="4963777"/>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2"/>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2"/>
          <p:cNvSpPr txBox="1"/>
          <p:nvPr/>
        </p:nvSpPr>
        <p:spPr>
          <a:xfrm>
            <a:off x="563879" y="274638"/>
            <a:ext cx="6626061"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Bailout and Death Benefit Features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pic>
        <p:nvPicPr>
          <p:cNvPr id="215" name="Google Shape;215;p12"/>
          <p:cNvPicPr preferRelativeResize="0"/>
          <p:nvPr/>
        </p:nvPicPr>
        <p:blipFill rotWithShape="1">
          <a:blip r:embed="rId1"/>
          <a:srcRect/>
          <a:stretch>
            <a:fillRect/>
          </a:stretch>
        </p:blipFill>
        <p:spPr>
          <a:xfrm>
            <a:off x="5974041" y="1576104"/>
            <a:ext cx="5675164" cy="3938926"/>
          </a:xfrm>
          <a:prstGeom prst="rect">
            <a:avLst/>
          </a:prstGeom>
          <a:noFill/>
          <a:ln>
            <a:noFill/>
          </a:ln>
        </p:spPr>
      </p:pic>
      <p:sp>
        <p:nvSpPr>
          <p:cNvPr id="216" name="Google Shape;216;p12"/>
          <p:cNvSpPr txBox="1"/>
          <p:nvPr/>
        </p:nvSpPr>
        <p:spPr>
          <a:xfrm>
            <a:off x="609599" y="2552714"/>
            <a:ext cx="4613753" cy="175257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1800"/>
              <a:buFont typeface="Arial" panose="020B0604020202020204"/>
              <a:buNone/>
            </a:pPr>
            <a:r>
              <a:rPr lang="en-US" sz="1800" b="0">
                <a:solidFill>
                  <a:schemeClr val="lt1"/>
                </a:solidFill>
                <a:latin typeface="Arial" panose="020B0604020202020204"/>
                <a:ea typeface="Arial" panose="020B0604020202020204"/>
                <a:cs typeface="Arial" panose="020B0604020202020204"/>
                <a:sym typeface="Arial" panose="020B0604020202020204"/>
              </a:rPr>
              <a:t>Customers have the option to relinquish all or part of their contracts, free of surrender charges, under specific situations, which is referred to as a bailout.</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12"/>
                                        </p:tgtEl>
                                        <p:attrNameLst>
                                          <p:attrName>style.visibility</p:attrName>
                                        </p:attrNameLst>
                                      </p:cBhvr>
                                      <p:to>
                                        <p:strVal val="visible"/>
                                      </p:to>
                                    </p:set>
                                    <p:anim calcmode="lin" valueType="num">
                                      <p:cBhvr additive="base">
                                        <p:cTn id="11" dur="500"/>
                                        <p:tgtEl>
                                          <p:spTgt spid="212"/>
                                        </p:tgtEl>
                                        <p:attrNameLst>
                                          <p:attrName>ppt_x</p:attrName>
                                        </p:attrNameLst>
                                      </p:cBhvr>
                                      <p:tavLst>
                                        <p:tav tm="0" fmla="">
                                          <p:val>
                                            <p:strVal val="#ppt_x-1"/>
                                          </p:val>
                                        </p:tav>
                                        <p:tav tm="100000" fmla="">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6"/>
                                        </p:tgtEl>
                                        <p:attrNameLst>
                                          <p:attrName>style.visibility</p:attrName>
                                        </p:attrNameLst>
                                      </p:cBhvr>
                                      <p:to>
                                        <p:strVal val="visible"/>
                                      </p:to>
                                    </p:set>
                                    <p:animEffect transition="in" filter="fade">
                                      <p:cBhvr>
                                        <p:cTn id="15"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21" name="Shape 221"/>
        <p:cNvGrpSpPr/>
        <p:nvPr/>
      </p:nvGrpSpPr>
      <p:grpSpPr>
        <a:xfrm>
          <a:off x="0" y="0"/>
          <a:ext cx="0" cy="0"/>
          <a:chOff x="0" y="0"/>
          <a:chExt cx="0" cy="0"/>
        </a:xfrm>
      </p:grpSpPr>
      <p:sp>
        <p:nvSpPr>
          <p:cNvPr id="222" name="Google Shape;222;p13"/>
          <p:cNvSpPr/>
          <p:nvPr/>
        </p:nvSpPr>
        <p:spPr>
          <a:xfrm>
            <a:off x="6644639" y="935981"/>
            <a:ext cx="5547360" cy="4963777"/>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3"/>
          <p:cNvSpPr txBox="1"/>
          <p:nvPr/>
        </p:nvSpPr>
        <p:spPr>
          <a:xfrm>
            <a:off x="7457893" y="1974917"/>
            <a:ext cx="4116158" cy="25970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1800"/>
              <a:buFont typeface="Arial" panose="020B0604020202020204"/>
              <a:buNone/>
            </a:pPr>
            <a:r>
              <a:rPr lang="en-US" sz="1800" b="0">
                <a:solidFill>
                  <a:schemeClr val="lt1"/>
                </a:solidFill>
                <a:latin typeface="Arial" panose="020B0604020202020204"/>
                <a:ea typeface="Arial" panose="020B0604020202020204"/>
                <a:cs typeface="Arial" panose="020B0604020202020204"/>
                <a:sym typeface="Arial" panose="020B0604020202020204"/>
              </a:rPr>
              <a:t>An adjustment that compares the MVA index rate at the time of a withdrawal with the MVA index rate at the beginning of the guarantee period is known as Market Value Adjustment or MVA.</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
        <p:nvSpPr>
          <p:cNvPr id="224" name="Google Shape;224;p13"/>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3"/>
          <p:cNvSpPr txBox="1"/>
          <p:nvPr/>
        </p:nvSpPr>
        <p:spPr>
          <a:xfrm>
            <a:off x="563879" y="274638"/>
            <a:ext cx="5160515"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Market Value Adjustment (MVA)</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pic>
        <p:nvPicPr>
          <p:cNvPr id="226" name="Google Shape;226;p13"/>
          <p:cNvPicPr preferRelativeResize="0"/>
          <p:nvPr/>
        </p:nvPicPr>
        <p:blipFill rotWithShape="1">
          <a:blip r:embed="rId1"/>
          <a:srcRect/>
          <a:stretch>
            <a:fillRect/>
          </a:stretch>
        </p:blipFill>
        <p:spPr>
          <a:xfrm>
            <a:off x="1089662" y="1730483"/>
            <a:ext cx="4457700" cy="383443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fmla="">
                                          <p:val>
                                            <p:strVal val="#ppt_x+1"/>
                                          </p:val>
                                        </p:tav>
                                        <p:tav tm="100000" fmla="">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fade">
                                      <p:cBhvr>
                                        <p:cTn id="15"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31" name="Shape 231"/>
        <p:cNvGrpSpPr/>
        <p:nvPr/>
      </p:nvGrpSpPr>
      <p:grpSpPr>
        <a:xfrm>
          <a:off x="0" y="0"/>
          <a:ext cx="0" cy="0"/>
          <a:chOff x="0" y="0"/>
          <a:chExt cx="0" cy="0"/>
        </a:xfrm>
      </p:grpSpPr>
      <p:sp>
        <p:nvSpPr>
          <p:cNvPr id="232" name="Google Shape;232;p14"/>
          <p:cNvSpPr txBox="1"/>
          <p:nvPr/>
        </p:nvSpPr>
        <p:spPr>
          <a:xfrm>
            <a:off x="3328247" y="3695964"/>
            <a:ext cx="528966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Critical Thinking Exercise</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233" name="Google Shape;233;p14"/>
          <p:cNvPicPr preferRelativeResize="0"/>
          <p:nvPr/>
        </p:nvPicPr>
        <p:blipFill rotWithShape="1">
          <a:blip r:embed="rId1"/>
          <a:srcRect/>
          <a:stretch>
            <a:fillRect/>
          </a:stretch>
        </p:blipFill>
        <p:spPr>
          <a:xfrm>
            <a:off x="5205837" y="1604421"/>
            <a:ext cx="1780327" cy="1934182"/>
          </a:xfrm>
          <a:prstGeom prst="rect">
            <a:avLst/>
          </a:prstGeom>
          <a:noFill/>
          <a:ln>
            <a:noFill/>
          </a:ln>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38" name="Shape 238"/>
        <p:cNvGrpSpPr/>
        <p:nvPr/>
      </p:nvGrpSpPr>
      <p:grpSpPr>
        <a:xfrm>
          <a:off x="0" y="0"/>
          <a:ext cx="0" cy="0"/>
          <a:chOff x="0" y="0"/>
          <a:chExt cx="0" cy="0"/>
        </a:xfrm>
      </p:grpSpPr>
      <p:sp>
        <p:nvSpPr>
          <p:cNvPr id="239" name="Google Shape;239;p15"/>
          <p:cNvSpPr txBox="1"/>
          <p:nvPr/>
        </p:nvSpPr>
        <p:spPr>
          <a:xfrm>
            <a:off x="741532" y="4669466"/>
            <a:ext cx="286033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Split participants into two groups (mix up project teams if appropriate). </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240" name="Google Shape;240;p15"/>
          <p:cNvSpPr txBox="1"/>
          <p:nvPr/>
        </p:nvSpPr>
        <p:spPr>
          <a:xfrm>
            <a:off x="4192273" y="4669466"/>
            <a:ext cx="380745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Give each group the multiple-choice sheets (quantitative) of the withdrawal charges schedule and short answer questions of bailout features (qualitative).</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241" name="Google Shape;241;p15"/>
          <p:cNvSpPr txBox="1"/>
          <p:nvPr/>
        </p:nvSpPr>
        <p:spPr>
          <a:xfrm>
            <a:off x="8421222" y="4669466"/>
            <a:ext cx="302027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Ask someone from each group to briefly summarize the key points they followed for the other groups to analyze.</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42" name="Google Shape;242;p15"/>
          <p:cNvCxnSpPr/>
          <p:nvPr/>
        </p:nvCxnSpPr>
        <p:spPr>
          <a:xfrm>
            <a:off x="8168640" y="1995857"/>
            <a:ext cx="0" cy="4150402"/>
          </a:xfrm>
          <a:prstGeom prst="straightConnector1">
            <a:avLst/>
          </a:prstGeom>
          <a:noFill/>
          <a:ln w="9525" cap="flat" cmpd="sng">
            <a:solidFill>
              <a:schemeClr val="dk1"/>
            </a:solidFill>
            <a:prstDash val="dash"/>
            <a:round/>
            <a:headEnd type="none" w="sm" len="sm"/>
            <a:tailEnd type="none" w="sm" len="sm"/>
          </a:ln>
        </p:spPr>
      </p:cxnSp>
      <p:cxnSp>
        <p:nvCxnSpPr>
          <p:cNvPr id="243" name="Google Shape;243;p15"/>
          <p:cNvCxnSpPr/>
          <p:nvPr/>
        </p:nvCxnSpPr>
        <p:spPr>
          <a:xfrm>
            <a:off x="4023360" y="1995857"/>
            <a:ext cx="0" cy="4150937"/>
          </a:xfrm>
          <a:prstGeom prst="straightConnector1">
            <a:avLst/>
          </a:prstGeom>
          <a:noFill/>
          <a:ln w="9525" cap="flat" cmpd="sng">
            <a:solidFill>
              <a:schemeClr val="dk1"/>
            </a:solidFill>
            <a:prstDash val="dash"/>
            <a:round/>
            <a:headEnd type="none" w="sm" len="sm"/>
            <a:tailEnd type="none" w="sm" len="sm"/>
          </a:ln>
        </p:spPr>
      </p:cxnSp>
      <p:sp>
        <p:nvSpPr>
          <p:cNvPr id="244" name="Google Shape;244;p15"/>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5"/>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2400"/>
              <a:buFont typeface="Arial" panose="020B0604020202020204"/>
              <a:buNone/>
            </a:pPr>
            <a:r>
              <a:rPr lang="en-US" sz="2400" b="1" i="0">
                <a:solidFill>
                  <a:schemeClr val="accent2"/>
                </a:solidFill>
                <a:latin typeface="Arial" panose="020B0604020202020204"/>
                <a:ea typeface="Arial" panose="020B0604020202020204"/>
                <a:cs typeface="Arial" panose="020B0604020202020204"/>
                <a:sym typeface="Arial" panose="020B0604020202020204"/>
              </a:rPr>
              <a:t>Activity – II: Critical Thinking Exercise</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246" name="Google Shape;246;p15"/>
          <p:cNvSpPr txBox="1"/>
          <p:nvPr/>
        </p:nvSpPr>
        <p:spPr>
          <a:xfrm>
            <a:off x="563880" y="1063822"/>
            <a:ext cx="10046074" cy="7023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Illustrate the charges applicable for withdrawals above the free amount and bailout features.</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grpSp>
        <p:nvGrpSpPr>
          <p:cNvPr id="247" name="Google Shape;247;p15"/>
          <p:cNvGrpSpPr/>
          <p:nvPr/>
        </p:nvGrpSpPr>
        <p:grpSpPr>
          <a:xfrm>
            <a:off x="963516" y="2047413"/>
            <a:ext cx="2495550" cy="2514600"/>
            <a:chOff x="963516" y="2047413"/>
            <a:chExt cx="2495550" cy="2514600"/>
          </a:xfrm>
        </p:grpSpPr>
        <p:pic>
          <p:nvPicPr>
            <p:cNvPr id="248" name="Google Shape;248;p15"/>
            <p:cNvPicPr preferRelativeResize="0"/>
            <p:nvPr/>
          </p:nvPicPr>
          <p:blipFill rotWithShape="1">
            <a:blip r:embed="rId1"/>
            <a:srcRect/>
            <a:stretch>
              <a:fillRect/>
            </a:stretch>
          </p:blipFill>
          <p:spPr>
            <a:xfrm>
              <a:off x="963516" y="2047413"/>
              <a:ext cx="2495550" cy="2514600"/>
            </a:xfrm>
            <a:prstGeom prst="rect">
              <a:avLst/>
            </a:prstGeom>
            <a:noFill/>
            <a:ln>
              <a:noFill/>
            </a:ln>
          </p:spPr>
        </p:pic>
        <p:pic>
          <p:nvPicPr>
            <p:cNvPr id="249" name="Google Shape;249;p15"/>
            <p:cNvPicPr preferRelativeResize="0"/>
            <p:nvPr/>
          </p:nvPicPr>
          <p:blipFill rotWithShape="1">
            <a:blip r:embed="rId2"/>
            <a:srcRect/>
            <a:stretch>
              <a:fillRect/>
            </a:stretch>
          </p:blipFill>
          <p:spPr>
            <a:xfrm>
              <a:off x="1504169" y="2778620"/>
              <a:ext cx="1068468" cy="878518"/>
            </a:xfrm>
            <a:prstGeom prst="rect">
              <a:avLst/>
            </a:prstGeom>
            <a:noFill/>
            <a:ln>
              <a:noFill/>
            </a:ln>
          </p:spPr>
        </p:pic>
        <p:sp>
          <p:nvSpPr>
            <p:cNvPr id="250" name="Google Shape;250;p15"/>
            <p:cNvSpPr txBox="1"/>
            <p:nvPr/>
          </p:nvSpPr>
          <p:spPr>
            <a:xfrm>
              <a:off x="2827753" y="2992417"/>
              <a:ext cx="569748" cy="5194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panose="020B0604020202020204"/>
                <a:buNone/>
              </a:pPr>
              <a:r>
                <a:rPr lang="en-US" sz="2400" b="1" i="0">
                  <a:solidFill>
                    <a:schemeClr val="lt1"/>
                  </a:solidFill>
                  <a:latin typeface="Arial" panose="020B0604020202020204"/>
                  <a:ea typeface="Arial" panose="020B0604020202020204"/>
                  <a:cs typeface="Arial" panose="020B0604020202020204"/>
                  <a:sym typeface="Arial" panose="020B0604020202020204"/>
                </a:rPr>
                <a:t>01</a:t>
              </a:r>
              <a:endParaRPr sz="2400" b="1" i="0">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51" name="Google Shape;251;p15"/>
          <p:cNvGrpSpPr/>
          <p:nvPr/>
        </p:nvGrpSpPr>
        <p:grpSpPr>
          <a:xfrm>
            <a:off x="4848225" y="2047413"/>
            <a:ext cx="2495550" cy="2514600"/>
            <a:chOff x="4848225" y="2047413"/>
            <a:chExt cx="2495550" cy="2514600"/>
          </a:xfrm>
        </p:grpSpPr>
        <p:pic>
          <p:nvPicPr>
            <p:cNvPr id="252" name="Google Shape;252;p15"/>
            <p:cNvPicPr preferRelativeResize="0"/>
            <p:nvPr/>
          </p:nvPicPr>
          <p:blipFill rotWithShape="1">
            <a:blip r:embed="rId1"/>
            <a:srcRect/>
            <a:stretch>
              <a:fillRect/>
            </a:stretch>
          </p:blipFill>
          <p:spPr>
            <a:xfrm>
              <a:off x="4848225" y="2047413"/>
              <a:ext cx="2495550" cy="2514600"/>
            </a:xfrm>
            <a:prstGeom prst="rect">
              <a:avLst/>
            </a:prstGeom>
            <a:noFill/>
            <a:ln>
              <a:noFill/>
            </a:ln>
          </p:spPr>
        </p:pic>
        <p:pic>
          <p:nvPicPr>
            <p:cNvPr id="253" name="Google Shape;253;p15"/>
            <p:cNvPicPr preferRelativeResize="0"/>
            <p:nvPr/>
          </p:nvPicPr>
          <p:blipFill rotWithShape="1">
            <a:blip r:embed="rId3"/>
            <a:srcRect/>
            <a:stretch>
              <a:fillRect/>
            </a:stretch>
          </p:blipFill>
          <p:spPr>
            <a:xfrm>
              <a:off x="5624268" y="2812880"/>
              <a:ext cx="743361" cy="878518"/>
            </a:xfrm>
            <a:prstGeom prst="rect">
              <a:avLst/>
            </a:prstGeom>
            <a:noFill/>
            <a:ln>
              <a:noFill/>
            </a:ln>
          </p:spPr>
        </p:pic>
        <p:sp>
          <p:nvSpPr>
            <p:cNvPr id="254" name="Google Shape;254;p15"/>
            <p:cNvSpPr txBox="1"/>
            <p:nvPr/>
          </p:nvSpPr>
          <p:spPr>
            <a:xfrm>
              <a:off x="6696179" y="2992417"/>
              <a:ext cx="569748" cy="5194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panose="020B0604020202020204"/>
                <a:buNone/>
              </a:pPr>
              <a:r>
                <a:rPr lang="en-US" sz="2400" b="1" i="0">
                  <a:solidFill>
                    <a:schemeClr val="lt1"/>
                  </a:solidFill>
                  <a:latin typeface="Arial" panose="020B0604020202020204"/>
                  <a:ea typeface="Arial" panose="020B0604020202020204"/>
                  <a:cs typeface="Arial" panose="020B0604020202020204"/>
                  <a:sym typeface="Arial" panose="020B0604020202020204"/>
                </a:rPr>
                <a:t>02</a:t>
              </a:r>
              <a:endParaRPr sz="2400" b="1" i="0">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55" name="Google Shape;255;p15"/>
          <p:cNvGrpSpPr/>
          <p:nvPr/>
        </p:nvGrpSpPr>
        <p:grpSpPr>
          <a:xfrm>
            <a:off x="8732934" y="2036981"/>
            <a:ext cx="2495550" cy="2514600"/>
            <a:chOff x="8732934" y="2027862"/>
            <a:chExt cx="2495550" cy="2514600"/>
          </a:xfrm>
        </p:grpSpPr>
        <p:pic>
          <p:nvPicPr>
            <p:cNvPr id="256" name="Google Shape;256;p15"/>
            <p:cNvPicPr preferRelativeResize="0"/>
            <p:nvPr/>
          </p:nvPicPr>
          <p:blipFill rotWithShape="1">
            <a:blip r:embed="rId1"/>
            <a:srcRect/>
            <a:stretch>
              <a:fillRect/>
            </a:stretch>
          </p:blipFill>
          <p:spPr>
            <a:xfrm>
              <a:off x="8732934" y="2027862"/>
              <a:ext cx="2495550" cy="2514600"/>
            </a:xfrm>
            <a:prstGeom prst="rect">
              <a:avLst/>
            </a:prstGeom>
            <a:noFill/>
            <a:ln>
              <a:noFill/>
            </a:ln>
          </p:spPr>
        </p:pic>
        <p:pic>
          <p:nvPicPr>
            <p:cNvPr id="257" name="Google Shape;257;p15"/>
            <p:cNvPicPr preferRelativeResize="0"/>
            <p:nvPr/>
          </p:nvPicPr>
          <p:blipFill rotWithShape="1">
            <a:blip r:embed="rId4"/>
            <a:srcRect/>
            <a:stretch>
              <a:fillRect/>
            </a:stretch>
          </p:blipFill>
          <p:spPr>
            <a:xfrm>
              <a:off x="9357749" y="2893750"/>
              <a:ext cx="912265" cy="716779"/>
            </a:xfrm>
            <a:prstGeom prst="rect">
              <a:avLst/>
            </a:prstGeom>
            <a:noFill/>
            <a:ln>
              <a:noFill/>
            </a:ln>
          </p:spPr>
        </p:pic>
        <p:sp>
          <p:nvSpPr>
            <p:cNvPr id="258" name="Google Shape;258;p15"/>
            <p:cNvSpPr txBox="1"/>
            <p:nvPr/>
          </p:nvSpPr>
          <p:spPr>
            <a:xfrm>
              <a:off x="10609955" y="2992417"/>
              <a:ext cx="569748" cy="5194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panose="020B0604020202020204"/>
                <a:buNone/>
              </a:pPr>
              <a:r>
                <a:rPr lang="en-US" sz="2400" b="1" i="0">
                  <a:solidFill>
                    <a:schemeClr val="lt1"/>
                  </a:solidFill>
                  <a:latin typeface="Arial" panose="020B0604020202020204"/>
                  <a:ea typeface="Arial" panose="020B0604020202020204"/>
                  <a:cs typeface="Arial" panose="020B0604020202020204"/>
                  <a:sym typeface="Arial" panose="020B0604020202020204"/>
                </a:rPr>
                <a:t>03</a:t>
              </a:r>
              <a:endParaRPr sz="2400" b="1" i="0">
                <a:solidFill>
                  <a:schemeClr val="lt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p:tgtEl>
                                          <p:spTgt spid="247"/>
                                        </p:tgtEl>
                                        <p:attrNameLst>
                                          <p:attrName>ppt_w</p:attrName>
                                        </p:attrNameLst>
                                      </p:cBhvr>
                                      <p:tavLst>
                                        <p:tav tm="0" fmla="">
                                          <p:val>
                                            <p:fltVal val="0"/>
                                          </p:val>
                                        </p:tav>
                                        <p:tav tm="100000" fmla="">
                                          <p:val>
                                            <p:strVal val="#ppt_w"/>
                                          </p:val>
                                        </p:tav>
                                      </p:tavLst>
                                    </p:anim>
                                    <p:anim calcmode="lin" valueType="num">
                                      <p:cBhvr additive="base">
                                        <p:cTn id="8" dur="500"/>
                                        <p:tgtEl>
                                          <p:spTgt spid="247"/>
                                        </p:tgtEl>
                                        <p:attrNameLst>
                                          <p:attrName>ppt_h</p:attrName>
                                        </p:attrNameLst>
                                      </p:cBhvr>
                                      <p:tavLst>
                                        <p:tav tm="0" fmla="">
                                          <p:val>
                                            <p:fltVal val="0"/>
                                          </p:val>
                                        </p:tav>
                                        <p:tav tm="100000" fmla="">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500"/>
                                        <p:tgtEl>
                                          <p:spTgt spid="243"/>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251"/>
                                        </p:tgtEl>
                                        <p:attrNameLst>
                                          <p:attrName>style.visibility</p:attrName>
                                        </p:attrNameLst>
                                      </p:cBhvr>
                                      <p:to>
                                        <p:strVal val="visible"/>
                                      </p:to>
                                    </p:set>
                                    <p:anim calcmode="lin" valueType="num">
                                      <p:cBhvr additive="base">
                                        <p:cTn id="21" dur="500"/>
                                        <p:tgtEl>
                                          <p:spTgt spid="251"/>
                                        </p:tgtEl>
                                        <p:attrNameLst>
                                          <p:attrName>ppt_w</p:attrName>
                                        </p:attrNameLst>
                                      </p:cBhvr>
                                      <p:tavLst>
                                        <p:tav tm="0" fmla="">
                                          <p:val>
                                            <p:fltVal val="0"/>
                                          </p:val>
                                        </p:tav>
                                        <p:tav tm="100000" fmla="">
                                          <p:val>
                                            <p:strVal val="#ppt_w"/>
                                          </p:val>
                                        </p:tav>
                                      </p:tavLst>
                                    </p:anim>
                                    <p:anim calcmode="lin" valueType="num">
                                      <p:cBhvr additive="base">
                                        <p:cTn id="22" dur="500"/>
                                        <p:tgtEl>
                                          <p:spTgt spid="251"/>
                                        </p:tgtEl>
                                        <p:attrNameLst>
                                          <p:attrName>ppt_h</p:attrName>
                                        </p:attrNameLst>
                                      </p:cBhvr>
                                      <p:tavLst>
                                        <p:tav tm="0" fmla="">
                                          <p:val>
                                            <p:fltVal val="0"/>
                                          </p:val>
                                        </p:tav>
                                        <p:tav tm="100000" fmla="">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gtEl>
                                        <p:attrNameLst>
                                          <p:attrName>style.visibility</p:attrName>
                                        </p:attrNameLst>
                                      </p:cBhvr>
                                      <p:to>
                                        <p:strVal val="visible"/>
                                      </p:to>
                                    </p:set>
                                    <p:animEffect transition="in" filter="fade">
                                      <p:cBhvr>
                                        <p:cTn id="27" dur="500"/>
                                        <p:tgtEl>
                                          <p:spTgt spid="24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42"/>
                                        </p:tgtEl>
                                        <p:attrNameLst>
                                          <p:attrName>style.visibility</p:attrName>
                                        </p:attrNameLst>
                                      </p:cBhvr>
                                      <p:to>
                                        <p:strVal val="visible"/>
                                      </p:to>
                                    </p:set>
                                    <p:animEffect transition="in" filter="fade">
                                      <p:cBhvr>
                                        <p:cTn id="31" dur="500"/>
                                        <p:tgtEl>
                                          <p:spTgt spid="242"/>
                                        </p:tgtEl>
                                      </p:cBhvr>
                                    </p:animEffect>
                                  </p:childTnLst>
                                </p:cTn>
                              </p:par>
                            </p:childTnLst>
                          </p:cTn>
                        </p:par>
                        <p:par>
                          <p:cTn id="32" fill="hold">
                            <p:stCondLst>
                              <p:cond delay="1000"/>
                            </p:stCondLst>
                            <p:childTnLst>
                              <p:par>
                                <p:cTn id="33" presetID="23" presetClass="entr" presetSubtype="16" fill="hold" nodeType="afterEffect">
                                  <p:stCondLst>
                                    <p:cond delay="0"/>
                                  </p:stCondLst>
                                  <p:childTnLst>
                                    <p:set>
                                      <p:cBhvr>
                                        <p:cTn id="34" dur="1" fill="hold">
                                          <p:stCondLst>
                                            <p:cond delay="0"/>
                                          </p:stCondLst>
                                        </p:cTn>
                                        <p:tgtEl>
                                          <p:spTgt spid="255"/>
                                        </p:tgtEl>
                                        <p:attrNameLst>
                                          <p:attrName>style.visibility</p:attrName>
                                        </p:attrNameLst>
                                      </p:cBhvr>
                                      <p:to>
                                        <p:strVal val="visible"/>
                                      </p:to>
                                    </p:set>
                                    <p:anim calcmode="lin" valueType="num">
                                      <p:cBhvr additive="base">
                                        <p:cTn id="35" dur="500"/>
                                        <p:tgtEl>
                                          <p:spTgt spid="255"/>
                                        </p:tgtEl>
                                        <p:attrNameLst>
                                          <p:attrName>ppt_w</p:attrName>
                                        </p:attrNameLst>
                                      </p:cBhvr>
                                      <p:tavLst>
                                        <p:tav tm="0" fmla="">
                                          <p:val>
                                            <p:fltVal val="0"/>
                                          </p:val>
                                        </p:tav>
                                        <p:tav tm="100000" fmla="">
                                          <p:val>
                                            <p:strVal val="#ppt_w"/>
                                          </p:val>
                                        </p:tav>
                                      </p:tavLst>
                                    </p:anim>
                                    <p:anim calcmode="lin" valueType="num">
                                      <p:cBhvr additive="base">
                                        <p:cTn id="36" dur="500"/>
                                        <p:tgtEl>
                                          <p:spTgt spid="255"/>
                                        </p:tgtEl>
                                        <p:attrNameLst>
                                          <p:attrName>ppt_h</p:attrName>
                                        </p:attrNameLst>
                                      </p:cBhvr>
                                      <p:tavLst>
                                        <p:tav tm="0" fmla="">
                                          <p:val>
                                            <p:fltVal val="0"/>
                                          </p:val>
                                        </p:tav>
                                        <p:tav tm="100000" fmla="">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fade">
                                      <p:cBhvr>
                                        <p:cTn id="41"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63" name="Shape 263"/>
        <p:cNvGrpSpPr/>
        <p:nvPr/>
      </p:nvGrpSpPr>
      <p:grpSpPr>
        <a:xfrm>
          <a:off x="0" y="0"/>
          <a:ext cx="0" cy="0"/>
          <a:chOff x="0" y="0"/>
          <a:chExt cx="0" cy="0"/>
        </a:xfrm>
      </p:grpSpPr>
      <p:pic>
        <p:nvPicPr>
          <p:cNvPr id="264" name="Google Shape;264;p16"/>
          <p:cNvPicPr preferRelativeResize="0"/>
          <p:nvPr/>
        </p:nvPicPr>
        <p:blipFill rotWithShape="1">
          <a:blip r:embed="rId1"/>
          <a:srcRect/>
          <a:stretch>
            <a:fillRect/>
          </a:stretch>
        </p:blipFill>
        <p:spPr>
          <a:xfrm>
            <a:off x="494777" y="1670661"/>
            <a:ext cx="4893502" cy="3922418"/>
          </a:xfrm>
          <a:prstGeom prst="rect">
            <a:avLst/>
          </a:prstGeom>
          <a:noFill/>
          <a:ln>
            <a:noFill/>
          </a:ln>
        </p:spPr>
      </p:pic>
      <p:sp>
        <p:nvSpPr>
          <p:cNvPr id="265" name="Google Shape;265;p16"/>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6"/>
          <p:cNvSpPr txBox="1"/>
          <p:nvPr/>
        </p:nvSpPr>
        <p:spPr>
          <a:xfrm>
            <a:off x="563879" y="274638"/>
            <a:ext cx="5160515"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Free Withdrawal Options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267" name="Google Shape;267;p16"/>
          <p:cNvSpPr/>
          <p:nvPr/>
        </p:nvSpPr>
        <p:spPr>
          <a:xfrm>
            <a:off x="5624186" y="933190"/>
            <a:ext cx="6567813" cy="4963777"/>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6"/>
          <p:cNvSpPr txBox="1"/>
          <p:nvPr/>
        </p:nvSpPr>
        <p:spPr>
          <a:xfrm>
            <a:off x="6096000" y="1453868"/>
            <a:ext cx="5993568" cy="392242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1800"/>
              <a:buFont typeface="Arial" panose="020B0604020202020204"/>
              <a:buNone/>
            </a:pPr>
            <a:r>
              <a:rPr lang="en-US" sz="1800" b="1">
                <a:solidFill>
                  <a:schemeClr val="lt1"/>
                </a:solidFill>
                <a:latin typeface="Arial" panose="020B0604020202020204"/>
                <a:ea typeface="Arial" panose="020B0604020202020204"/>
                <a:cs typeface="Arial" panose="020B0604020202020204"/>
                <a:sym typeface="Arial" panose="020B0604020202020204"/>
              </a:rPr>
              <a:t>The WealthLock</a:t>
            </a:r>
            <a:r>
              <a:rPr lang="en-US" sz="1800" b="1" baseline="30000">
                <a:solidFill>
                  <a:schemeClr val="lt1"/>
                </a:solidFill>
                <a:latin typeface="Arial" panose="020B0604020202020204"/>
                <a:ea typeface="Arial" panose="020B0604020202020204"/>
                <a:cs typeface="Arial" panose="020B0604020202020204"/>
                <a:sym typeface="Arial" panose="020B0604020202020204"/>
              </a:rPr>
              <a:t>SM</a:t>
            </a:r>
            <a:r>
              <a:rPr lang="en-US" sz="1800" b="1">
                <a:solidFill>
                  <a:schemeClr val="lt1"/>
                </a:solidFill>
                <a:latin typeface="Arial" panose="020B0604020202020204"/>
                <a:ea typeface="Arial" panose="020B0604020202020204"/>
                <a:cs typeface="Arial" panose="020B0604020202020204"/>
                <a:sym typeface="Arial" panose="020B0604020202020204"/>
              </a:rPr>
              <a:t> Accumulator offers a 10% free withdrawal beginning in contract year 2, and the calculation of the free amount available are:</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In the first contract year (after 30 days) = RMD requirement</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Set to 10% of the contract value on the 1st contract anniversary.</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Resets on each contract anniversary to 10% of the new contract value. </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500"/>
                                        <p:tgtEl>
                                          <p:spTgt spid="267"/>
                                        </p:tgtEl>
                                        <p:attrNameLst>
                                          <p:attrName>ppt_x</p:attrName>
                                        </p:attrNameLst>
                                      </p:cBhvr>
                                      <p:tavLst>
                                        <p:tav tm="0" fmla="">
                                          <p:val>
                                            <p:strVal val="#ppt_x+1"/>
                                          </p:val>
                                        </p:tav>
                                        <p:tav tm="100000" fmla="">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68">
                                            <p:txEl>
                                              <p:pRg st="0" end="0"/>
                                            </p:txEl>
                                          </p:spTgt>
                                        </p:tgtEl>
                                        <p:attrNameLst>
                                          <p:attrName>style.visibility</p:attrName>
                                        </p:attrNameLst>
                                      </p:cBhvr>
                                      <p:to>
                                        <p:strVal val="visible"/>
                                      </p:to>
                                    </p:set>
                                    <p:animEffect transition="in" filter="fade">
                                      <p:cBhvr>
                                        <p:cTn id="14" dur="500"/>
                                        <p:tgtEl>
                                          <p:spTgt spid="26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68">
                                            <p:txEl>
                                              <p:pRg st="1" end="1"/>
                                            </p:txEl>
                                          </p:spTgt>
                                        </p:tgtEl>
                                        <p:attrNameLst>
                                          <p:attrName>style.visibility</p:attrName>
                                        </p:attrNameLst>
                                      </p:cBhvr>
                                      <p:to>
                                        <p:strVal val="visible"/>
                                      </p:to>
                                    </p:set>
                                    <p:animEffect transition="in" filter="fade">
                                      <p:cBhvr>
                                        <p:cTn id="17" dur="500"/>
                                        <p:tgtEl>
                                          <p:spTgt spid="26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68">
                                            <p:txEl>
                                              <p:pRg st="2" end="2"/>
                                            </p:txEl>
                                          </p:spTgt>
                                        </p:tgtEl>
                                        <p:attrNameLst>
                                          <p:attrName>style.visibility</p:attrName>
                                        </p:attrNameLst>
                                      </p:cBhvr>
                                      <p:to>
                                        <p:strVal val="visible"/>
                                      </p:to>
                                    </p:set>
                                    <p:animEffect transition="in" filter="fade">
                                      <p:cBhvr>
                                        <p:cTn id="20" dur="500"/>
                                        <p:tgtEl>
                                          <p:spTgt spid="26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68">
                                            <p:txEl>
                                              <p:pRg st="3" end="3"/>
                                            </p:txEl>
                                          </p:spTgt>
                                        </p:tgtEl>
                                        <p:attrNameLst>
                                          <p:attrName>style.visibility</p:attrName>
                                        </p:attrNameLst>
                                      </p:cBhvr>
                                      <p:to>
                                        <p:strVal val="visible"/>
                                      </p:to>
                                    </p:set>
                                    <p:animEffect transition="in" filter="fade">
                                      <p:cBhvr>
                                        <p:cTn id="23" dur="500"/>
                                        <p:tgtEl>
                                          <p:spTgt spid="2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94" name="Shape 294"/>
        <p:cNvGrpSpPr/>
        <p:nvPr/>
      </p:nvGrpSpPr>
      <p:grpSpPr>
        <a:xfrm>
          <a:off x="0" y="0"/>
          <a:ext cx="0" cy="0"/>
          <a:chOff x="0" y="0"/>
          <a:chExt cx="0" cy="0"/>
        </a:xfrm>
      </p:grpSpPr>
      <p:pic>
        <p:nvPicPr>
          <p:cNvPr id="295" name="Google Shape;295;p19"/>
          <p:cNvPicPr preferRelativeResize="0"/>
          <p:nvPr/>
        </p:nvPicPr>
        <p:blipFill rotWithShape="1">
          <a:blip r:embed="rId1"/>
          <a:srcRect/>
          <a:stretch>
            <a:fillRect/>
          </a:stretch>
        </p:blipFill>
        <p:spPr>
          <a:xfrm>
            <a:off x="4926904" y="1625664"/>
            <a:ext cx="2338192" cy="2338192"/>
          </a:xfrm>
          <a:prstGeom prst="rect">
            <a:avLst/>
          </a:prstGeom>
          <a:noFill/>
          <a:ln>
            <a:noFill/>
          </a:ln>
        </p:spPr>
      </p:pic>
      <p:sp>
        <p:nvSpPr>
          <p:cNvPr id="296" name="Google Shape;296;p19"/>
          <p:cNvSpPr txBox="1"/>
          <p:nvPr/>
        </p:nvSpPr>
        <p:spPr>
          <a:xfrm>
            <a:off x="3328247" y="4121266"/>
            <a:ext cx="52896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Roleplay</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01" name="Shape 301"/>
        <p:cNvGrpSpPr/>
        <p:nvPr/>
      </p:nvGrpSpPr>
      <p:grpSpPr>
        <a:xfrm>
          <a:off x="0" y="0"/>
          <a:ext cx="0" cy="0"/>
          <a:chOff x="0" y="0"/>
          <a:chExt cx="0" cy="0"/>
        </a:xfrm>
      </p:grpSpPr>
      <p:sp>
        <p:nvSpPr>
          <p:cNvPr id="302" name="Google Shape;302;p20"/>
          <p:cNvSpPr/>
          <p:nvPr/>
        </p:nvSpPr>
        <p:spPr>
          <a:xfrm>
            <a:off x="0" y="1097280"/>
            <a:ext cx="12192000" cy="4892040"/>
          </a:xfrm>
          <a:prstGeom prst="rect">
            <a:avLst/>
          </a:prstGeom>
          <a:solidFill>
            <a:srgbClr val="F2F2F2">
              <a:alpha val="9411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3" name="Google Shape;303;p20" descr="Icon&#10;&#10;Description automatically generated"/>
          <p:cNvPicPr preferRelativeResize="0"/>
          <p:nvPr/>
        </p:nvPicPr>
        <p:blipFill rotWithShape="1">
          <a:blip r:embed="rId1"/>
          <a:srcRect/>
          <a:stretch>
            <a:fillRect/>
          </a:stretch>
        </p:blipFill>
        <p:spPr>
          <a:xfrm>
            <a:off x="3100419" y="1395663"/>
            <a:ext cx="5991162" cy="4066674"/>
          </a:xfrm>
          <a:prstGeom prst="rect">
            <a:avLst/>
          </a:prstGeom>
          <a:noFill/>
          <a:ln>
            <a:noFill/>
          </a:ln>
        </p:spPr>
      </p:pic>
      <p:sp>
        <p:nvSpPr>
          <p:cNvPr id="304" name="Google Shape;304;p20"/>
          <p:cNvSpPr txBox="1"/>
          <p:nvPr/>
        </p:nvSpPr>
        <p:spPr>
          <a:xfrm>
            <a:off x="49031" y="3765641"/>
            <a:ext cx="2972532"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Split participants into three groups and assign each group the three defined withdrawal types. </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05" name="Google Shape;305;p20"/>
          <p:cNvSpPr txBox="1"/>
          <p:nvPr/>
        </p:nvSpPr>
        <p:spPr>
          <a:xfrm>
            <a:off x="9107095" y="3765641"/>
            <a:ext cx="28538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Facilitators can restrict this activity to a certain time, which will be more fun and competitive.</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06" name="Google Shape;306;p20"/>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0"/>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2400"/>
              <a:buFont typeface="Arial" panose="020B0604020202020204"/>
              <a:buNone/>
            </a:pPr>
            <a:r>
              <a:rPr lang="en-US" sz="2400" b="1" i="0">
                <a:solidFill>
                  <a:schemeClr val="accent2"/>
                </a:solidFill>
                <a:latin typeface="Arial" panose="020B0604020202020204"/>
                <a:ea typeface="Arial" panose="020B0604020202020204"/>
                <a:cs typeface="Arial" panose="020B0604020202020204"/>
                <a:sym typeface="Arial" panose="020B0604020202020204"/>
              </a:rPr>
              <a:t>Activity – III: Roleplay</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08" name="Google Shape;308;p20"/>
          <p:cNvSpPr txBox="1"/>
          <p:nvPr/>
        </p:nvSpPr>
        <p:spPr>
          <a:xfrm>
            <a:off x="563880" y="1063822"/>
            <a:ext cx="7763837" cy="4688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Understanding the withdrawal types </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sp>
        <p:nvSpPr>
          <p:cNvPr id="309" name="Google Shape;309;p20"/>
          <p:cNvSpPr txBox="1"/>
          <p:nvPr/>
        </p:nvSpPr>
        <p:spPr>
          <a:xfrm>
            <a:off x="7258614" y="1634647"/>
            <a:ext cx="436950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Ask someone from each group to present and perform a real-life example on the assigned withdrawal types and conclude it with the key points.</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pic>
        <p:nvPicPr>
          <p:cNvPr id="310" name="Google Shape;310;p20"/>
          <p:cNvPicPr preferRelativeResize="0"/>
          <p:nvPr/>
        </p:nvPicPr>
        <p:blipFill rotWithShape="1">
          <a:blip r:embed="rId2"/>
          <a:srcRect/>
          <a:stretch>
            <a:fillRect/>
          </a:stretch>
        </p:blipFill>
        <p:spPr>
          <a:xfrm>
            <a:off x="5629275" y="1985246"/>
            <a:ext cx="933450" cy="742950"/>
          </a:xfrm>
          <a:prstGeom prst="rect">
            <a:avLst/>
          </a:prstGeom>
          <a:noFill/>
          <a:ln>
            <a:noFill/>
          </a:ln>
        </p:spPr>
      </p:pic>
      <p:pic>
        <p:nvPicPr>
          <p:cNvPr id="311" name="Google Shape;311;p20"/>
          <p:cNvPicPr preferRelativeResize="0"/>
          <p:nvPr/>
        </p:nvPicPr>
        <p:blipFill rotWithShape="1">
          <a:blip r:embed="rId3"/>
          <a:srcRect/>
          <a:stretch>
            <a:fillRect/>
          </a:stretch>
        </p:blipFill>
        <p:spPr>
          <a:xfrm>
            <a:off x="3621727" y="3888083"/>
            <a:ext cx="1068468" cy="878518"/>
          </a:xfrm>
          <a:prstGeom prst="rect">
            <a:avLst/>
          </a:prstGeom>
          <a:noFill/>
          <a:ln>
            <a:noFill/>
          </a:ln>
        </p:spPr>
      </p:pic>
      <p:pic>
        <p:nvPicPr>
          <p:cNvPr id="312" name="Google Shape;312;p20"/>
          <p:cNvPicPr preferRelativeResize="0"/>
          <p:nvPr/>
        </p:nvPicPr>
        <p:blipFill rotWithShape="1">
          <a:blip r:embed="rId4"/>
          <a:srcRect/>
          <a:stretch>
            <a:fillRect/>
          </a:stretch>
        </p:blipFill>
        <p:spPr>
          <a:xfrm>
            <a:off x="7575116" y="3750720"/>
            <a:ext cx="983291" cy="1153243"/>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Effect transition="in" filter="fade">
                                      <p:cBhvr>
                                        <p:cTn id="11" dur="500"/>
                                        <p:tgtEl>
                                          <p:spTgt spid="30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fade">
                                      <p:cBhvr>
                                        <p:cTn id="15" dur="500"/>
                                        <p:tgtEl>
                                          <p:spTgt spid="3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9"/>
                                        </p:tgtEl>
                                        <p:attrNameLst>
                                          <p:attrName>style.visibility</p:attrName>
                                        </p:attrNameLst>
                                      </p:cBhvr>
                                      <p:to>
                                        <p:strVal val="visible"/>
                                      </p:to>
                                    </p:set>
                                    <p:animEffect transition="in" filter="fade">
                                      <p:cBhvr>
                                        <p:cTn id="19" dur="500"/>
                                        <p:tgtEl>
                                          <p:spTgt spid="3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2"/>
                                        </p:tgtEl>
                                        <p:attrNameLst>
                                          <p:attrName>style.visibility</p:attrName>
                                        </p:attrNameLst>
                                      </p:cBhvr>
                                      <p:to>
                                        <p:strVal val="visible"/>
                                      </p:to>
                                    </p:set>
                                    <p:animEffect transition="in" filter="fade">
                                      <p:cBhvr>
                                        <p:cTn id="23" dur="500"/>
                                        <p:tgtEl>
                                          <p:spTgt spid="3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5"/>
                                        </p:tgtEl>
                                        <p:attrNameLst>
                                          <p:attrName>style.visibility</p:attrName>
                                        </p:attrNameLst>
                                      </p:cBhvr>
                                      <p:to>
                                        <p:strVal val="visible"/>
                                      </p:to>
                                    </p:set>
                                    <p:animEffect transition="in" filter="fade">
                                      <p:cBhvr>
                                        <p:cTn id="27"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17" name="Shape 317"/>
        <p:cNvGrpSpPr/>
        <p:nvPr/>
      </p:nvGrpSpPr>
      <p:grpSpPr>
        <a:xfrm>
          <a:off x="0" y="0"/>
          <a:ext cx="0" cy="0"/>
          <a:chOff x="0" y="0"/>
          <a:chExt cx="0" cy="0"/>
        </a:xfrm>
      </p:grpSpPr>
      <p:sp>
        <p:nvSpPr>
          <p:cNvPr id="318" name="Google Shape;318;p21"/>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1"/>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Nursing Home and Terminal Illness Benefits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20" name="Google Shape;320;p21"/>
          <p:cNvSpPr/>
          <p:nvPr/>
        </p:nvSpPr>
        <p:spPr>
          <a:xfrm>
            <a:off x="0" y="2035544"/>
            <a:ext cx="12191999" cy="2714962"/>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1"/>
          <p:cNvSpPr txBox="1"/>
          <p:nvPr/>
        </p:nvSpPr>
        <p:spPr>
          <a:xfrm>
            <a:off x="563880" y="2035544"/>
            <a:ext cx="5415815" cy="271496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A terminal illness is defined as a condition that will result in death within one year of diagnosis.</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171450" algn="l" rtl="0">
              <a:lnSpc>
                <a:spcPct val="150000"/>
              </a:lnSpc>
              <a:spcBef>
                <a:spcPts val="300"/>
              </a:spcBef>
              <a:spcAft>
                <a:spcPts val="0"/>
              </a:spcAft>
              <a:buClr>
                <a:schemeClr val="dk2"/>
              </a:buClr>
              <a:buSzPts val="1800"/>
              <a:buFont typeface="Arial" panose="020B0604020202020204"/>
              <a:buNone/>
            </a:pPr>
            <a:endParaRPr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Client will waive any withdrawal charges or MVA if a client is diagnosed with a terminal illness by a qualified physician.</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pic>
        <p:nvPicPr>
          <p:cNvPr id="322" name="Google Shape;322;p21"/>
          <p:cNvPicPr preferRelativeResize="0"/>
          <p:nvPr/>
        </p:nvPicPr>
        <p:blipFill rotWithShape="1">
          <a:blip r:embed="rId1"/>
          <a:srcRect/>
          <a:stretch>
            <a:fillRect/>
          </a:stretch>
        </p:blipFill>
        <p:spPr>
          <a:xfrm>
            <a:off x="5799221" y="1488002"/>
            <a:ext cx="6187439" cy="400231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500"/>
                                        <p:tgtEl>
                                          <p:spTgt spid="32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21">
                                            <p:txEl>
                                              <p:pRg st="0" end="0"/>
                                            </p:txEl>
                                          </p:spTgt>
                                        </p:tgtEl>
                                        <p:attrNameLst>
                                          <p:attrName>style.visibility</p:attrName>
                                        </p:attrNameLst>
                                      </p:cBhvr>
                                      <p:to>
                                        <p:strVal val="visible"/>
                                      </p:to>
                                    </p:set>
                                    <p:animEffect transition="in" filter="fade">
                                      <p:cBhvr>
                                        <p:cTn id="15" dur="500"/>
                                        <p:tgtEl>
                                          <p:spTgt spid="321">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21">
                                            <p:txEl>
                                              <p:pRg st="1" end="1"/>
                                            </p:txEl>
                                          </p:spTgt>
                                        </p:tgtEl>
                                        <p:attrNameLst>
                                          <p:attrName>style.visibility</p:attrName>
                                        </p:attrNameLst>
                                      </p:cBhvr>
                                      <p:to>
                                        <p:strVal val="visible"/>
                                      </p:to>
                                    </p:set>
                                    <p:animEffect transition="in" filter="fade">
                                      <p:cBhvr>
                                        <p:cTn id="19" dur="500"/>
                                        <p:tgtEl>
                                          <p:spTgt spid="321">
                                            <p:txEl>
                                              <p:pRg st="1" end="1"/>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21">
                                            <p:txEl>
                                              <p:pRg st="2" end="2"/>
                                            </p:txEl>
                                          </p:spTgt>
                                        </p:tgtEl>
                                        <p:attrNameLst>
                                          <p:attrName>style.visibility</p:attrName>
                                        </p:attrNameLst>
                                      </p:cBhvr>
                                      <p:to>
                                        <p:strVal val="visible"/>
                                      </p:to>
                                    </p:set>
                                    <p:animEffect transition="in" filter="fade">
                                      <p:cBhvr>
                                        <p:cTn id="23" dur="500"/>
                                        <p:tgtEl>
                                          <p:spTgt spid="32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27" name="Shape 327"/>
        <p:cNvGrpSpPr/>
        <p:nvPr/>
      </p:nvGrpSpPr>
      <p:grpSpPr>
        <a:xfrm>
          <a:off x="0" y="0"/>
          <a:ext cx="0" cy="0"/>
          <a:chOff x="0" y="0"/>
          <a:chExt cx="0" cy="0"/>
        </a:xfrm>
      </p:grpSpPr>
      <p:pic>
        <p:nvPicPr>
          <p:cNvPr id="328" name="Google Shape;328;p22"/>
          <p:cNvPicPr preferRelativeResize="0"/>
          <p:nvPr/>
        </p:nvPicPr>
        <p:blipFill rotWithShape="1">
          <a:blip r:embed="rId1"/>
          <a:srcRect/>
          <a:stretch>
            <a:fillRect/>
          </a:stretch>
        </p:blipFill>
        <p:spPr>
          <a:xfrm>
            <a:off x="8051882" y="421108"/>
            <a:ext cx="3118983" cy="2250000"/>
          </a:xfrm>
          <a:prstGeom prst="rect">
            <a:avLst/>
          </a:prstGeom>
          <a:noFill/>
          <a:ln>
            <a:noFill/>
          </a:ln>
        </p:spPr>
      </p:pic>
      <p:sp>
        <p:nvSpPr>
          <p:cNvPr id="329" name="Google Shape;329;p22"/>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2"/>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Interest Crediting Strategies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31" name="Google Shape;331;p22"/>
          <p:cNvSpPr txBox="1"/>
          <p:nvPr/>
        </p:nvSpPr>
        <p:spPr>
          <a:xfrm>
            <a:off x="563881" y="1063822"/>
            <a:ext cx="6631003" cy="9235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The WealthLock</a:t>
            </a:r>
            <a:r>
              <a:rPr lang="en-US" sz="1800" b="0" i="0" baseline="30000">
                <a:solidFill>
                  <a:srgbClr val="464646"/>
                </a:solidFill>
                <a:latin typeface="Arial" panose="020B0604020202020204"/>
                <a:ea typeface="Arial" panose="020B0604020202020204"/>
                <a:cs typeface="Arial" panose="020B0604020202020204"/>
                <a:sym typeface="Arial" panose="020B0604020202020204"/>
              </a:rPr>
              <a:t>SM</a:t>
            </a:r>
            <a:r>
              <a:rPr lang="en-US" sz="1800" b="0" i="0">
                <a:solidFill>
                  <a:srgbClr val="464646"/>
                </a:solidFill>
                <a:latin typeface="Arial" panose="020B0604020202020204"/>
                <a:ea typeface="Arial" panose="020B0604020202020204"/>
                <a:cs typeface="Arial" panose="020B0604020202020204"/>
                <a:sym typeface="Arial" panose="020B0604020202020204"/>
              </a:rPr>
              <a:t> Accumulator fixed indexed annuity offers five index crediting strategies on the following indices.</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graphicFrame>
        <p:nvGraphicFramePr>
          <p:cNvPr id="332" name="Google Shape;332;p22"/>
          <p:cNvGraphicFramePr/>
          <p:nvPr/>
        </p:nvGraphicFramePr>
        <p:xfrm>
          <a:off x="563880" y="2391034"/>
          <a:ext cx="11064250" cy="3377350"/>
        </p:xfrm>
        <a:graphic>
          <a:graphicData uri="http://schemas.openxmlformats.org/drawingml/2006/table">
            <a:tbl>
              <a:tblPr bandRow="1">
                <a:noFill/>
                <a:tableStyleId>{62CEB7D7-D609-49D4-9499-BFAD8996B2D8}</a:tableStyleId>
              </a:tblPr>
              <a:tblGrid>
                <a:gridCol w="2829675"/>
                <a:gridCol w="8234575"/>
              </a:tblGrid>
              <a:tr h="1017800">
                <a:tc>
                  <a:txBody>
                    <a:bodyPr/>
                    <a:lstStyle/>
                    <a:p>
                      <a:pPr marL="0" marR="0" lvl="0" indent="0" algn="l" rtl="0">
                        <a:lnSpc>
                          <a:spcPct val="115000"/>
                        </a:lnSpc>
                        <a:spcBef>
                          <a:spcPts val="0"/>
                        </a:spcBef>
                        <a:spcAft>
                          <a:spcPts val="0"/>
                        </a:spcAft>
                        <a:buNone/>
                      </a:pPr>
                      <a:r>
                        <a:rPr lang="en-US" sz="1800" b="1">
                          <a:solidFill>
                            <a:schemeClr val="lt1"/>
                          </a:solidFill>
                          <a:latin typeface="Arial" panose="020B0604020202020204"/>
                          <a:ea typeface="Arial" panose="020B0604020202020204"/>
                          <a:cs typeface="Arial" panose="020B0604020202020204"/>
                          <a:sym typeface="Arial" panose="020B0604020202020204"/>
                        </a:rPr>
                        <a:t>1-year Fixed Account</a:t>
                      </a:r>
                      <a:endParaRPr sz="1800">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Earns the initial contract guaranteed interest rate for the first year</a:t>
                      </a:r>
                      <a:endParaRPr sz="1800">
                        <a:solidFill>
                          <a:srgbClr val="464646"/>
                        </a:solidFill>
                        <a:latin typeface="Arial" panose="020B0604020202020204"/>
                        <a:ea typeface="Arial" panose="020B0604020202020204"/>
                        <a:cs typeface="Arial" panose="020B0604020202020204"/>
                        <a:sym typeface="Arial" panose="020B0604020202020204"/>
                      </a:endParaRPr>
                    </a:p>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Interest rate adjusted each year</a:t>
                      </a:r>
                      <a:endParaRPr sz="1800">
                        <a:solidFill>
                          <a:srgbClr val="464646"/>
                        </a:solidFill>
                        <a:latin typeface="Arial" panose="020B0604020202020204"/>
                        <a:ea typeface="Arial" panose="020B0604020202020204"/>
                        <a:cs typeface="Arial" panose="020B0604020202020204"/>
                        <a:sym typeface="Arial" panose="020B0604020202020204"/>
                      </a:endParaRPr>
                    </a:p>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Interest credited and compounded daily</a:t>
                      </a:r>
                      <a:endParaRPr sz="1800">
                        <a:solidFill>
                          <a:srgbClr val="464646"/>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r>
              <a:tr h="738750">
                <a:tc>
                  <a:txBody>
                    <a:bodyPr/>
                    <a:lstStyle/>
                    <a:p>
                      <a:pPr marL="0" marR="0" lvl="0" indent="0" algn="l" rtl="0">
                        <a:lnSpc>
                          <a:spcPct val="115000"/>
                        </a:lnSpc>
                        <a:spcBef>
                          <a:spcPts val="0"/>
                        </a:spcBef>
                        <a:spcAft>
                          <a:spcPts val="0"/>
                        </a:spcAft>
                        <a:buNone/>
                      </a:pPr>
                      <a:r>
                        <a:rPr lang="en-US" sz="1800" b="1">
                          <a:solidFill>
                            <a:schemeClr val="lt1"/>
                          </a:solidFill>
                          <a:latin typeface="Arial" panose="020B0604020202020204"/>
                          <a:ea typeface="Arial" panose="020B0604020202020204"/>
                          <a:cs typeface="Arial" panose="020B0604020202020204"/>
                          <a:sym typeface="Arial" panose="020B0604020202020204"/>
                        </a:rPr>
                        <a:t>S&amp;P 500</a:t>
                      </a:r>
                      <a:endParaRPr sz="1800">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1 and 2-year point-to-point cap</a:t>
                      </a:r>
                      <a:endParaRPr sz="1800">
                        <a:solidFill>
                          <a:srgbClr val="464646"/>
                        </a:solidFill>
                        <a:latin typeface="Arial" panose="020B0604020202020204"/>
                        <a:ea typeface="Arial" panose="020B0604020202020204"/>
                        <a:cs typeface="Arial" panose="020B0604020202020204"/>
                        <a:sym typeface="Arial" panose="020B0604020202020204"/>
                      </a:endParaRPr>
                    </a:p>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1 and 2-year point-to-point participation rate</a:t>
                      </a:r>
                      <a:endParaRPr sz="1800">
                        <a:solidFill>
                          <a:srgbClr val="464646"/>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r>
              <a:tr h="447325">
                <a:tc>
                  <a:txBody>
                    <a:bodyPr/>
                    <a:lstStyle/>
                    <a:p>
                      <a:pPr marL="0" marR="0" lvl="0" indent="0" algn="l" rtl="0">
                        <a:lnSpc>
                          <a:spcPct val="115000"/>
                        </a:lnSpc>
                        <a:spcBef>
                          <a:spcPts val="0"/>
                        </a:spcBef>
                        <a:spcAft>
                          <a:spcPts val="0"/>
                        </a:spcAft>
                        <a:buNone/>
                      </a:pPr>
                      <a:r>
                        <a:rPr lang="en-US" sz="1800" b="1">
                          <a:solidFill>
                            <a:schemeClr val="lt1"/>
                          </a:solidFill>
                          <a:latin typeface="Arial" panose="020B0604020202020204"/>
                          <a:ea typeface="Arial" panose="020B0604020202020204"/>
                          <a:cs typeface="Arial" panose="020B0604020202020204"/>
                          <a:sym typeface="Arial" panose="020B0604020202020204"/>
                        </a:rPr>
                        <a:t>Janus SG Lighthouse Index</a:t>
                      </a:r>
                      <a:endParaRPr sz="1800">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1 and 2-year point-to-point participation rate</a:t>
                      </a:r>
                      <a:endParaRPr sz="1800">
                        <a:solidFill>
                          <a:srgbClr val="464646"/>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r>
              <a:tr h="726150">
                <a:tc>
                  <a:txBody>
                    <a:bodyPr/>
                    <a:lstStyle/>
                    <a:p>
                      <a:pPr marL="0" marR="0" lvl="0" indent="0" algn="l" rtl="0">
                        <a:lnSpc>
                          <a:spcPct val="115000"/>
                        </a:lnSpc>
                        <a:spcBef>
                          <a:spcPts val="0"/>
                        </a:spcBef>
                        <a:spcAft>
                          <a:spcPts val="0"/>
                        </a:spcAft>
                        <a:buNone/>
                      </a:pPr>
                      <a:r>
                        <a:rPr lang="en-US" sz="1800" b="1">
                          <a:solidFill>
                            <a:schemeClr val="lt1"/>
                          </a:solidFill>
                          <a:latin typeface="Arial" panose="020B0604020202020204"/>
                          <a:ea typeface="Arial" panose="020B0604020202020204"/>
                          <a:cs typeface="Arial" panose="020B0604020202020204"/>
                          <a:sym typeface="Arial" panose="020B0604020202020204"/>
                        </a:rPr>
                        <a:t>Franklin Factors US Index</a:t>
                      </a:r>
                      <a:endParaRPr sz="1800">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1, 2, and 5-year point-to-point participation rate</a:t>
                      </a:r>
                      <a:endParaRPr sz="1800">
                        <a:solidFill>
                          <a:srgbClr val="464646"/>
                        </a:solidFill>
                        <a:latin typeface="Arial" panose="020B0604020202020204"/>
                        <a:ea typeface="Arial" panose="020B0604020202020204"/>
                        <a:cs typeface="Arial" panose="020B0604020202020204"/>
                        <a:sym typeface="Arial" panose="020B0604020202020204"/>
                      </a:endParaRPr>
                    </a:p>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5-year high watermark participation strategy</a:t>
                      </a:r>
                      <a:endParaRPr sz="1800">
                        <a:solidFill>
                          <a:srgbClr val="464646"/>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tr>
              <a:tr h="447325">
                <a:tc>
                  <a:txBody>
                    <a:bodyPr/>
                    <a:lstStyle/>
                    <a:p>
                      <a:pPr marL="0" marR="0" lvl="0" indent="0" algn="l" rtl="0">
                        <a:lnSpc>
                          <a:spcPct val="115000"/>
                        </a:lnSpc>
                        <a:spcBef>
                          <a:spcPts val="0"/>
                        </a:spcBef>
                        <a:spcAft>
                          <a:spcPts val="0"/>
                        </a:spcAft>
                        <a:buNone/>
                      </a:pPr>
                      <a:r>
                        <a:rPr lang="en-US" sz="1800" b="1">
                          <a:solidFill>
                            <a:schemeClr val="lt1"/>
                          </a:solidFill>
                          <a:latin typeface="Arial" panose="020B0604020202020204"/>
                          <a:ea typeface="Arial" panose="020B0604020202020204"/>
                          <a:cs typeface="Arial" panose="020B0604020202020204"/>
                          <a:sym typeface="Arial" panose="020B0604020202020204"/>
                        </a:rPr>
                        <a:t>Invesco Peak Index</a:t>
                      </a:r>
                      <a:endParaRPr sz="1800">
                        <a:solidFill>
                          <a:schemeClr val="lt1"/>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342900" marR="0" lvl="0" indent="-342900" algn="just" rtl="0">
                        <a:spcBef>
                          <a:spcPts val="0"/>
                        </a:spcBef>
                        <a:spcAft>
                          <a:spcPts val="0"/>
                        </a:spcAft>
                        <a:buClr>
                          <a:srgbClr val="464646"/>
                        </a:buClr>
                        <a:buSzPts val="1800"/>
                        <a:buFont typeface="Noto Sans Symbols"/>
                        <a:buChar char="∙"/>
                      </a:pPr>
                      <a:r>
                        <a:rPr lang="en-US" sz="1800">
                          <a:solidFill>
                            <a:srgbClr val="464646"/>
                          </a:solidFill>
                          <a:latin typeface="Arial" panose="020B0604020202020204"/>
                          <a:ea typeface="Arial" panose="020B0604020202020204"/>
                          <a:cs typeface="Arial" panose="020B0604020202020204"/>
                          <a:sym typeface="Arial" panose="020B0604020202020204"/>
                        </a:rPr>
                        <a:t>1 and 2-year point-to-point participation rate</a:t>
                      </a:r>
                      <a:endParaRPr sz="1800">
                        <a:solidFill>
                          <a:srgbClr val="464646"/>
                        </a:solidFill>
                        <a:latin typeface="Arial" panose="020B0604020202020204"/>
                        <a:ea typeface="Arial" panose="020B0604020202020204"/>
                        <a:cs typeface="Arial" panose="020B0604020202020204"/>
                        <a:sym typeface="Arial" panose="020B0604020202020204"/>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32"/>
                                        </p:tgtEl>
                                        <p:attrNameLst>
                                          <p:attrName>style.visibility</p:attrName>
                                        </p:attrNameLst>
                                      </p:cBhvr>
                                      <p:to>
                                        <p:strVal val="visible"/>
                                      </p:to>
                                    </p:set>
                                    <p:anim calcmode="lin" valueType="num">
                                      <p:cBhvr additive="base">
                                        <p:cTn id="11" dur="500"/>
                                        <p:tgtEl>
                                          <p:spTgt spid="332"/>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6" name="Shape 76"/>
        <p:cNvGrpSpPr/>
        <p:nvPr/>
      </p:nvGrpSpPr>
      <p:grpSpPr>
        <a:xfrm>
          <a:off x="0" y="0"/>
          <a:ext cx="0" cy="0"/>
          <a:chOff x="0" y="0"/>
          <a:chExt cx="0" cy="0"/>
        </a:xfrm>
      </p:grpSpPr>
      <p:sp>
        <p:nvSpPr>
          <p:cNvPr id="77" name="Google Shape;77;p2"/>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78" name="Google Shape;78;p2"/>
          <p:cNvGraphicFramePr/>
          <p:nvPr/>
        </p:nvGraphicFramePr>
        <p:xfrm>
          <a:off x="609600" y="2480749"/>
          <a:ext cx="10970200" cy="3490150"/>
        </p:xfrm>
        <a:graphic>
          <a:graphicData uri="http://schemas.openxmlformats.org/drawingml/2006/table">
            <a:tbl>
              <a:tblPr firstRow="1" firstCol="1" bandRow="1">
                <a:noFill/>
                <a:tableStyleId>{62CEB7D7-D609-49D4-9499-BFAD8996B2D8}</a:tableStyleId>
              </a:tblPr>
              <a:tblGrid>
                <a:gridCol w="6553200"/>
                <a:gridCol w="2208500"/>
                <a:gridCol w="2208500"/>
              </a:tblGrid>
              <a:tr h="5777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Topics</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140F3C"/>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Time Spent</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Pages</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r h="6015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Welcome and Introduction (Icebreaker Activity)</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chemeClr val="accent1"/>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15 min.</a:t>
                      </a:r>
                      <a:endParaRPr lang="en-US"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3-5</a:t>
                      </a:r>
                      <a:endParaRPr lang="en-US"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r h="5777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Module 1:  WealthLock</a:t>
                      </a:r>
                      <a:r>
                        <a:rPr lang="en-US" sz="1800" u="none" strike="noStrike" cap="none" baseline="30000">
                          <a:latin typeface="Arial" panose="020B0604020202020204"/>
                          <a:ea typeface="Arial" panose="020B0604020202020204"/>
                          <a:cs typeface="Arial" panose="020B0604020202020204"/>
                          <a:sym typeface="Arial" panose="020B0604020202020204"/>
                        </a:rPr>
                        <a:t>SM</a:t>
                      </a:r>
                      <a:r>
                        <a:rPr lang="en-US" sz="1800" u="none" strike="noStrike" cap="none">
                          <a:latin typeface="Arial" panose="020B0604020202020204"/>
                          <a:ea typeface="Arial" panose="020B0604020202020204"/>
                          <a:cs typeface="Arial" panose="020B0604020202020204"/>
                          <a:sym typeface="Arial" panose="020B0604020202020204"/>
                        </a:rPr>
                        <a:t> Accumulator 7 &amp; 10</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140F3C"/>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2 hrs.</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6-30</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r h="5777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Module 2:  WealthLock</a:t>
                      </a:r>
                      <a:r>
                        <a:rPr lang="en-US" sz="1800" u="none" strike="noStrike" cap="none" baseline="30000">
                          <a:latin typeface="Arial" panose="020B0604020202020204"/>
                          <a:ea typeface="Arial" panose="020B0604020202020204"/>
                          <a:cs typeface="Arial" panose="020B0604020202020204"/>
                          <a:sym typeface="Arial" panose="020B0604020202020204"/>
                        </a:rPr>
                        <a:t>SM</a:t>
                      </a:r>
                      <a:r>
                        <a:rPr lang="en-US" sz="1800" u="none" strike="noStrike" cap="none">
                          <a:latin typeface="Arial" panose="020B0604020202020204"/>
                          <a:ea typeface="Arial" panose="020B0604020202020204"/>
                          <a:cs typeface="Arial" panose="020B0604020202020204"/>
                          <a:sym typeface="Arial" panose="020B0604020202020204"/>
                        </a:rPr>
                        <a:t> MYGA</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chemeClr val="accent1"/>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2 hrs.</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30-52</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r h="5777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Module 3: Synergy Choice</a:t>
                      </a:r>
                      <a:r>
                        <a:rPr lang="en-US" sz="1800" u="none" strike="noStrike" cap="none" baseline="30000">
                          <a:latin typeface="Arial" panose="020B0604020202020204"/>
                          <a:ea typeface="Arial" panose="020B0604020202020204"/>
                          <a:cs typeface="Arial" panose="020B0604020202020204"/>
                          <a:sym typeface="Arial" panose="020B0604020202020204"/>
                        </a:rPr>
                        <a:t>TM</a:t>
                      </a:r>
                      <a:r>
                        <a:rPr lang="en-US" sz="1800" u="none" strike="noStrike" cap="none">
                          <a:latin typeface="Arial" panose="020B0604020202020204"/>
                          <a:ea typeface="Arial" panose="020B0604020202020204"/>
                          <a:cs typeface="Arial" panose="020B0604020202020204"/>
                          <a:sym typeface="Arial" panose="020B0604020202020204"/>
                        </a:rPr>
                        <a:t> MYGA </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140F3C"/>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1.5 hrs.</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53-71</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r h="577725">
                <a:tc>
                  <a:txBody>
                    <a:bodyPr/>
                    <a:lstStyle/>
                    <a:p>
                      <a:pPr marL="0" marR="0" lvl="0" indent="0" algn="l" rtl="0">
                        <a:lnSpc>
                          <a:spcPct val="115000"/>
                        </a:lnSpc>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Close of Session</a:t>
                      </a:r>
                      <a:endParaRPr sz="1800" u="none" strike="noStrike" cap="none">
                        <a:solidFill>
                          <a:srgbClr val="404040"/>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chemeClr val="accent1"/>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5 min.</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c>
                  <a:txBody>
                    <a:bodyPr/>
                    <a:lstStyle/>
                    <a:p>
                      <a:pPr marL="0" marR="0" lvl="0" indent="0" algn="l" rtl="0">
                        <a:lnSpc>
                          <a:spcPct val="115000"/>
                        </a:lnSpc>
                        <a:spcBef>
                          <a:spcPts val="0"/>
                        </a:spcBef>
                        <a:spcAft>
                          <a:spcPts val="0"/>
                        </a:spcAft>
                        <a:buNone/>
                      </a:pPr>
                      <a:r>
                        <a:rPr lang="en-US" sz="1800" u="none" strike="noStrike" cap="none">
                          <a:solidFill>
                            <a:srgbClr val="464646"/>
                          </a:solidFill>
                          <a:latin typeface="Arial" panose="020B0604020202020204"/>
                          <a:ea typeface="Arial" panose="020B0604020202020204"/>
                          <a:cs typeface="Arial" panose="020B0604020202020204"/>
                          <a:sym typeface="Arial" panose="020B0604020202020204"/>
                        </a:rPr>
                        <a:t>72</a:t>
                      </a:r>
                      <a:endParaRPr sz="1800" u="none" strike="noStrike" cap="none">
                        <a:solidFill>
                          <a:srgbClr val="464646"/>
                        </a:solidFill>
                        <a:latin typeface="Arial" panose="020B0604020202020204"/>
                        <a:ea typeface="Arial" panose="020B0604020202020204"/>
                        <a:cs typeface="Arial" panose="020B0604020202020204"/>
                        <a:sym typeface="Arial" panose="020B0604020202020204"/>
                      </a:endParaRPr>
                    </a:p>
                  </a:txBody>
                  <a:tcPr marL="186900" marR="186900" marT="0" marB="0" anchor="ctr">
                    <a:solidFill>
                      <a:srgbClr val="D8D8D8"/>
                    </a:solidFill>
                  </a:tcPr>
                </a:tc>
              </a:tr>
            </a:tbl>
          </a:graphicData>
        </a:graphic>
      </p:graphicFrame>
      <p:sp>
        <p:nvSpPr>
          <p:cNvPr id="79" name="Google Shape;79;p2"/>
          <p:cNvSpPr txBox="1"/>
          <p:nvPr/>
        </p:nvSpPr>
        <p:spPr>
          <a:xfrm>
            <a:off x="563880" y="274638"/>
            <a:ext cx="429387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u="none" strike="noStrike" cap="none">
                <a:solidFill>
                  <a:srgbClr val="140F3C"/>
                </a:solidFill>
                <a:latin typeface="Arial" panose="020B0604020202020204"/>
                <a:ea typeface="Arial" panose="020B0604020202020204"/>
                <a:cs typeface="Arial" panose="020B0604020202020204"/>
                <a:sym typeface="Arial" panose="020B0604020202020204"/>
              </a:rPr>
              <a:t>Pre-work and Agenda</a:t>
            </a:r>
            <a:endParaRPr lang="en-US"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pic>
        <p:nvPicPr>
          <p:cNvPr id="80" name="Google Shape;80;p2"/>
          <p:cNvPicPr preferRelativeResize="0"/>
          <p:nvPr/>
        </p:nvPicPr>
        <p:blipFill rotWithShape="1">
          <a:blip r:embed="rId1"/>
          <a:srcRect/>
          <a:stretch>
            <a:fillRect/>
          </a:stretch>
        </p:blipFill>
        <p:spPr>
          <a:xfrm>
            <a:off x="9076576" y="430810"/>
            <a:ext cx="2248114" cy="1710002"/>
          </a:xfrm>
          <a:prstGeom prst="rect">
            <a:avLst/>
          </a:prstGeom>
          <a:noFill/>
          <a:ln>
            <a:no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37" name="Shape 337"/>
        <p:cNvGrpSpPr/>
        <p:nvPr/>
      </p:nvGrpSpPr>
      <p:grpSpPr>
        <a:xfrm>
          <a:off x="0" y="0"/>
          <a:ext cx="0" cy="0"/>
          <a:chOff x="0" y="0"/>
          <a:chExt cx="0" cy="0"/>
        </a:xfrm>
      </p:grpSpPr>
      <p:sp>
        <p:nvSpPr>
          <p:cNvPr id="338" name="Google Shape;338;p23"/>
          <p:cNvSpPr txBox="1"/>
          <p:nvPr/>
        </p:nvSpPr>
        <p:spPr>
          <a:xfrm>
            <a:off x="3328247" y="3695964"/>
            <a:ext cx="528966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Critical Thinking Exercise</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339" name="Google Shape;339;p23"/>
          <p:cNvPicPr preferRelativeResize="0"/>
          <p:nvPr/>
        </p:nvPicPr>
        <p:blipFill rotWithShape="1">
          <a:blip r:embed="rId1"/>
          <a:srcRect/>
          <a:stretch>
            <a:fillRect/>
          </a:stretch>
        </p:blipFill>
        <p:spPr>
          <a:xfrm>
            <a:off x="5205837" y="1604421"/>
            <a:ext cx="1780327" cy="1934182"/>
          </a:xfrm>
          <a:prstGeom prst="rect">
            <a:avLst/>
          </a:prstGeom>
          <a:noFill/>
          <a:ln>
            <a:noFill/>
          </a:ln>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44" name="Shape 344"/>
        <p:cNvGrpSpPr/>
        <p:nvPr/>
      </p:nvGrpSpPr>
      <p:grpSpPr>
        <a:xfrm>
          <a:off x="0" y="0"/>
          <a:ext cx="0" cy="0"/>
          <a:chOff x="0" y="0"/>
          <a:chExt cx="0" cy="0"/>
        </a:xfrm>
      </p:grpSpPr>
      <p:pic>
        <p:nvPicPr>
          <p:cNvPr id="345" name="Google Shape;345;p24"/>
          <p:cNvPicPr preferRelativeResize="0"/>
          <p:nvPr/>
        </p:nvPicPr>
        <p:blipFill rotWithShape="1">
          <a:blip r:embed="rId1"/>
          <a:srcRect/>
          <a:stretch>
            <a:fillRect/>
          </a:stretch>
        </p:blipFill>
        <p:spPr>
          <a:xfrm>
            <a:off x="1267326" y="1670899"/>
            <a:ext cx="9657348" cy="2128140"/>
          </a:xfrm>
          <a:prstGeom prst="rect">
            <a:avLst/>
          </a:prstGeom>
          <a:noFill/>
          <a:ln>
            <a:noFill/>
          </a:ln>
        </p:spPr>
      </p:pic>
      <p:sp>
        <p:nvSpPr>
          <p:cNvPr id="346" name="Google Shape;346;p24"/>
          <p:cNvSpPr txBox="1"/>
          <p:nvPr/>
        </p:nvSpPr>
        <p:spPr>
          <a:xfrm>
            <a:off x="1270168" y="3760038"/>
            <a:ext cx="191736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Participants will work in small groups (ideally project/organization teams) to discuss the points listed in the slides. </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47" name="Google Shape;347;p24"/>
          <p:cNvSpPr txBox="1"/>
          <p:nvPr/>
        </p:nvSpPr>
        <p:spPr>
          <a:xfrm>
            <a:off x="3462115" y="3760038"/>
            <a:ext cx="2510332"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Give each group the response cards of the terminal illness and interest-crediting strategies, which will be used to respond when asking questions relevant to the topic.</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48" name="Google Shape;348;p24"/>
          <p:cNvSpPr txBox="1"/>
          <p:nvPr/>
        </p:nvSpPr>
        <p:spPr>
          <a:xfrm>
            <a:off x="6228381" y="3785516"/>
            <a:ext cx="203731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Ask someone from each group to briefly summarize the key points they followed for the other groups to analyze.</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49" name="Google Shape;349;p24"/>
          <p:cNvSpPr txBox="1"/>
          <p:nvPr/>
        </p:nvSpPr>
        <p:spPr>
          <a:xfrm>
            <a:off x="8796212" y="3760038"/>
            <a:ext cx="2008146"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Provide a comparative list of </a:t>
            </a:r>
            <a:r>
              <a:rPr lang="en-US" sz="1800" b="0" u="sng">
                <a:solidFill>
                  <a:schemeClr val="dk1"/>
                </a:solidFill>
                <a:latin typeface="Arial" panose="020B0604020202020204"/>
                <a:ea typeface="Arial" panose="020B0604020202020204"/>
                <a:cs typeface="Arial" panose="020B0604020202020204"/>
                <a:sym typeface="Arial" panose="020B0604020202020204"/>
                <a:hlinkClick r:id="rId2"/>
              </a:rPr>
              <a:t>index-crediting strategies</a:t>
            </a:r>
            <a:r>
              <a:rPr lang="en-US" sz="1800" b="0">
                <a:solidFill>
                  <a:schemeClr val="dk1"/>
                </a:solidFill>
                <a:latin typeface="Arial" panose="020B0604020202020204"/>
                <a:ea typeface="Arial" panose="020B0604020202020204"/>
                <a:cs typeface="Arial" panose="020B0604020202020204"/>
                <a:sym typeface="Arial" panose="020B0604020202020204"/>
              </a:rPr>
              <a:t> to the participants.</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sp>
        <p:nvSpPr>
          <p:cNvPr id="350" name="Google Shape;350;p24"/>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4"/>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Activity – IV: Critical Thinking Exercise</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52" name="Google Shape;352;p24"/>
          <p:cNvSpPr txBox="1"/>
          <p:nvPr/>
        </p:nvSpPr>
        <p:spPr>
          <a:xfrm>
            <a:off x="563881" y="1063822"/>
            <a:ext cx="9097477" cy="9235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Illustrate interest crediting strategies along with benefits in terminal illness benefits.</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pic>
        <p:nvPicPr>
          <p:cNvPr id="353" name="Google Shape;353;p24"/>
          <p:cNvPicPr preferRelativeResize="0"/>
          <p:nvPr/>
        </p:nvPicPr>
        <p:blipFill rotWithShape="1">
          <a:blip r:embed="rId3"/>
          <a:srcRect/>
          <a:stretch>
            <a:fillRect/>
          </a:stretch>
        </p:blipFill>
        <p:spPr>
          <a:xfrm>
            <a:off x="1714345" y="2209947"/>
            <a:ext cx="1029010" cy="846074"/>
          </a:xfrm>
          <a:prstGeom prst="rect">
            <a:avLst/>
          </a:prstGeom>
          <a:noFill/>
          <a:ln>
            <a:noFill/>
          </a:ln>
        </p:spPr>
      </p:pic>
      <p:pic>
        <p:nvPicPr>
          <p:cNvPr id="354" name="Google Shape;354;p24"/>
          <p:cNvPicPr preferRelativeResize="0"/>
          <p:nvPr/>
        </p:nvPicPr>
        <p:blipFill rotWithShape="1">
          <a:blip r:embed="rId4"/>
          <a:srcRect/>
          <a:stretch>
            <a:fillRect/>
          </a:stretch>
        </p:blipFill>
        <p:spPr>
          <a:xfrm>
            <a:off x="4435096" y="2250131"/>
            <a:ext cx="702388" cy="897496"/>
          </a:xfrm>
          <a:prstGeom prst="rect">
            <a:avLst/>
          </a:prstGeom>
          <a:noFill/>
          <a:ln>
            <a:noFill/>
          </a:ln>
        </p:spPr>
      </p:pic>
      <p:pic>
        <p:nvPicPr>
          <p:cNvPr id="355" name="Google Shape;355;p24"/>
          <p:cNvPicPr preferRelativeResize="0"/>
          <p:nvPr/>
        </p:nvPicPr>
        <p:blipFill rotWithShape="1">
          <a:blip r:embed="rId5"/>
          <a:srcRect/>
          <a:stretch>
            <a:fillRect/>
          </a:stretch>
        </p:blipFill>
        <p:spPr>
          <a:xfrm>
            <a:off x="6784159" y="2318233"/>
            <a:ext cx="862438" cy="677630"/>
          </a:xfrm>
          <a:prstGeom prst="rect">
            <a:avLst/>
          </a:prstGeom>
          <a:noFill/>
          <a:ln>
            <a:noFill/>
          </a:ln>
        </p:spPr>
      </p:pic>
      <p:pic>
        <p:nvPicPr>
          <p:cNvPr id="356" name="Google Shape;356;p24"/>
          <p:cNvPicPr preferRelativeResize="0"/>
          <p:nvPr/>
        </p:nvPicPr>
        <p:blipFill rotWithShape="1">
          <a:blip r:embed="rId6"/>
          <a:srcRect/>
          <a:stretch>
            <a:fillRect/>
          </a:stretch>
        </p:blipFill>
        <p:spPr>
          <a:xfrm>
            <a:off x="9209222" y="2358535"/>
            <a:ext cx="976464" cy="67342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500"/>
                                        <p:tgtEl>
                                          <p:spTgt spid="34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54"/>
                                        </p:tgtEl>
                                        <p:attrNameLst>
                                          <p:attrName>style.visibility</p:attrName>
                                        </p:attrNameLst>
                                      </p:cBhvr>
                                      <p:to>
                                        <p:strVal val="visible"/>
                                      </p:to>
                                    </p:set>
                                    <p:animEffect transition="in" filter="fade">
                                      <p:cBhvr>
                                        <p:cTn id="14" dur="500"/>
                                        <p:tgtEl>
                                          <p:spTgt spid="354"/>
                                        </p:tgtEl>
                                      </p:cBhvr>
                                    </p:animEffect>
                                  </p:childTnLst>
                                </p:cTn>
                              </p:par>
                              <p:par>
                                <p:cTn id="15" presetID="10" presetClass="entr" presetSubtype="0" fill="hold" nodeType="with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fade">
                                      <p:cBhvr>
                                        <p:cTn id="17" dur="500"/>
                                        <p:tgtEl>
                                          <p:spTgt spid="3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55"/>
                                        </p:tgtEl>
                                        <p:attrNameLst>
                                          <p:attrName>style.visibility</p:attrName>
                                        </p:attrNameLst>
                                      </p:cBhvr>
                                      <p:to>
                                        <p:strVal val="visible"/>
                                      </p:to>
                                    </p:set>
                                    <p:animEffect transition="in" filter="fade">
                                      <p:cBhvr>
                                        <p:cTn id="21" dur="500"/>
                                        <p:tgtEl>
                                          <p:spTgt spid="355"/>
                                        </p:tgtEl>
                                      </p:cBhvr>
                                    </p:animEffect>
                                  </p:childTnLst>
                                </p:cTn>
                              </p:par>
                              <p:par>
                                <p:cTn id="22" presetID="10" presetClass="entr" presetSubtype="0" fill="hold" nodeType="withEffect">
                                  <p:stCondLst>
                                    <p:cond delay="0"/>
                                  </p:stCondLst>
                                  <p:childTnLst>
                                    <p:set>
                                      <p:cBhvr>
                                        <p:cTn id="23" dur="1" fill="hold">
                                          <p:stCondLst>
                                            <p:cond delay="0"/>
                                          </p:stCondLst>
                                        </p:cTn>
                                        <p:tgtEl>
                                          <p:spTgt spid="348"/>
                                        </p:tgtEl>
                                        <p:attrNameLst>
                                          <p:attrName>style.visibility</p:attrName>
                                        </p:attrNameLst>
                                      </p:cBhvr>
                                      <p:to>
                                        <p:strVal val="visible"/>
                                      </p:to>
                                    </p:set>
                                    <p:animEffect transition="in" filter="fade">
                                      <p:cBhvr>
                                        <p:cTn id="24" dur="500"/>
                                        <p:tgtEl>
                                          <p:spTgt spid="34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56"/>
                                        </p:tgtEl>
                                        <p:attrNameLst>
                                          <p:attrName>style.visibility</p:attrName>
                                        </p:attrNameLst>
                                      </p:cBhvr>
                                      <p:to>
                                        <p:strVal val="visible"/>
                                      </p:to>
                                    </p:set>
                                    <p:animEffect transition="in" filter="fade">
                                      <p:cBhvr>
                                        <p:cTn id="28" dur="500"/>
                                        <p:tgtEl>
                                          <p:spTgt spid="356"/>
                                        </p:tgtEl>
                                      </p:cBhvr>
                                    </p:animEffect>
                                  </p:childTnLst>
                                </p:cTn>
                              </p:par>
                              <p:par>
                                <p:cTn id="29" presetID="10" presetClass="entr" presetSubtype="0" fill="hold" nodeType="withEffect">
                                  <p:stCondLst>
                                    <p:cond delay="0"/>
                                  </p:stCondLst>
                                  <p:childTnLst>
                                    <p:set>
                                      <p:cBhvr>
                                        <p:cTn id="30" dur="1" fill="hold">
                                          <p:stCondLst>
                                            <p:cond delay="0"/>
                                          </p:stCondLst>
                                        </p:cTn>
                                        <p:tgtEl>
                                          <p:spTgt spid="349"/>
                                        </p:tgtEl>
                                        <p:attrNameLst>
                                          <p:attrName>style.visibility</p:attrName>
                                        </p:attrNameLst>
                                      </p:cBhvr>
                                      <p:to>
                                        <p:strVal val="visible"/>
                                      </p:to>
                                    </p:set>
                                    <p:animEffect transition="in" filter="fade">
                                      <p:cBhvr>
                                        <p:cTn id="31"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61" name="Shape 361"/>
        <p:cNvGrpSpPr/>
        <p:nvPr/>
      </p:nvGrpSpPr>
      <p:grpSpPr>
        <a:xfrm>
          <a:off x="0" y="0"/>
          <a:ext cx="0" cy="0"/>
          <a:chOff x="0" y="0"/>
          <a:chExt cx="0" cy="0"/>
        </a:xfrm>
      </p:grpSpPr>
      <p:sp>
        <p:nvSpPr>
          <p:cNvPr id="362" name="Google Shape;362;p25"/>
          <p:cNvSpPr/>
          <p:nvPr/>
        </p:nvSpPr>
        <p:spPr>
          <a:xfrm>
            <a:off x="0" y="0"/>
            <a:ext cx="56692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5"/>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5"/>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Contract Structure</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65" name="Google Shape;365;p25"/>
          <p:cNvSpPr/>
          <p:nvPr/>
        </p:nvSpPr>
        <p:spPr>
          <a:xfrm>
            <a:off x="5365214" y="1613949"/>
            <a:ext cx="6826785" cy="3738575"/>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6" name="Google Shape;366;p25"/>
          <p:cNvPicPr preferRelativeResize="0"/>
          <p:nvPr/>
        </p:nvPicPr>
        <p:blipFill rotWithShape="1">
          <a:blip r:embed="rId1"/>
          <a:srcRect/>
          <a:stretch>
            <a:fillRect/>
          </a:stretch>
        </p:blipFill>
        <p:spPr>
          <a:xfrm>
            <a:off x="910630" y="1509867"/>
            <a:ext cx="3971594" cy="4472292"/>
          </a:xfrm>
          <a:prstGeom prst="rect">
            <a:avLst/>
          </a:prstGeom>
          <a:noFill/>
          <a:ln>
            <a:noFill/>
          </a:ln>
        </p:spPr>
      </p:pic>
      <p:sp>
        <p:nvSpPr>
          <p:cNvPr id="367" name="Google Shape;367;p25"/>
          <p:cNvSpPr txBox="1"/>
          <p:nvPr/>
        </p:nvSpPr>
        <p:spPr>
          <a:xfrm>
            <a:off x="5786952" y="1685900"/>
            <a:ext cx="6115488" cy="355815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1800"/>
              <a:buFont typeface="Arial" panose="020B0604020202020204"/>
              <a:buNone/>
            </a:pPr>
            <a:r>
              <a:rPr lang="en-US" sz="1800" b="1">
                <a:solidFill>
                  <a:schemeClr val="lt1"/>
                </a:solidFill>
                <a:latin typeface="Arial" panose="020B0604020202020204"/>
                <a:ea typeface="Arial" panose="020B0604020202020204"/>
                <a:cs typeface="Arial" panose="020B0604020202020204"/>
                <a:sym typeface="Arial" panose="020B0604020202020204"/>
              </a:rPr>
              <a:t>WealthLock</a:t>
            </a:r>
            <a:r>
              <a:rPr lang="en-US" sz="1800" b="1" baseline="30000">
                <a:solidFill>
                  <a:schemeClr val="lt1"/>
                </a:solidFill>
                <a:latin typeface="Arial" panose="020B0604020202020204"/>
                <a:ea typeface="Arial" panose="020B0604020202020204"/>
                <a:cs typeface="Arial" panose="020B0604020202020204"/>
                <a:sym typeface="Arial" panose="020B0604020202020204"/>
              </a:rPr>
              <a:t>SM</a:t>
            </a:r>
            <a:r>
              <a:rPr lang="en-US" sz="1800" b="1">
                <a:solidFill>
                  <a:schemeClr val="lt1"/>
                </a:solidFill>
                <a:latin typeface="Arial" panose="020B0604020202020204"/>
                <a:ea typeface="Arial" panose="020B0604020202020204"/>
                <a:cs typeface="Arial" panose="020B0604020202020204"/>
                <a:sym typeface="Arial" panose="020B0604020202020204"/>
              </a:rPr>
              <a:t> Accumulator is an owner-driven contract, and there are specific contract structuring rules.</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300"/>
              </a:spcBef>
              <a:spcAft>
                <a:spcPts val="0"/>
              </a:spcAft>
              <a:buClr>
                <a:schemeClr val="dk2"/>
              </a:buClr>
              <a:buSzPts val="1800"/>
              <a:buFont typeface="Raleway"/>
              <a:buNone/>
            </a:pPr>
            <a:endParaRPr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First, Client reserves the right to deduct premium taxes from the contract value when incurred.</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Second, each contract contains a $25 duplicate report fee and a $25 duplicate contract fee that may be applied if the client makes a request.</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65"/>
                                        </p:tgtEl>
                                        <p:attrNameLst>
                                          <p:attrName>style.visibility</p:attrName>
                                        </p:attrNameLst>
                                      </p:cBhvr>
                                      <p:to>
                                        <p:strVal val="visible"/>
                                      </p:to>
                                    </p:set>
                                    <p:anim calcmode="lin" valueType="num">
                                      <p:cBhvr additive="base">
                                        <p:cTn id="11" dur="500"/>
                                        <p:tgtEl>
                                          <p:spTgt spid="365"/>
                                        </p:tgtEl>
                                        <p:attrNameLst>
                                          <p:attrName>ppt_x</p:attrName>
                                        </p:attrNameLst>
                                      </p:cBhvr>
                                      <p:tavLst>
                                        <p:tav tm="0" fmla="">
                                          <p:val>
                                            <p:strVal val="#ppt_x+1"/>
                                          </p:val>
                                        </p:tav>
                                        <p:tav tm="100000" fmla="">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367">
                                            <p:txEl>
                                              <p:pRg st="0" end="0"/>
                                            </p:txEl>
                                          </p:spTgt>
                                        </p:tgtEl>
                                        <p:attrNameLst>
                                          <p:attrName>style.visibility</p:attrName>
                                        </p:attrNameLst>
                                      </p:cBhvr>
                                      <p:to>
                                        <p:strVal val="visible"/>
                                      </p:to>
                                    </p:set>
                                    <p:animEffect transition="in" filter="fade">
                                      <p:cBhvr>
                                        <p:cTn id="14" dur="500"/>
                                        <p:tgtEl>
                                          <p:spTgt spid="36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67">
                                            <p:txEl>
                                              <p:pRg st="1" end="1"/>
                                            </p:txEl>
                                          </p:spTgt>
                                        </p:tgtEl>
                                        <p:attrNameLst>
                                          <p:attrName>style.visibility</p:attrName>
                                        </p:attrNameLst>
                                      </p:cBhvr>
                                      <p:to>
                                        <p:strVal val="visible"/>
                                      </p:to>
                                    </p:set>
                                    <p:animEffect transition="in" filter="fade">
                                      <p:cBhvr>
                                        <p:cTn id="17" dur="500"/>
                                        <p:tgtEl>
                                          <p:spTgt spid="36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67">
                                            <p:txEl>
                                              <p:pRg st="2" end="2"/>
                                            </p:txEl>
                                          </p:spTgt>
                                        </p:tgtEl>
                                        <p:attrNameLst>
                                          <p:attrName>style.visibility</p:attrName>
                                        </p:attrNameLst>
                                      </p:cBhvr>
                                      <p:to>
                                        <p:strVal val="visible"/>
                                      </p:to>
                                    </p:set>
                                    <p:animEffect transition="in" filter="fade">
                                      <p:cBhvr>
                                        <p:cTn id="20" dur="500"/>
                                        <p:tgtEl>
                                          <p:spTgt spid="36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67">
                                            <p:txEl>
                                              <p:pRg st="3" end="3"/>
                                            </p:txEl>
                                          </p:spTgt>
                                        </p:tgtEl>
                                        <p:attrNameLst>
                                          <p:attrName>style.visibility</p:attrName>
                                        </p:attrNameLst>
                                      </p:cBhvr>
                                      <p:to>
                                        <p:strVal val="visible"/>
                                      </p:to>
                                    </p:set>
                                    <p:animEffect transition="in" filter="fade">
                                      <p:cBhvr>
                                        <p:cTn id="23" dur="500"/>
                                        <p:tgtEl>
                                          <p:spTgt spid="36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83" name="Shape 383"/>
        <p:cNvGrpSpPr/>
        <p:nvPr/>
      </p:nvGrpSpPr>
      <p:grpSpPr>
        <a:xfrm>
          <a:off x="0" y="0"/>
          <a:ext cx="0" cy="0"/>
          <a:chOff x="0" y="0"/>
          <a:chExt cx="0" cy="0"/>
        </a:xfrm>
      </p:grpSpPr>
      <p:sp>
        <p:nvSpPr>
          <p:cNvPr id="384" name="Google Shape;384;p27"/>
          <p:cNvSpPr/>
          <p:nvPr/>
        </p:nvSpPr>
        <p:spPr>
          <a:xfrm>
            <a:off x="0" y="0"/>
            <a:ext cx="56692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7"/>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7"/>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IRAs and Rollovers</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387" name="Google Shape;387;p27"/>
          <p:cNvSpPr/>
          <p:nvPr/>
        </p:nvSpPr>
        <p:spPr>
          <a:xfrm>
            <a:off x="5669280" y="1613949"/>
            <a:ext cx="6522719" cy="4125114"/>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8" name="Google Shape;388;p27"/>
          <p:cNvPicPr preferRelativeResize="0"/>
          <p:nvPr/>
        </p:nvPicPr>
        <p:blipFill rotWithShape="1">
          <a:blip r:embed="rId1"/>
          <a:srcRect/>
          <a:stretch>
            <a:fillRect/>
          </a:stretch>
        </p:blipFill>
        <p:spPr>
          <a:xfrm>
            <a:off x="614589" y="1784607"/>
            <a:ext cx="4440102" cy="3414856"/>
          </a:xfrm>
          <a:prstGeom prst="rect">
            <a:avLst/>
          </a:prstGeom>
          <a:noFill/>
          <a:ln>
            <a:noFill/>
          </a:ln>
        </p:spPr>
      </p:pic>
      <p:sp>
        <p:nvSpPr>
          <p:cNvPr id="389" name="Google Shape;389;p27"/>
          <p:cNvSpPr txBox="1"/>
          <p:nvPr/>
        </p:nvSpPr>
        <p:spPr>
          <a:xfrm>
            <a:off x="5786952" y="1685900"/>
            <a:ext cx="6115488" cy="3859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1800"/>
              <a:buFont typeface="Arial" panose="020B0604020202020204"/>
              <a:buNone/>
            </a:pPr>
            <a:r>
              <a:rPr lang="en-US" sz="1800" b="1">
                <a:solidFill>
                  <a:schemeClr val="lt1"/>
                </a:solidFill>
                <a:latin typeface="Arial" panose="020B0604020202020204"/>
                <a:ea typeface="Arial" panose="020B0604020202020204"/>
                <a:cs typeface="Arial" panose="020B0604020202020204"/>
                <a:sym typeface="Arial" panose="020B0604020202020204"/>
              </a:rPr>
              <a:t>WealthLock</a:t>
            </a:r>
            <a:r>
              <a:rPr lang="en-US" sz="1800" b="1" baseline="30000">
                <a:solidFill>
                  <a:schemeClr val="lt1"/>
                </a:solidFill>
                <a:latin typeface="Arial" panose="020B0604020202020204"/>
                <a:ea typeface="Arial" panose="020B0604020202020204"/>
                <a:cs typeface="Arial" panose="020B0604020202020204"/>
                <a:sym typeface="Arial" panose="020B0604020202020204"/>
              </a:rPr>
              <a:t>SM</a:t>
            </a:r>
            <a:r>
              <a:rPr lang="en-US" sz="1800" b="1">
                <a:solidFill>
                  <a:schemeClr val="lt1"/>
                </a:solidFill>
                <a:latin typeface="Arial" panose="020B0604020202020204"/>
                <a:ea typeface="Arial" panose="020B0604020202020204"/>
                <a:cs typeface="Arial" panose="020B0604020202020204"/>
                <a:sym typeface="Arial" panose="020B0604020202020204"/>
              </a:rPr>
              <a:t> Accumulator is available with endorsements as Traditional and Roth IRAs. </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300"/>
              </a:spcBef>
              <a:spcAft>
                <a:spcPts val="0"/>
              </a:spcAft>
              <a:buClr>
                <a:schemeClr val="dk2"/>
              </a:buClr>
              <a:buSzPts val="1800"/>
              <a:buFont typeface="Raleway"/>
              <a:buNone/>
            </a:pPr>
            <a:endParaRPr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The endorsement allows rollovers from employer-qualified plans, including 403(b), SIMPLE  plan, and 457 plans. </a:t>
            </a:r>
            <a:endParaRPr lang="en-US" sz="1800" b="0">
              <a:solidFill>
                <a:schemeClr val="lt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50000"/>
              </a:lnSpc>
              <a:spcBef>
                <a:spcPts val="300"/>
              </a:spcBef>
              <a:spcAft>
                <a:spcPts val="0"/>
              </a:spcAft>
              <a:buClr>
                <a:schemeClr val="lt1"/>
              </a:buClr>
              <a:buSzPts val="1800"/>
              <a:buFont typeface="Arial" panose="020B0604020202020204"/>
              <a:buChar char="•"/>
            </a:pPr>
            <a:r>
              <a:rPr lang="en-US" sz="1800" b="0">
                <a:solidFill>
                  <a:schemeClr val="lt1"/>
                </a:solidFill>
                <a:latin typeface="Arial" panose="020B0604020202020204"/>
                <a:ea typeface="Arial" panose="020B0604020202020204"/>
                <a:cs typeface="Arial" panose="020B0604020202020204"/>
                <a:sym typeface="Arial" panose="020B0604020202020204"/>
              </a:rPr>
              <a:t>Regardless of the original plan type, funds rolled over to the WealthLock</a:t>
            </a:r>
            <a:r>
              <a:rPr lang="en-US" sz="1800" b="0" baseline="30000">
                <a:solidFill>
                  <a:schemeClr val="lt1"/>
                </a:solidFill>
                <a:latin typeface="Arial" panose="020B0604020202020204"/>
                <a:ea typeface="Arial" panose="020B0604020202020204"/>
                <a:cs typeface="Arial" panose="020B0604020202020204"/>
                <a:sym typeface="Arial" panose="020B0604020202020204"/>
              </a:rPr>
              <a:t>SM</a:t>
            </a:r>
            <a:r>
              <a:rPr lang="en-US" sz="1800" b="0">
                <a:solidFill>
                  <a:schemeClr val="lt1"/>
                </a:solidFill>
                <a:latin typeface="Arial" panose="020B0604020202020204"/>
                <a:ea typeface="Arial" panose="020B0604020202020204"/>
                <a:cs typeface="Arial" panose="020B0604020202020204"/>
                <a:sym typeface="Arial" panose="020B0604020202020204"/>
              </a:rPr>
              <a:t> Accumulator will become either a Traditional or Roth IRA.</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1000"/>
                                        <p:tgtEl>
                                          <p:spTgt spid="38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7"/>
                                        </p:tgtEl>
                                        <p:attrNameLst>
                                          <p:attrName>style.visibility</p:attrName>
                                        </p:attrNameLst>
                                      </p:cBhvr>
                                      <p:to>
                                        <p:strVal val="visible"/>
                                      </p:to>
                                    </p:set>
                                    <p:anim calcmode="lin" valueType="num">
                                      <p:cBhvr additive="base">
                                        <p:cTn id="11" dur="500"/>
                                        <p:tgtEl>
                                          <p:spTgt spid="387"/>
                                        </p:tgtEl>
                                        <p:attrNameLst>
                                          <p:attrName>ppt_x</p:attrName>
                                        </p:attrNameLst>
                                      </p:cBhvr>
                                      <p:tavLst>
                                        <p:tav tm="0" fmla="">
                                          <p:val>
                                            <p:strVal val="#ppt_x+1"/>
                                          </p:val>
                                        </p:tav>
                                        <p:tav tm="100000" fmla="">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389">
                                            <p:txEl>
                                              <p:pRg st="0" end="0"/>
                                            </p:txEl>
                                          </p:spTgt>
                                        </p:tgtEl>
                                        <p:attrNameLst>
                                          <p:attrName>style.visibility</p:attrName>
                                        </p:attrNameLst>
                                      </p:cBhvr>
                                      <p:to>
                                        <p:strVal val="visible"/>
                                      </p:to>
                                    </p:set>
                                    <p:animEffect transition="in" filter="fade">
                                      <p:cBhvr>
                                        <p:cTn id="14" dur="500"/>
                                        <p:tgtEl>
                                          <p:spTgt spid="38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89">
                                            <p:txEl>
                                              <p:pRg st="1" end="1"/>
                                            </p:txEl>
                                          </p:spTgt>
                                        </p:tgtEl>
                                        <p:attrNameLst>
                                          <p:attrName>style.visibility</p:attrName>
                                        </p:attrNameLst>
                                      </p:cBhvr>
                                      <p:to>
                                        <p:strVal val="visible"/>
                                      </p:to>
                                    </p:set>
                                    <p:animEffect transition="in" filter="fade">
                                      <p:cBhvr>
                                        <p:cTn id="17" dur="500"/>
                                        <p:tgtEl>
                                          <p:spTgt spid="38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89">
                                            <p:txEl>
                                              <p:pRg st="2" end="2"/>
                                            </p:txEl>
                                          </p:spTgt>
                                        </p:tgtEl>
                                        <p:attrNameLst>
                                          <p:attrName>style.visibility</p:attrName>
                                        </p:attrNameLst>
                                      </p:cBhvr>
                                      <p:to>
                                        <p:strVal val="visible"/>
                                      </p:to>
                                    </p:set>
                                    <p:animEffect transition="in" filter="fade">
                                      <p:cBhvr>
                                        <p:cTn id="20" dur="500"/>
                                        <p:tgtEl>
                                          <p:spTgt spid="38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89">
                                            <p:txEl>
                                              <p:pRg st="3" end="3"/>
                                            </p:txEl>
                                          </p:spTgt>
                                        </p:tgtEl>
                                        <p:attrNameLst>
                                          <p:attrName>style.visibility</p:attrName>
                                        </p:attrNameLst>
                                      </p:cBhvr>
                                      <p:to>
                                        <p:strVal val="visible"/>
                                      </p:to>
                                    </p:set>
                                    <p:animEffect transition="in" filter="fade">
                                      <p:cBhvr>
                                        <p:cTn id="23" dur="500"/>
                                        <p:tgtEl>
                                          <p:spTgt spid="38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94" name="Shape 394"/>
        <p:cNvGrpSpPr/>
        <p:nvPr/>
      </p:nvGrpSpPr>
      <p:grpSpPr>
        <a:xfrm>
          <a:off x="0" y="0"/>
          <a:ext cx="0" cy="0"/>
          <a:chOff x="0" y="0"/>
          <a:chExt cx="0" cy="0"/>
        </a:xfrm>
      </p:grpSpPr>
      <p:sp>
        <p:nvSpPr>
          <p:cNvPr id="395" name="Google Shape;395;p28"/>
          <p:cNvSpPr txBox="1"/>
          <p:nvPr/>
        </p:nvSpPr>
        <p:spPr>
          <a:xfrm>
            <a:off x="3102026" y="3642222"/>
            <a:ext cx="60572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Demonstration and Discussion</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396" name="Google Shape;396;p28"/>
          <p:cNvPicPr preferRelativeResize="0"/>
          <p:nvPr/>
        </p:nvPicPr>
        <p:blipFill rotWithShape="1">
          <a:blip r:embed="rId1"/>
          <a:srcRect/>
          <a:stretch>
            <a:fillRect/>
          </a:stretch>
        </p:blipFill>
        <p:spPr>
          <a:xfrm>
            <a:off x="5334000" y="1654186"/>
            <a:ext cx="1524000" cy="1856152"/>
          </a:xfrm>
          <a:prstGeom prst="rect">
            <a:avLst/>
          </a:prstGeom>
          <a:noFill/>
          <a:ln>
            <a:noFill/>
          </a:ln>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01" name="Shape 401"/>
        <p:cNvGrpSpPr/>
        <p:nvPr/>
      </p:nvGrpSpPr>
      <p:grpSpPr>
        <a:xfrm>
          <a:off x="0" y="0"/>
          <a:ext cx="0" cy="0"/>
          <a:chOff x="0" y="0"/>
          <a:chExt cx="0" cy="0"/>
        </a:xfrm>
      </p:grpSpPr>
      <p:sp>
        <p:nvSpPr>
          <p:cNvPr id="402" name="Google Shape;402;p29"/>
          <p:cNvSpPr/>
          <p:nvPr/>
        </p:nvSpPr>
        <p:spPr>
          <a:xfrm>
            <a:off x="685800" y="1711134"/>
            <a:ext cx="5410200" cy="1847328"/>
          </a:xfrm>
          <a:prstGeom prst="roundRect">
            <a:avLst>
              <a:gd name="adj" fmla="val 16667"/>
            </a:avLst>
          </a:prstGeom>
          <a:solidFill>
            <a:srgbClr val="E6E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29"/>
          <p:cNvSpPr/>
          <p:nvPr/>
        </p:nvSpPr>
        <p:spPr>
          <a:xfrm>
            <a:off x="685800" y="3755385"/>
            <a:ext cx="5410200" cy="1847328"/>
          </a:xfrm>
          <a:prstGeom prst="roundRect">
            <a:avLst>
              <a:gd name="adj" fmla="val 16667"/>
            </a:avLst>
          </a:prstGeom>
          <a:solidFill>
            <a:srgbClr val="F8B4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9"/>
          <p:cNvSpPr/>
          <p:nvPr/>
        </p:nvSpPr>
        <p:spPr>
          <a:xfrm>
            <a:off x="6275431" y="1711134"/>
            <a:ext cx="5410200" cy="1847328"/>
          </a:xfrm>
          <a:prstGeom prst="roundRect">
            <a:avLst>
              <a:gd name="adj" fmla="val 16667"/>
            </a:avLst>
          </a:prstGeom>
          <a:solidFill>
            <a:srgbClr val="D3EE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29"/>
          <p:cNvSpPr/>
          <p:nvPr/>
        </p:nvSpPr>
        <p:spPr>
          <a:xfrm>
            <a:off x="6275431" y="3755385"/>
            <a:ext cx="5410200" cy="1847328"/>
          </a:xfrm>
          <a:prstGeom prst="roundRect">
            <a:avLst>
              <a:gd name="adj" fmla="val 16667"/>
            </a:avLst>
          </a:prstGeom>
          <a:solidFill>
            <a:srgbClr val="C3B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9"/>
          <p:cNvSpPr txBox="1"/>
          <p:nvPr/>
        </p:nvSpPr>
        <p:spPr>
          <a:xfrm>
            <a:off x="2851651" y="2136126"/>
            <a:ext cx="307740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Split participants into two to three groups. At least one facilitator should sit with each group.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407" name="Google Shape;407;p29"/>
          <p:cNvSpPr txBox="1"/>
          <p:nvPr/>
        </p:nvSpPr>
        <p:spPr>
          <a:xfrm>
            <a:off x="2851651" y="3940385"/>
            <a:ext cx="308533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Divide each topic (contract structure, annuitization, and rollovers) in the group and ask participants to list items for the given topic.</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408" name="Google Shape;408;p29"/>
          <p:cNvSpPr txBox="1"/>
          <p:nvPr/>
        </p:nvSpPr>
        <p:spPr>
          <a:xfrm>
            <a:off x="8051852" y="1951672"/>
            <a:ext cx="332124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Ask them to write their points on a piece of flip chart paper. You might suggest one item to start with. Pin up the list to serve as a reminder.</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409" name="Google Shape;409;p29"/>
          <p:cNvSpPr txBox="1"/>
          <p:nvPr/>
        </p:nvSpPr>
        <p:spPr>
          <a:xfrm>
            <a:off x="8051852" y="3940385"/>
            <a:ext cx="345434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Review the listed items and ask someone from each group to briefly summarize the key points they followed for the other groups to analyze.</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410" name="Google Shape;410;p29"/>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9"/>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Activity – V: Demonstration and Discussion</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412" name="Google Shape;412;p29"/>
          <p:cNvSpPr txBox="1"/>
          <p:nvPr/>
        </p:nvSpPr>
        <p:spPr>
          <a:xfrm>
            <a:off x="563881" y="1063822"/>
            <a:ext cx="9097477" cy="9235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Demonstrate contract structure following Annuitization and Rollovers </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pic>
        <p:nvPicPr>
          <p:cNvPr id="413" name="Google Shape;413;p29"/>
          <p:cNvPicPr preferRelativeResize="0"/>
          <p:nvPr/>
        </p:nvPicPr>
        <p:blipFill rotWithShape="1">
          <a:blip r:embed="rId1"/>
          <a:srcRect/>
          <a:stretch>
            <a:fillRect/>
          </a:stretch>
        </p:blipFill>
        <p:spPr>
          <a:xfrm>
            <a:off x="6621804" y="4134522"/>
            <a:ext cx="1083676" cy="1083676"/>
          </a:xfrm>
          <a:prstGeom prst="rect">
            <a:avLst/>
          </a:prstGeom>
          <a:noFill/>
          <a:ln>
            <a:noFill/>
          </a:ln>
        </p:spPr>
      </p:pic>
      <p:pic>
        <p:nvPicPr>
          <p:cNvPr id="414" name="Google Shape;414;p29"/>
          <p:cNvPicPr preferRelativeResize="0"/>
          <p:nvPr/>
        </p:nvPicPr>
        <p:blipFill rotWithShape="1">
          <a:blip r:embed="rId2"/>
          <a:srcRect/>
          <a:stretch>
            <a:fillRect/>
          </a:stretch>
        </p:blipFill>
        <p:spPr>
          <a:xfrm>
            <a:off x="6619630" y="2136126"/>
            <a:ext cx="1085850" cy="1123950"/>
          </a:xfrm>
          <a:prstGeom prst="rect">
            <a:avLst/>
          </a:prstGeom>
          <a:noFill/>
          <a:ln>
            <a:noFill/>
          </a:ln>
        </p:spPr>
      </p:pic>
      <p:pic>
        <p:nvPicPr>
          <p:cNvPr id="415" name="Google Shape;415;p29"/>
          <p:cNvPicPr preferRelativeResize="0"/>
          <p:nvPr/>
        </p:nvPicPr>
        <p:blipFill rotWithShape="1">
          <a:blip r:embed="rId3"/>
          <a:srcRect/>
          <a:stretch>
            <a:fillRect/>
          </a:stretch>
        </p:blipFill>
        <p:spPr>
          <a:xfrm>
            <a:off x="1026607" y="4095442"/>
            <a:ext cx="1633100" cy="1122756"/>
          </a:xfrm>
          <a:prstGeom prst="rect">
            <a:avLst/>
          </a:prstGeom>
          <a:noFill/>
          <a:ln>
            <a:noFill/>
          </a:ln>
        </p:spPr>
      </p:pic>
      <p:pic>
        <p:nvPicPr>
          <p:cNvPr id="416" name="Google Shape;416;p29"/>
          <p:cNvPicPr preferRelativeResize="0"/>
          <p:nvPr/>
        </p:nvPicPr>
        <p:blipFill rotWithShape="1">
          <a:blip r:embed="rId4"/>
          <a:srcRect/>
          <a:stretch>
            <a:fillRect/>
          </a:stretch>
        </p:blipFill>
        <p:spPr>
          <a:xfrm>
            <a:off x="1301891" y="2211658"/>
            <a:ext cx="1029010" cy="84607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nodeType="withEffect">
                                  <p:stCondLst>
                                    <p:cond delay="0"/>
                                  </p:stCondLst>
                                  <p:childTnLst>
                                    <p:set>
                                      <p:cBhvr>
                                        <p:cTn id="9" dur="1" fill="hold">
                                          <p:stCondLst>
                                            <p:cond delay="0"/>
                                          </p:stCondLst>
                                        </p:cTn>
                                        <p:tgtEl>
                                          <p:spTgt spid="406"/>
                                        </p:tgtEl>
                                        <p:attrNameLst>
                                          <p:attrName>style.visibility</p:attrName>
                                        </p:attrNameLst>
                                      </p:cBhvr>
                                      <p:to>
                                        <p:strVal val="visible"/>
                                      </p:to>
                                    </p:set>
                                    <p:animEffect transition="in" filter="fade">
                                      <p:cBhvr>
                                        <p:cTn id="10" dur="500"/>
                                        <p:tgtEl>
                                          <p:spTgt spid="406"/>
                                        </p:tgtEl>
                                      </p:cBhvr>
                                    </p:animEffect>
                                  </p:childTnLst>
                                </p:cTn>
                              </p:par>
                              <p:par>
                                <p:cTn id="11" presetID="10" presetClass="entr" presetSubtype="0" fill="hold" nodeType="withEffect">
                                  <p:stCondLst>
                                    <p:cond delay="0"/>
                                  </p:stCondLst>
                                  <p:childTnLst>
                                    <p:set>
                                      <p:cBhvr>
                                        <p:cTn id="12" dur="1" fill="hold">
                                          <p:stCondLst>
                                            <p:cond delay="0"/>
                                          </p:stCondLst>
                                        </p:cTn>
                                        <p:tgtEl>
                                          <p:spTgt spid="416"/>
                                        </p:tgtEl>
                                        <p:attrNameLst>
                                          <p:attrName>style.visibility</p:attrName>
                                        </p:attrNameLst>
                                      </p:cBhvr>
                                      <p:to>
                                        <p:strVal val="visible"/>
                                      </p:to>
                                    </p:set>
                                    <p:animEffect transition="in" filter="fade">
                                      <p:cBhvr>
                                        <p:cTn id="13" dur="500"/>
                                        <p:tgtEl>
                                          <p:spTgt spid="4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04"/>
                                        </p:tgtEl>
                                        <p:attrNameLst>
                                          <p:attrName>style.visibility</p:attrName>
                                        </p:attrNameLst>
                                      </p:cBhvr>
                                      <p:to>
                                        <p:strVal val="visible"/>
                                      </p:to>
                                    </p:set>
                                    <p:animEffect transition="in" filter="fade">
                                      <p:cBhvr>
                                        <p:cTn id="17" dur="500"/>
                                        <p:tgtEl>
                                          <p:spTgt spid="404"/>
                                        </p:tgtEl>
                                      </p:cBhvr>
                                    </p:animEffect>
                                  </p:childTnLst>
                                </p:cTn>
                              </p:par>
                              <p:par>
                                <p:cTn id="18" presetID="10" presetClass="entr" presetSubtype="0" fill="hold" nodeType="withEffect">
                                  <p:stCondLst>
                                    <p:cond delay="0"/>
                                  </p:stCondLst>
                                  <p:childTnLst>
                                    <p:set>
                                      <p:cBhvr>
                                        <p:cTn id="19" dur="1" fill="hold">
                                          <p:stCondLst>
                                            <p:cond delay="0"/>
                                          </p:stCondLst>
                                        </p:cTn>
                                        <p:tgtEl>
                                          <p:spTgt spid="408"/>
                                        </p:tgtEl>
                                        <p:attrNameLst>
                                          <p:attrName>style.visibility</p:attrName>
                                        </p:attrNameLst>
                                      </p:cBhvr>
                                      <p:to>
                                        <p:strVal val="visible"/>
                                      </p:to>
                                    </p:set>
                                    <p:animEffect transition="in" filter="fade">
                                      <p:cBhvr>
                                        <p:cTn id="20" dur="500"/>
                                        <p:tgtEl>
                                          <p:spTgt spid="408"/>
                                        </p:tgtEl>
                                      </p:cBhvr>
                                    </p:animEffect>
                                  </p:childTnLst>
                                </p:cTn>
                              </p:par>
                              <p:par>
                                <p:cTn id="21" presetID="10" presetClass="entr" presetSubtype="0" fill="hold" nodeType="withEffect">
                                  <p:stCondLst>
                                    <p:cond delay="0"/>
                                  </p:stCondLst>
                                  <p:childTnLst>
                                    <p:set>
                                      <p:cBhvr>
                                        <p:cTn id="22" dur="1" fill="hold">
                                          <p:stCondLst>
                                            <p:cond delay="0"/>
                                          </p:stCondLst>
                                        </p:cTn>
                                        <p:tgtEl>
                                          <p:spTgt spid="414"/>
                                        </p:tgtEl>
                                        <p:attrNameLst>
                                          <p:attrName>style.visibility</p:attrName>
                                        </p:attrNameLst>
                                      </p:cBhvr>
                                      <p:to>
                                        <p:strVal val="visible"/>
                                      </p:to>
                                    </p:set>
                                    <p:animEffect transition="in" filter="fade">
                                      <p:cBhvr>
                                        <p:cTn id="23" dur="500"/>
                                        <p:tgtEl>
                                          <p:spTgt spid="41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03"/>
                                        </p:tgtEl>
                                        <p:attrNameLst>
                                          <p:attrName>style.visibility</p:attrName>
                                        </p:attrNameLst>
                                      </p:cBhvr>
                                      <p:to>
                                        <p:strVal val="visible"/>
                                      </p:to>
                                    </p:set>
                                    <p:animEffect transition="in" filter="fade">
                                      <p:cBhvr>
                                        <p:cTn id="27" dur="500"/>
                                        <p:tgtEl>
                                          <p:spTgt spid="403"/>
                                        </p:tgtEl>
                                      </p:cBhvr>
                                    </p:animEffect>
                                  </p:childTnLst>
                                </p:cTn>
                              </p:par>
                              <p:par>
                                <p:cTn id="28" presetID="10" presetClass="entr" presetSubtype="0" fill="hold" nodeType="withEffect">
                                  <p:stCondLst>
                                    <p:cond delay="0"/>
                                  </p:stCondLst>
                                  <p:childTnLst>
                                    <p:set>
                                      <p:cBhvr>
                                        <p:cTn id="29" dur="1" fill="hold">
                                          <p:stCondLst>
                                            <p:cond delay="0"/>
                                          </p:stCondLst>
                                        </p:cTn>
                                        <p:tgtEl>
                                          <p:spTgt spid="407"/>
                                        </p:tgtEl>
                                        <p:attrNameLst>
                                          <p:attrName>style.visibility</p:attrName>
                                        </p:attrNameLst>
                                      </p:cBhvr>
                                      <p:to>
                                        <p:strVal val="visible"/>
                                      </p:to>
                                    </p:set>
                                    <p:animEffect transition="in" filter="fade">
                                      <p:cBhvr>
                                        <p:cTn id="30" dur="500"/>
                                        <p:tgtEl>
                                          <p:spTgt spid="407"/>
                                        </p:tgtEl>
                                      </p:cBhvr>
                                    </p:animEffect>
                                  </p:childTnLst>
                                </p:cTn>
                              </p:par>
                              <p:par>
                                <p:cTn id="31" presetID="10" presetClass="entr" presetSubtype="0" fill="hold" nodeType="withEffect">
                                  <p:stCondLst>
                                    <p:cond delay="0"/>
                                  </p:stCondLst>
                                  <p:childTnLst>
                                    <p:set>
                                      <p:cBhvr>
                                        <p:cTn id="32" dur="1" fill="hold">
                                          <p:stCondLst>
                                            <p:cond delay="0"/>
                                          </p:stCondLst>
                                        </p:cTn>
                                        <p:tgtEl>
                                          <p:spTgt spid="415"/>
                                        </p:tgtEl>
                                        <p:attrNameLst>
                                          <p:attrName>style.visibility</p:attrName>
                                        </p:attrNameLst>
                                      </p:cBhvr>
                                      <p:to>
                                        <p:strVal val="visible"/>
                                      </p:to>
                                    </p:set>
                                    <p:animEffect transition="in" filter="fade">
                                      <p:cBhvr>
                                        <p:cTn id="33" dur="500"/>
                                        <p:tgtEl>
                                          <p:spTgt spid="415"/>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405"/>
                                        </p:tgtEl>
                                        <p:attrNameLst>
                                          <p:attrName>style.visibility</p:attrName>
                                        </p:attrNameLst>
                                      </p:cBhvr>
                                      <p:to>
                                        <p:strVal val="visible"/>
                                      </p:to>
                                    </p:set>
                                    <p:animEffect transition="in" filter="fade">
                                      <p:cBhvr>
                                        <p:cTn id="37" dur="500"/>
                                        <p:tgtEl>
                                          <p:spTgt spid="405"/>
                                        </p:tgtEl>
                                      </p:cBhvr>
                                    </p:animEffect>
                                  </p:childTnLst>
                                </p:cTn>
                              </p:par>
                              <p:par>
                                <p:cTn id="38" presetID="10" presetClass="entr" presetSubtype="0" fill="hold" nodeType="withEffect">
                                  <p:stCondLst>
                                    <p:cond delay="0"/>
                                  </p:stCondLst>
                                  <p:childTnLst>
                                    <p:set>
                                      <p:cBhvr>
                                        <p:cTn id="39" dur="1" fill="hold">
                                          <p:stCondLst>
                                            <p:cond delay="0"/>
                                          </p:stCondLst>
                                        </p:cTn>
                                        <p:tgtEl>
                                          <p:spTgt spid="409"/>
                                        </p:tgtEl>
                                        <p:attrNameLst>
                                          <p:attrName>style.visibility</p:attrName>
                                        </p:attrNameLst>
                                      </p:cBhvr>
                                      <p:to>
                                        <p:strVal val="visible"/>
                                      </p:to>
                                    </p:set>
                                    <p:animEffect transition="in" filter="fade">
                                      <p:cBhvr>
                                        <p:cTn id="40" dur="500"/>
                                        <p:tgtEl>
                                          <p:spTgt spid="409"/>
                                        </p:tgtEl>
                                      </p:cBhvr>
                                    </p:animEffect>
                                  </p:childTnLst>
                                </p:cTn>
                              </p:par>
                              <p:par>
                                <p:cTn id="41" presetID="10" presetClass="entr" presetSubtype="0" fill="hold" nodeType="withEffect">
                                  <p:stCondLst>
                                    <p:cond delay="0"/>
                                  </p:stCondLst>
                                  <p:childTnLst>
                                    <p:set>
                                      <p:cBhvr>
                                        <p:cTn id="42" dur="1" fill="hold">
                                          <p:stCondLst>
                                            <p:cond delay="0"/>
                                          </p:stCondLst>
                                        </p:cTn>
                                        <p:tgtEl>
                                          <p:spTgt spid="413"/>
                                        </p:tgtEl>
                                        <p:attrNameLst>
                                          <p:attrName>style.visibility</p:attrName>
                                        </p:attrNameLst>
                                      </p:cBhvr>
                                      <p:to>
                                        <p:strVal val="visible"/>
                                      </p:to>
                                    </p:set>
                                    <p:animEffect transition="in" filter="fade">
                                      <p:cBhvr>
                                        <p:cTn id="43"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21" name="Shape 421"/>
        <p:cNvGrpSpPr/>
        <p:nvPr/>
      </p:nvGrpSpPr>
      <p:grpSpPr>
        <a:xfrm>
          <a:off x="0" y="0"/>
          <a:ext cx="0" cy="0"/>
          <a:chOff x="0" y="0"/>
          <a:chExt cx="0" cy="0"/>
        </a:xfrm>
      </p:grpSpPr>
      <p:sp>
        <p:nvSpPr>
          <p:cNvPr id="422" name="Google Shape;422;p30"/>
          <p:cNvSpPr/>
          <p:nvPr/>
        </p:nvSpPr>
        <p:spPr>
          <a:xfrm>
            <a:off x="0" y="0"/>
            <a:ext cx="56692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3" name="Google Shape;423;p30"/>
          <p:cNvPicPr preferRelativeResize="0"/>
          <p:nvPr/>
        </p:nvPicPr>
        <p:blipFill rotWithShape="1">
          <a:blip r:embed="rId1"/>
          <a:srcRect/>
          <a:stretch>
            <a:fillRect/>
          </a:stretch>
        </p:blipFill>
        <p:spPr>
          <a:xfrm>
            <a:off x="1105053" y="1774180"/>
            <a:ext cx="3695548" cy="3670060"/>
          </a:xfrm>
          <a:prstGeom prst="rect">
            <a:avLst/>
          </a:prstGeom>
          <a:noFill/>
          <a:ln>
            <a:noFill/>
          </a:ln>
        </p:spPr>
      </p:pic>
      <p:sp>
        <p:nvSpPr>
          <p:cNvPr id="424" name="Google Shape;424;p30"/>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30"/>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Let’s wrap up!</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426" name="Google Shape;426;p30"/>
          <p:cNvSpPr/>
          <p:nvPr/>
        </p:nvSpPr>
        <p:spPr>
          <a:xfrm>
            <a:off x="5125454" y="1282102"/>
            <a:ext cx="7066546" cy="4293796"/>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30"/>
          <p:cNvSpPr txBox="1"/>
          <p:nvPr/>
        </p:nvSpPr>
        <p:spPr>
          <a:xfrm>
            <a:off x="5558352" y="1631014"/>
            <a:ext cx="6405048" cy="355459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panose="020B0604020202020204"/>
              <a:buChar char="•"/>
            </a:pPr>
            <a:r>
              <a:rPr lang="en-US" sz="1800" b="1">
                <a:solidFill>
                  <a:schemeClr val="lt1"/>
                </a:solidFill>
                <a:latin typeface="Arial" panose="020B0604020202020204"/>
                <a:ea typeface="Arial" panose="020B0604020202020204"/>
                <a:cs typeface="Arial" panose="020B0604020202020204"/>
                <a:sym typeface="Arial" panose="020B0604020202020204"/>
              </a:rPr>
              <a:t>Review and summarize what has been covered in</a:t>
            </a:r>
            <a:br>
              <a:rPr lang="en-US" sz="1800" b="1">
                <a:solidFill>
                  <a:schemeClr val="lt1"/>
                </a:solidFill>
                <a:latin typeface="Arial" panose="020B0604020202020204"/>
                <a:ea typeface="Arial" panose="020B0604020202020204"/>
                <a:cs typeface="Arial" panose="020B0604020202020204"/>
                <a:sym typeface="Arial" panose="020B0604020202020204"/>
              </a:rPr>
            </a:br>
            <a:r>
              <a:rPr lang="en-US" sz="1800" b="1">
                <a:solidFill>
                  <a:schemeClr val="lt1"/>
                </a:solidFill>
                <a:latin typeface="Arial" panose="020B0604020202020204"/>
                <a:ea typeface="Arial" panose="020B0604020202020204"/>
                <a:cs typeface="Arial" panose="020B0604020202020204"/>
                <a:sym typeface="Arial" panose="020B0604020202020204"/>
              </a:rPr>
              <a:t>the module:</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688975" marR="0" lvl="2" indent="-28575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Identifying all the different product-specific interest strategies.</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688975" marR="0" lvl="2" indent="-28575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Reflecting upon the different interests and understanding of product contract specifications.</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519430" marR="0" lvl="1" indent="-182880" algn="l" rtl="0">
              <a:lnSpc>
                <a:spcPct val="150000"/>
              </a:lnSpc>
              <a:spcBef>
                <a:spcPts val="300"/>
              </a:spcBef>
              <a:spcAft>
                <a:spcPts val="0"/>
              </a:spcAft>
              <a:buClr>
                <a:srgbClr val="281D78"/>
              </a:buClr>
              <a:buSzPts val="1620"/>
              <a:buFont typeface="Courier New" panose="020703090202050204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342900" marR="0" lvl="0" indent="-342900" algn="l" rtl="0">
              <a:spcBef>
                <a:spcPts val="300"/>
              </a:spcBef>
              <a:spcAft>
                <a:spcPts val="0"/>
              </a:spcAft>
              <a:buClr>
                <a:schemeClr val="lt1"/>
              </a:buClr>
              <a:buSzPts val="1800"/>
              <a:buFont typeface="Noto Sans Symbols"/>
              <a:buChar char="∙"/>
            </a:pPr>
            <a:r>
              <a:rPr lang="en-US" sz="1800" b="1">
                <a:solidFill>
                  <a:schemeClr val="lt1"/>
                </a:solidFill>
                <a:latin typeface="Arial" panose="020B0604020202020204"/>
                <a:ea typeface="Arial" panose="020B0604020202020204"/>
                <a:cs typeface="Arial" panose="020B0604020202020204"/>
                <a:sym typeface="Arial" panose="020B0604020202020204"/>
              </a:rPr>
              <a:t>Open up to questions about the module. Prompt participants to:</a:t>
            </a:r>
            <a:endParaRPr sz="1800" b="1">
              <a:solidFill>
                <a:schemeClr val="lt1"/>
              </a:solidFill>
              <a:latin typeface="Arial" panose="020B0604020202020204"/>
              <a:ea typeface="Arial" panose="020B0604020202020204"/>
              <a:cs typeface="Arial" panose="020B0604020202020204"/>
              <a:sym typeface="Arial" panose="020B0604020202020204"/>
            </a:endParaRPr>
          </a:p>
          <a:p>
            <a:pPr marL="746125" marR="0" lvl="2" indent="-34290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Raise questions about any new observations; and</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746125" marR="0" lvl="2" indent="-34290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Reflect or comment on the ideas discussed.</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26"/>
                                        </p:tgtEl>
                                        <p:attrNameLst>
                                          <p:attrName>style.visibility</p:attrName>
                                        </p:attrNameLst>
                                      </p:cBhvr>
                                      <p:to>
                                        <p:strVal val="visible"/>
                                      </p:to>
                                    </p:set>
                                    <p:anim calcmode="lin" valueType="num">
                                      <p:cBhvr additive="base">
                                        <p:cTn id="11" dur="500"/>
                                        <p:tgtEl>
                                          <p:spTgt spid="426"/>
                                        </p:tgtEl>
                                        <p:attrNameLst>
                                          <p:attrName>ppt_x</p:attrName>
                                        </p:attrNameLst>
                                      </p:cBhvr>
                                      <p:tavLst>
                                        <p:tav tm="0" fmla="">
                                          <p:val>
                                            <p:strVal val="#ppt_x+1"/>
                                          </p:val>
                                        </p:tav>
                                        <p:tav tm="100000" fmla="">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427">
                                            <p:txEl>
                                              <p:pRg st="0" end="0"/>
                                            </p:txEl>
                                          </p:spTgt>
                                        </p:tgtEl>
                                        <p:attrNameLst>
                                          <p:attrName>style.visibility</p:attrName>
                                        </p:attrNameLst>
                                      </p:cBhvr>
                                      <p:to>
                                        <p:strVal val="visible"/>
                                      </p:to>
                                    </p:set>
                                    <p:animEffect transition="in" filter="fade">
                                      <p:cBhvr>
                                        <p:cTn id="14" dur="500"/>
                                        <p:tgtEl>
                                          <p:spTgt spid="42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27">
                                            <p:txEl>
                                              <p:pRg st="1" end="1"/>
                                            </p:txEl>
                                          </p:spTgt>
                                        </p:tgtEl>
                                        <p:attrNameLst>
                                          <p:attrName>style.visibility</p:attrName>
                                        </p:attrNameLst>
                                      </p:cBhvr>
                                      <p:to>
                                        <p:strVal val="visible"/>
                                      </p:to>
                                    </p:set>
                                    <p:animEffect transition="in" filter="fade">
                                      <p:cBhvr>
                                        <p:cTn id="17" dur="500"/>
                                        <p:tgtEl>
                                          <p:spTgt spid="42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27">
                                            <p:txEl>
                                              <p:pRg st="2" end="2"/>
                                            </p:txEl>
                                          </p:spTgt>
                                        </p:tgtEl>
                                        <p:attrNameLst>
                                          <p:attrName>style.visibility</p:attrName>
                                        </p:attrNameLst>
                                      </p:cBhvr>
                                      <p:to>
                                        <p:strVal val="visible"/>
                                      </p:to>
                                    </p:set>
                                    <p:animEffect transition="in" filter="fade">
                                      <p:cBhvr>
                                        <p:cTn id="20" dur="500"/>
                                        <p:tgtEl>
                                          <p:spTgt spid="42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27">
                                            <p:txEl>
                                              <p:pRg st="3" end="3"/>
                                            </p:txEl>
                                          </p:spTgt>
                                        </p:tgtEl>
                                        <p:attrNameLst>
                                          <p:attrName>style.visibility</p:attrName>
                                        </p:attrNameLst>
                                      </p:cBhvr>
                                      <p:to>
                                        <p:strVal val="visible"/>
                                      </p:to>
                                    </p:set>
                                    <p:animEffect transition="in" filter="fade">
                                      <p:cBhvr>
                                        <p:cTn id="23" dur="500"/>
                                        <p:tgtEl>
                                          <p:spTgt spid="427">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27">
                                            <p:txEl>
                                              <p:pRg st="4" end="4"/>
                                            </p:txEl>
                                          </p:spTgt>
                                        </p:tgtEl>
                                        <p:attrNameLst>
                                          <p:attrName>style.visibility</p:attrName>
                                        </p:attrNameLst>
                                      </p:cBhvr>
                                      <p:to>
                                        <p:strVal val="visible"/>
                                      </p:to>
                                    </p:set>
                                    <p:animEffect transition="in" filter="fade">
                                      <p:cBhvr>
                                        <p:cTn id="26" dur="500"/>
                                        <p:tgtEl>
                                          <p:spTgt spid="427">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27">
                                            <p:txEl>
                                              <p:pRg st="5" end="5"/>
                                            </p:txEl>
                                          </p:spTgt>
                                        </p:tgtEl>
                                        <p:attrNameLst>
                                          <p:attrName>style.visibility</p:attrName>
                                        </p:attrNameLst>
                                      </p:cBhvr>
                                      <p:to>
                                        <p:strVal val="visible"/>
                                      </p:to>
                                    </p:set>
                                    <p:animEffect transition="in" filter="fade">
                                      <p:cBhvr>
                                        <p:cTn id="29" dur="500"/>
                                        <p:tgtEl>
                                          <p:spTgt spid="427">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27">
                                            <p:txEl>
                                              <p:pRg st="6" end="6"/>
                                            </p:txEl>
                                          </p:spTgt>
                                        </p:tgtEl>
                                        <p:attrNameLst>
                                          <p:attrName>style.visibility</p:attrName>
                                        </p:attrNameLst>
                                      </p:cBhvr>
                                      <p:to>
                                        <p:strVal val="visible"/>
                                      </p:to>
                                    </p:set>
                                    <p:animEffect transition="in" filter="fade">
                                      <p:cBhvr>
                                        <p:cTn id="32" dur="500"/>
                                        <p:tgtEl>
                                          <p:spTgt spid="42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432" name="Shape 432"/>
        <p:cNvGrpSpPr/>
        <p:nvPr/>
      </p:nvGrpSpPr>
      <p:grpSpPr>
        <a:xfrm>
          <a:off x="0" y="0"/>
          <a:ext cx="0" cy="0"/>
          <a:chOff x="0" y="0"/>
          <a:chExt cx="0" cy="0"/>
        </a:xfrm>
      </p:grpSpPr>
      <p:sp>
        <p:nvSpPr>
          <p:cNvPr id="433" name="Google Shape;433;p31"/>
          <p:cNvSpPr txBox="1"/>
          <p:nvPr>
            <p:ph type="body" idx="1"/>
          </p:nvPr>
        </p:nvSpPr>
        <p:spPr>
          <a:xfrm>
            <a:off x="8135761" y="4121934"/>
            <a:ext cx="3786732" cy="204843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Font typeface="Arial" panose="020B0604020202020204"/>
              <a:buNone/>
            </a:pPr>
            <a:r>
              <a:rPr lang="en-US" sz="1800">
                <a:solidFill>
                  <a:srgbClr val="464646"/>
                </a:solidFill>
                <a:latin typeface="Arial" panose="020B0604020202020204"/>
                <a:ea typeface="Arial" panose="020B0604020202020204"/>
                <a:cs typeface="Arial" panose="020B0604020202020204"/>
                <a:sym typeface="Arial" panose="020B0604020202020204"/>
              </a:rPr>
              <a:t>This module will explain that WealthLock</a:t>
            </a:r>
            <a:r>
              <a:rPr lang="en-US" sz="1800" baseline="30000">
                <a:solidFill>
                  <a:srgbClr val="464646"/>
                </a:solidFill>
                <a:latin typeface="Arial" panose="020B0604020202020204"/>
                <a:ea typeface="Arial" panose="020B0604020202020204"/>
                <a:cs typeface="Arial" panose="020B0604020202020204"/>
                <a:sym typeface="Arial" panose="020B0604020202020204"/>
              </a:rPr>
              <a:t>SM</a:t>
            </a:r>
            <a:r>
              <a:rPr lang="en-US" sz="1800">
                <a:solidFill>
                  <a:srgbClr val="464646"/>
                </a:solidFill>
                <a:latin typeface="Arial" panose="020B0604020202020204"/>
                <a:ea typeface="Arial" panose="020B0604020202020204"/>
                <a:cs typeface="Arial" panose="020B0604020202020204"/>
                <a:sym typeface="Arial" panose="020B0604020202020204"/>
              </a:rPr>
              <a:t> MYGA is a Multi-Year </a:t>
            </a:r>
            <a:endParaRPr lang="en-US" sz="1800">
              <a:solidFill>
                <a:srgbClr val="464646"/>
              </a:solidFill>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300"/>
              </a:spcBef>
              <a:spcAft>
                <a:spcPts val="0"/>
              </a:spcAft>
              <a:buSzPts val="1800"/>
              <a:buFont typeface="Arial" panose="020B0604020202020204"/>
              <a:buNone/>
            </a:pPr>
            <a:r>
              <a:rPr lang="en-US" sz="1800">
                <a:solidFill>
                  <a:srgbClr val="464646"/>
                </a:solidFill>
                <a:latin typeface="Arial" panose="020B0604020202020204"/>
                <a:ea typeface="Arial" panose="020B0604020202020204"/>
                <a:cs typeface="Arial" panose="020B0604020202020204"/>
                <a:sym typeface="Arial" panose="020B0604020202020204"/>
              </a:rPr>
              <a:t>Guaranteed Annuity (MYGA), which provides a contract value that accumulates with interest credits and is payable upon death.</a:t>
            </a:r>
            <a:endParaRPr lang="en-US" sz="1800">
              <a:solidFill>
                <a:srgbClr val="464646"/>
              </a:solidFill>
              <a:latin typeface="Arial" panose="020B0604020202020204"/>
              <a:ea typeface="Arial" panose="020B0604020202020204"/>
              <a:cs typeface="Arial" panose="020B0604020202020204"/>
              <a:sym typeface="Arial" panose="020B0604020202020204"/>
            </a:endParaRPr>
          </a:p>
        </p:txBody>
      </p:sp>
      <p:sp>
        <p:nvSpPr>
          <p:cNvPr id="434" name="Google Shape;434;p31"/>
          <p:cNvSpPr txBox="1"/>
          <p:nvPr>
            <p:ph type="body" idx="2"/>
          </p:nvPr>
        </p:nvSpPr>
        <p:spPr>
          <a:xfrm>
            <a:off x="8113923" y="2746461"/>
            <a:ext cx="4078077" cy="125088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Font typeface="Arial" panose="020B0604020202020204"/>
              <a:buNone/>
            </a:pPr>
            <a:r>
              <a:rPr lang="en-US">
                <a:latin typeface="Arial" panose="020B0604020202020204"/>
                <a:ea typeface="Arial" panose="020B0604020202020204"/>
                <a:cs typeface="Arial" panose="020B0604020202020204"/>
                <a:sym typeface="Arial" panose="020B0604020202020204"/>
              </a:rPr>
              <a:t>Module 2:</a:t>
            </a:r>
            <a:endParaRPr lang="en-US">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0"/>
              </a:spcBef>
              <a:spcAft>
                <a:spcPts val="0"/>
              </a:spcAft>
              <a:buSzPts val="3000"/>
              <a:buFont typeface="Arial" panose="020B0604020202020204"/>
              <a:buNone/>
            </a:pPr>
            <a:r>
              <a:rPr lang="en-US">
                <a:latin typeface="Arial" panose="020B0604020202020204"/>
                <a:ea typeface="Arial" panose="020B0604020202020204"/>
                <a:cs typeface="Arial" panose="020B0604020202020204"/>
                <a:sym typeface="Arial" panose="020B0604020202020204"/>
              </a:rPr>
              <a:t>WealthLock</a:t>
            </a:r>
            <a:r>
              <a:rPr lang="en-US" baseline="30000">
                <a:latin typeface="Arial" panose="020B0604020202020204"/>
                <a:ea typeface="Arial" panose="020B0604020202020204"/>
                <a:cs typeface="Arial" panose="020B0604020202020204"/>
                <a:sym typeface="Arial" panose="020B0604020202020204"/>
              </a:rPr>
              <a:t>SM</a:t>
            </a:r>
            <a:r>
              <a:rPr lang="en-US">
                <a:latin typeface="Arial" panose="020B0604020202020204"/>
                <a:ea typeface="Arial" panose="020B0604020202020204"/>
                <a:cs typeface="Arial" panose="020B0604020202020204"/>
                <a:sym typeface="Arial" panose="020B0604020202020204"/>
              </a:rPr>
              <a:t> MYGA</a:t>
            </a:r>
            <a:endParaRPr lang="en-US">
              <a:latin typeface="Arial" panose="020B0604020202020204"/>
              <a:ea typeface="Arial" panose="020B0604020202020204"/>
              <a:cs typeface="Arial" panose="020B0604020202020204"/>
              <a:sym typeface="Arial" panose="020B0604020202020204"/>
            </a:endParaRPr>
          </a:p>
        </p:txBody>
      </p:sp>
      <p:graphicFrame>
        <p:nvGraphicFramePr>
          <p:cNvPr id="435" name="Google Shape;435;p31"/>
          <p:cNvGraphicFramePr/>
          <p:nvPr/>
        </p:nvGraphicFramePr>
        <p:xfrm>
          <a:off x="138545" y="2612868"/>
          <a:ext cx="7837675" cy="3776925"/>
        </p:xfrm>
        <a:graphic>
          <a:graphicData uri="http://schemas.openxmlformats.org/drawingml/2006/table">
            <a:tbl>
              <a:tblPr firstRow="1" bandRow="1">
                <a:noFill/>
                <a:tableStyleId>{62CEB7D7-D609-49D4-9499-BFAD8996B2D8}</a:tableStyleId>
              </a:tblPr>
              <a:tblGrid>
                <a:gridCol w="5426075"/>
                <a:gridCol w="2411600"/>
              </a:tblGrid>
              <a:tr h="315625">
                <a:tc>
                  <a:txBody>
                    <a:bodyPr/>
                    <a:lstStyle/>
                    <a:p>
                      <a:pPr marL="0" marR="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Activities</a:t>
                      </a:r>
                      <a:endParaRPr lang="en-US" sz="18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Time-spent (minutes)</a:t>
                      </a:r>
                      <a:endParaRPr lang="en-US" sz="1800">
                        <a:latin typeface="Arial" panose="020B0604020202020204"/>
                        <a:ea typeface="Arial" panose="020B0604020202020204"/>
                        <a:cs typeface="Arial" panose="020B0604020202020204"/>
                        <a:sym typeface="Arial" panose="020B0604020202020204"/>
                      </a:endParaRPr>
                    </a:p>
                  </a:txBody>
                  <a:tcPr marL="91450" marR="91450" marT="45725" marB="45725"/>
                </a:tc>
              </a:tr>
              <a:tr h="500450">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Group Discussion</a:t>
                      </a:r>
                      <a:r>
                        <a:rPr lang="en-US" sz="1400">
                          <a:latin typeface="Arial" panose="020B0604020202020204"/>
                          <a:ea typeface="Arial" panose="020B0604020202020204"/>
                          <a:cs typeface="Arial" panose="020B0604020202020204"/>
                          <a:sym typeface="Arial" panose="020B0604020202020204"/>
                        </a:rPr>
                        <a:t> - Debriefing the basic features of the product</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714925">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Breakout Room</a:t>
                      </a:r>
                      <a:r>
                        <a:rPr lang="en-US" sz="1400">
                          <a:latin typeface="Arial" panose="020B0604020202020204"/>
                          <a:ea typeface="Arial" panose="020B0604020202020204"/>
                          <a:cs typeface="Arial" panose="020B0604020202020204"/>
                          <a:sym typeface="Arial" panose="020B0604020202020204"/>
                        </a:rPr>
                        <a:t>- Understanding the contract structure and different proceeds options available</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714925">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Critical thinking exercise  </a:t>
                      </a:r>
                      <a:r>
                        <a:rPr lang="en-US" sz="1400">
                          <a:latin typeface="Arial" panose="020B0604020202020204"/>
                          <a:ea typeface="Arial" panose="020B0604020202020204"/>
                          <a:cs typeface="Arial" panose="020B0604020202020204"/>
                          <a:sym typeface="Arial" panose="020B0604020202020204"/>
                        </a:rPr>
                        <a:t>- Illustrate charges applicable for withdrawals above the free amount</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714925">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Demonstration and Discussion </a:t>
                      </a:r>
                      <a:r>
                        <a:rPr lang="en-US" sz="1400">
                          <a:latin typeface="Arial" panose="020B0604020202020204"/>
                          <a:ea typeface="Arial" panose="020B0604020202020204"/>
                          <a:cs typeface="Arial" panose="020B0604020202020204"/>
                          <a:sym typeface="Arial" panose="020B0604020202020204"/>
                        </a:rPr>
                        <a:t>- Demonstrate different liquidity options applicable based on the contract year </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500450">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Roleplay </a:t>
                      </a:r>
                      <a:r>
                        <a:rPr lang="en-US" sz="1400">
                          <a:latin typeface="Arial" panose="020B0604020202020204"/>
                          <a:ea typeface="Arial" panose="020B0604020202020204"/>
                          <a:cs typeface="Arial" panose="020B0604020202020204"/>
                          <a:sym typeface="Arial" panose="020B0604020202020204"/>
                        </a:rPr>
                        <a:t>- Understanding the terminal illness provision </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15625">
                <a:tc>
                  <a:txBody>
                    <a:bodyPr/>
                    <a:lstStyle/>
                    <a:p>
                      <a:pPr marL="0" marR="0" lvl="0" indent="0" algn="l" rtl="0">
                        <a:spcBef>
                          <a:spcPts val="0"/>
                        </a:spcBef>
                        <a:spcAft>
                          <a:spcPts val="0"/>
                        </a:spcAft>
                        <a:buNone/>
                      </a:pPr>
                      <a:r>
                        <a:rPr lang="en-US" sz="1400" b="1">
                          <a:latin typeface="Arial" panose="020B0604020202020204"/>
                          <a:ea typeface="Arial" panose="020B0604020202020204"/>
                          <a:cs typeface="Arial" panose="020B0604020202020204"/>
                          <a:sym typeface="Arial" panose="020B0604020202020204"/>
                        </a:rPr>
                        <a:t>Wrapping up</a:t>
                      </a:r>
                      <a:endParaRPr lang="en-US" sz="1400" b="1">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5</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bl>
          </a:graphicData>
        </a:graphic>
      </p:graphicFrame>
      <p:sp>
        <p:nvSpPr>
          <p:cNvPr id="436" name="Google Shape;436;p31"/>
          <p:cNvSpPr txBox="1"/>
          <p:nvPr/>
        </p:nvSpPr>
        <p:spPr>
          <a:xfrm>
            <a:off x="138544" y="2151203"/>
            <a:ext cx="7837667" cy="461665"/>
          </a:xfrm>
          <a:prstGeom prst="rect">
            <a:avLst/>
          </a:prstGeom>
          <a:solidFill>
            <a:srgbClr val="D8D8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64646"/>
                </a:solidFill>
                <a:latin typeface="Arial" panose="020B0604020202020204"/>
                <a:ea typeface="Arial" panose="020B0604020202020204"/>
                <a:cs typeface="Arial" panose="020B0604020202020204"/>
                <a:sym typeface="Arial" panose="020B0604020202020204"/>
              </a:rPr>
              <a:t>Module 2:  Agenda</a:t>
            </a:r>
            <a:endParaRPr lang="en-US" sz="2400" b="1">
              <a:solidFill>
                <a:srgbClr val="464646"/>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08" name="Shape 708"/>
        <p:cNvGrpSpPr/>
        <p:nvPr/>
      </p:nvGrpSpPr>
      <p:grpSpPr>
        <a:xfrm>
          <a:off x="0" y="0"/>
          <a:ext cx="0" cy="0"/>
          <a:chOff x="0" y="0"/>
          <a:chExt cx="0" cy="0"/>
        </a:xfrm>
      </p:grpSpPr>
      <p:sp>
        <p:nvSpPr>
          <p:cNvPr id="709" name="Google Shape;709;p54"/>
          <p:cNvSpPr/>
          <p:nvPr/>
        </p:nvSpPr>
        <p:spPr>
          <a:xfrm>
            <a:off x="0" y="2458704"/>
            <a:ext cx="12192000" cy="1827546"/>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54"/>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54"/>
          <p:cNvSpPr txBox="1"/>
          <p:nvPr/>
        </p:nvSpPr>
        <p:spPr>
          <a:xfrm>
            <a:off x="563880" y="274638"/>
            <a:ext cx="771144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0" i="0">
                <a:solidFill>
                  <a:srgbClr val="140F3C"/>
                </a:solidFill>
                <a:latin typeface="Arial" panose="020B0604020202020204"/>
                <a:ea typeface="Arial" panose="020B0604020202020204"/>
                <a:cs typeface="Arial" panose="020B0604020202020204"/>
                <a:sym typeface="Arial" panose="020B0604020202020204"/>
              </a:rPr>
              <a:t>Introduction and Overview of the Product</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712" name="Google Shape;712;p54"/>
          <p:cNvSpPr/>
          <p:nvPr/>
        </p:nvSpPr>
        <p:spPr>
          <a:xfrm>
            <a:off x="5655945" y="1143000"/>
            <a:ext cx="4834890" cy="483489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3" name="Google Shape;713;p54"/>
          <p:cNvPicPr preferRelativeResize="0"/>
          <p:nvPr/>
        </p:nvPicPr>
        <p:blipFill rotWithShape="1">
          <a:blip r:embed="rId1"/>
          <a:srcRect/>
          <a:stretch>
            <a:fillRect/>
          </a:stretch>
        </p:blipFill>
        <p:spPr>
          <a:xfrm>
            <a:off x="6256020" y="1895143"/>
            <a:ext cx="3634740" cy="3067714"/>
          </a:xfrm>
          <a:prstGeom prst="rect">
            <a:avLst/>
          </a:prstGeom>
          <a:noFill/>
          <a:ln>
            <a:noFill/>
          </a:ln>
        </p:spPr>
      </p:pic>
      <p:sp>
        <p:nvSpPr>
          <p:cNvPr id="714" name="Google Shape;714;p54"/>
          <p:cNvSpPr txBox="1"/>
          <p:nvPr/>
        </p:nvSpPr>
        <p:spPr>
          <a:xfrm>
            <a:off x="563880" y="2648322"/>
            <a:ext cx="4988621" cy="1824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a:solidFill>
                  <a:schemeClr val="lt1"/>
                </a:solidFill>
                <a:latin typeface="Arial" panose="020B0604020202020204"/>
                <a:ea typeface="Arial" panose="020B0604020202020204"/>
                <a:cs typeface="Arial" panose="020B0604020202020204"/>
                <a:sym typeface="Arial" panose="020B0604020202020204"/>
              </a:rPr>
              <a:t>The base product provides a contract value that accumulates with interest credits. The credited rates are guaranteed for a term of 2, 3, 5, or 7 years and vary according to the term selected.</a:t>
            </a:r>
            <a:endParaRPr lang="en-US" sz="1800" b="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par>
                                <p:cTn id="8" presetID="10" presetClass="entr" presetSubtype="0" fill="hold" nodeType="withEffect">
                                  <p:stCondLst>
                                    <p:cond delay="0"/>
                                  </p:stCondLst>
                                  <p:childTnLst>
                                    <p:set>
                                      <p:cBhvr>
                                        <p:cTn id="9" dur="1" fill="hold">
                                          <p:stCondLst>
                                            <p:cond delay="0"/>
                                          </p:stCondLst>
                                        </p:cTn>
                                        <p:tgtEl>
                                          <p:spTgt spid="712"/>
                                        </p:tgtEl>
                                        <p:attrNameLst>
                                          <p:attrName>style.visibility</p:attrName>
                                        </p:attrNameLst>
                                      </p:cBhvr>
                                      <p:to>
                                        <p:strVal val="visible"/>
                                      </p:to>
                                    </p:set>
                                    <p:animEffect transition="in" filter="fade">
                                      <p:cBhvr>
                                        <p:cTn id="10" dur="1000"/>
                                        <p:tgtEl>
                                          <p:spTgt spid="71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09"/>
                                        </p:tgtEl>
                                        <p:attrNameLst>
                                          <p:attrName>style.visibility</p:attrName>
                                        </p:attrNameLst>
                                      </p:cBhvr>
                                      <p:to>
                                        <p:strVal val="visible"/>
                                      </p:to>
                                    </p:set>
                                    <p:animEffect transition="in" filter="fade">
                                      <p:cBhvr>
                                        <p:cTn id="14" dur="500"/>
                                        <p:tgtEl>
                                          <p:spTgt spid="70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14"/>
                                        </p:tgtEl>
                                        <p:attrNameLst>
                                          <p:attrName>style.visibility</p:attrName>
                                        </p:attrNameLst>
                                      </p:cBhvr>
                                      <p:to>
                                        <p:strVal val="visible"/>
                                      </p:to>
                                    </p:set>
                                    <p:animEffect transition="in" filter="fade">
                                      <p:cBhvr>
                                        <p:cTn id="18"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50" name="Shape 750"/>
        <p:cNvGrpSpPr/>
        <p:nvPr/>
      </p:nvGrpSpPr>
      <p:grpSpPr>
        <a:xfrm>
          <a:off x="0" y="0"/>
          <a:ext cx="0" cy="0"/>
          <a:chOff x="0" y="0"/>
          <a:chExt cx="0" cy="0"/>
        </a:xfrm>
      </p:grpSpPr>
      <p:sp>
        <p:nvSpPr>
          <p:cNvPr id="751" name="Google Shape;751;p58"/>
          <p:cNvSpPr txBox="1"/>
          <p:nvPr/>
        </p:nvSpPr>
        <p:spPr>
          <a:xfrm>
            <a:off x="3345866" y="3858648"/>
            <a:ext cx="5500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Interactive Whiteboard </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752" name="Google Shape;752;p58"/>
          <p:cNvPicPr preferRelativeResize="0"/>
          <p:nvPr/>
        </p:nvPicPr>
        <p:blipFill rotWithShape="1">
          <a:blip r:embed="rId1"/>
          <a:srcRect/>
          <a:stretch>
            <a:fillRect/>
          </a:stretch>
        </p:blipFill>
        <p:spPr>
          <a:xfrm>
            <a:off x="5317475" y="1906518"/>
            <a:ext cx="1557050" cy="1819926"/>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5" name="Shape 85"/>
        <p:cNvGrpSpPr/>
        <p:nvPr/>
      </p:nvGrpSpPr>
      <p:grpSpPr>
        <a:xfrm>
          <a:off x="0" y="0"/>
          <a:ext cx="0" cy="0"/>
          <a:chOff x="0" y="0"/>
          <a:chExt cx="0" cy="0"/>
        </a:xfrm>
      </p:grpSpPr>
      <p:pic>
        <p:nvPicPr>
          <p:cNvPr id="86" name="Google Shape;86;p3"/>
          <p:cNvPicPr preferRelativeResize="0"/>
          <p:nvPr/>
        </p:nvPicPr>
        <p:blipFill rotWithShape="1">
          <a:blip r:embed="rId1"/>
          <a:srcRect/>
          <a:stretch>
            <a:fillRect/>
          </a:stretch>
        </p:blipFill>
        <p:spPr>
          <a:xfrm>
            <a:off x="4349490" y="1180475"/>
            <a:ext cx="3247174" cy="3162761"/>
          </a:xfrm>
          <a:prstGeom prst="rect">
            <a:avLst/>
          </a:prstGeom>
          <a:noFill/>
          <a:ln>
            <a:noFill/>
          </a:ln>
        </p:spPr>
      </p:pic>
      <p:sp>
        <p:nvSpPr>
          <p:cNvPr id="87" name="Google Shape;87;p3"/>
          <p:cNvSpPr txBox="1"/>
          <p:nvPr/>
        </p:nvSpPr>
        <p:spPr>
          <a:xfrm>
            <a:off x="4039973" y="4610364"/>
            <a:ext cx="38662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Icebreaker</a:t>
            </a:r>
            <a:endParaRPr sz="11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57" name="Shape 757"/>
        <p:cNvGrpSpPr/>
        <p:nvPr/>
      </p:nvGrpSpPr>
      <p:grpSpPr>
        <a:xfrm>
          <a:off x="0" y="0"/>
          <a:ext cx="0" cy="0"/>
          <a:chOff x="0" y="0"/>
          <a:chExt cx="0" cy="0"/>
        </a:xfrm>
      </p:grpSpPr>
      <p:pic>
        <p:nvPicPr>
          <p:cNvPr id="758" name="Google Shape;758;p59"/>
          <p:cNvPicPr preferRelativeResize="0"/>
          <p:nvPr/>
        </p:nvPicPr>
        <p:blipFill rotWithShape="1">
          <a:blip r:embed="rId1"/>
          <a:srcRect/>
          <a:stretch>
            <a:fillRect/>
          </a:stretch>
        </p:blipFill>
        <p:spPr>
          <a:xfrm>
            <a:off x="1267326" y="1560729"/>
            <a:ext cx="9657348" cy="2128140"/>
          </a:xfrm>
          <a:prstGeom prst="rect">
            <a:avLst/>
          </a:prstGeom>
          <a:noFill/>
          <a:ln>
            <a:noFill/>
          </a:ln>
        </p:spPr>
      </p:pic>
      <p:sp>
        <p:nvSpPr>
          <p:cNvPr id="759" name="Google Shape;759;p59"/>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0" name="Google Shape;760;p59"/>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Activity – XI: Interactive Whiteboard</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761" name="Google Shape;761;p59"/>
          <p:cNvSpPr txBox="1"/>
          <p:nvPr/>
        </p:nvSpPr>
        <p:spPr>
          <a:xfrm>
            <a:off x="563881" y="1063822"/>
            <a:ext cx="9097477" cy="9235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Debriefing the basic features of the product.</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pic>
        <p:nvPicPr>
          <p:cNvPr id="762" name="Google Shape;762;p59"/>
          <p:cNvPicPr preferRelativeResize="0"/>
          <p:nvPr/>
        </p:nvPicPr>
        <p:blipFill rotWithShape="1">
          <a:blip r:embed="rId2"/>
          <a:srcRect/>
          <a:stretch>
            <a:fillRect/>
          </a:stretch>
        </p:blipFill>
        <p:spPr>
          <a:xfrm>
            <a:off x="1714345" y="2099777"/>
            <a:ext cx="1029010" cy="846074"/>
          </a:xfrm>
          <a:prstGeom prst="rect">
            <a:avLst/>
          </a:prstGeom>
          <a:noFill/>
          <a:ln>
            <a:noFill/>
          </a:ln>
        </p:spPr>
      </p:pic>
      <p:sp>
        <p:nvSpPr>
          <p:cNvPr id="763" name="Google Shape;763;p59"/>
          <p:cNvSpPr txBox="1"/>
          <p:nvPr/>
        </p:nvSpPr>
        <p:spPr>
          <a:xfrm>
            <a:off x="1291614" y="3646648"/>
            <a:ext cx="156347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Break into small groups for discussion.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764" name="Google Shape;764;p59"/>
          <p:cNvSpPr txBox="1"/>
          <p:nvPr/>
        </p:nvSpPr>
        <p:spPr>
          <a:xfrm>
            <a:off x="7556500" y="311935"/>
            <a:ext cx="5854695" cy="6978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Raleway"/>
              <a:buNone/>
            </a:pPr>
            <a:endParaRPr sz="1800" b="0">
              <a:solidFill>
                <a:srgbClr val="464646"/>
              </a:solidFill>
              <a:latin typeface="Arial" panose="020B0604020202020204"/>
              <a:ea typeface="Arial" panose="020B0604020202020204"/>
              <a:cs typeface="Arial" panose="020B0604020202020204"/>
              <a:sym typeface="Arial" panose="020B0604020202020204"/>
            </a:endParaRPr>
          </a:p>
        </p:txBody>
      </p:sp>
      <p:pic>
        <p:nvPicPr>
          <p:cNvPr id="765" name="Google Shape;765;p59"/>
          <p:cNvPicPr preferRelativeResize="0"/>
          <p:nvPr/>
        </p:nvPicPr>
        <p:blipFill rotWithShape="1">
          <a:blip r:embed="rId3"/>
          <a:srcRect/>
          <a:stretch>
            <a:fillRect/>
          </a:stretch>
        </p:blipFill>
        <p:spPr>
          <a:xfrm>
            <a:off x="6830820" y="2159305"/>
            <a:ext cx="808120" cy="808120"/>
          </a:xfrm>
          <a:prstGeom prst="rect">
            <a:avLst/>
          </a:prstGeom>
          <a:noFill/>
          <a:ln>
            <a:noFill/>
          </a:ln>
        </p:spPr>
      </p:pic>
      <p:pic>
        <p:nvPicPr>
          <p:cNvPr id="766" name="Google Shape;766;p59"/>
          <p:cNvPicPr preferRelativeResize="0"/>
          <p:nvPr/>
        </p:nvPicPr>
        <p:blipFill rotWithShape="1">
          <a:blip r:embed="rId4"/>
          <a:srcRect/>
          <a:stretch>
            <a:fillRect/>
          </a:stretch>
        </p:blipFill>
        <p:spPr>
          <a:xfrm>
            <a:off x="4269864" y="2052257"/>
            <a:ext cx="941114" cy="941114"/>
          </a:xfrm>
          <a:prstGeom prst="rect">
            <a:avLst/>
          </a:prstGeom>
          <a:noFill/>
          <a:ln>
            <a:noFill/>
          </a:ln>
        </p:spPr>
      </p:pic>
      <p:pic>
        <p:nvPicPr>
          <p:cNvPr id="767" name="Google Shape;767;p59"/>
          <p:cNvPicPr preferRelativeResize="0"/>
          <p:nvPr/>
        </p:nvPicPr>
        <p:blipFill rotWithShape="1">
          <a:blip r:embed="rId5"/>
          <a:srcRect/>
          <a:stretch>
            <a:fillRect/>
          </a:stretch>
        </p:blipFill>
        <p:spPr>
          <a:xfrm>
            <a:off x="9397903" y="2211541"/>
            <a:ext cx="733425" cy="857250"/>
          </a:xfrm>
          <a:prstGeom prst="rect">
            <a:avLst/>
          </a:prstGeom>
          <a:noFill/>
          <a:ln>
            <a:noFill/>
          </a:ln>
        </p:spPr>
      </p:pic>
      <p:sp>
        <p:nvSpPr>
          <p:cNvPr id="768" name="Google Shape;768;p59"/>
          <p:cNvSpPr txBox="1"/>
          <p:nvPr/>
        </p:nvSpPr>
        <p:spPr>
          <a:xfrm>
            <a:off x="3192376" y="3620750"/>
            <a:ext cx="309609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Ask participants to jot down the points discussed in the product overview and write on a piece of flipchart, or digital means which can then be displayed on the training room monitors or smart TV.</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769" name="Google Shape;769;p59"/>
          <p:cNvSpPr txBox="1"/>
          <p:nvPr/>
        </p:nvSpPr>
        <p:spPr>
          <a:xfrm>
            <a:off x="6402998" y="3626853"/>
            <a:ext cx="1663764"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You might suggest one point to start with. Pin up the list to serve as a reminder.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770" name="Google Shape;770;p59"/>
          <p:cNvSpPr txBox="1"/>
          <p:nvPr/>
        </p:nvSpPr>
        <p:spPr>
          <a:xfrm>
            <a:off x="8490024" y="3653792"/>
            <a:ext cx="2549182"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The facilitator or a participant can “interact” with the suggested points directly on the screen using a tool or even a finger.</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2"/>
                                        </p:tgtEl>
                                        <p:attrNameLst>
                                          <p:attrName>style.visibility</p:attrName>
                                        </p:attrNameLst>
                                      </p:cBhvr>
                                      <p:to>
                                        <p:strVal val="visible"/>
                                      </p:to>
                                    </p:set>
                                    <p:animEffect transition="in" filter="fade">
                                      <p:cBhvr>
                                        <p:cTn id="7" dur="500"/>
                                        <p:tgtEl>
                                          <p:spTgt spid="7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3"/>
                                        </p:tgtEl>
                                        <p:attrNameLst>
                                          <p:attrName>style.visibility</p:attrName>
                                        </p:attrNameLst>
                                      </p:cBhvr>
                                      <p:to>
                                        <p:strVal val="visible"/>
                                      </p:to>
                                    </p:set>
                                    <p:animEffect transition="in" filter="fade">
                                      <p:cBhvr>
                                        <p:cTn id="11" dur="500"/>
                                        <p:tgtEl>
                                          <p:spTgt spid="7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6"/>
                                        </p:tgtEl>
                                        <p:attrNameLst>
                                          <p:attrName>style.visibility</p:attrName>
                                        </p:attrNameLst>
                                      </p:cBhvr>
                                      <p:to>
                                        <p:strVal val="visible"/>
                                      </p:to>
                                    </p:set>
                                    <p:animEffect transition="in" filter="fade">
                                      <p:cBhvr>
                                        <p:cTn id="15" dur="500"/>
                                        <p:tgtEl>
                                          <p:spTgt spid="7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68"/>
                                        </p:tgtEl>
                                        <p:attrNameLst>
                                          <p:attrName>style.visibility</p:attrName>
                                        </p:attrNameLst>
                                      </p:cBhvr>
                                      <p:to>
                                        <p:strVal val="visible"/>
                                      </p:to>
                                    </p:set>
                                    <p:animEffect transition="in" filter="fade">
                                      <p:cBhvr>
                                        <p:cTn id="19" dur="500"/>
                                        <p:tgtEl>
                                          <p:spTgt spid="7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5"/>
                                        </p:tgtEl>
                                        <p:attrNameLst>
                                          <p:attrName>style.visibility</p:attrName>
                                        </p:attrNameLst>
                                      </p:cBhvr>
                                      <p:to>
                                        <p:strVal val="visible"/>
                                      </p:to>
                                    </p:set>
                                    <p:animEffect transition="in" filter="fade">
                                      <p:cBhvr>
                                        <p:cTn id="23" dur="500"/>
                                        <p:tgtEl>
                                          <p:spTgt spid="76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69"/>
                                        </p:tgtEl>
                                        <p:attrNameLst>
                                          <p:attrName>style.visibility</p:attrName>
                                        </p:attrNameLst>
                                      </p:cBhvr>
                                      <p:to>
                                        <p:strVal val="visible"/>
                                      </p:to>
                                    </p:set>
                                    <p:animEffect transition="in" filter="fade">
                                      <p:cBhvr>
                                        <p:cTn id="27" dur="500"/>
                                        <p:tgtEl>
                                          <p:spTgt spid="7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67"/>
                                        </p:tgtEl>
                                        <p:attrNameLst>
                                          <p:attrName>style.visibility</p:attrName>
                                        </p:attrNameLst>
                                      </p:cBhvr>
                                      <p:to>
                                        <p:strVal val="visible"/>
                                      </p:to>
                                    </p:set>
                                    <p:animEffect transition="in" filter="fade">
                                      <p:cBhvr>
                                        <p:cTn id="31" dur="500"/>
                                        <p:tgtEl>
                                          <p:spTgt spid="76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70"/>
                                        </p:tgtEl>
                                        <p:attrNameLst>
                                          <p:attrName>style.visibility</p:attrName>
                                        </p:attrNameLst>
                                      </p:cBhvr>
                                      <p:to>
                                        <p:strVal val="visible"/>
                                      </p:to>
                                    </p:set>
                                    <p:animEffect transition="in" filter="fade">
                                      <p:cBhvr>
                                        <p:cTn id="35"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07" name="Shape 807"/>
        <p:cNvGrpSpPr/>
        <p:nvPr/>
      </p:nvGrpSpPr>
      <p:grpSpPr>
        <a:xfrm>
          <a:off x="0" y="0"/>
          <a:ext cx="0" cy="0"/>
          <a:chOff x="0" y="0"/>
          <a:chExt cx="0" cy="0"/>
        </a:xfrm>
      </p:grpSpPr>
      <p:sp>
        <p:nvSpPr>
          <p:cNvPr id="808" name="Google Shape;808;p63"/>
          <p:cNvSpPr txBox="1"/>
          <p:nvPr/>
        </p:nvSpPr>
        <p:spPr>
          <a:xfrm>
            <a:off x="3102026" y="3726444"/>
            <a:ext cx="60572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Breakout Room</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809" name="Google Shape;809;p63"/>
          <p:cNvPicPr preferRelativeResize="0"/>
          <p:nvPr/>
        </p:nvPicPr>
        <p:blipFill rotWithShape="1">
          <a:blip r:embed="rId1"/>
          <a:srcRect/>
          <a:stretch>
            <a:fillRect/>
          </a:stretch>
        </p:blipFill>
        <p:spPr>
          <a:xfrm>
            <a:off x="5065497" y="1867360"/>
            <a:ext cx="2061006" cy="1735156"/>
          </a:xfrm>
          <a:prstGeom prst="rect">
            <a:avLst/>
          </a:prstGeom>
          <a:noFill/>
          <a:ln>
            <a:noFill/>
          </a:ln>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14" name="Shape 814"/>
        <p:cNvGrpSpPr/>
        <p:nvPr/>
      </p:nvGrpSpPr>
      <p:grpSpPr>
        <a:xfrm>
          <a:off x="0" y="0"/>
          <a:ext cx="0" cy="0"/>
          <a:chOff x="0" y="0"/>
          <a:chExt cx="0" cy="0"/>
        </a:xfrm>
      </p:grpSpPr>
      <p:pic>
        <p:nvPicPr>
          <p:cNvPr id="815" name="Google Shape;815;p64"/>
          <p:cNvPicPr preferRelativeResize="0"/>
          <p:nvPr/>
        </p:nvPicPr>
        <p:blipFill rotWithShape="1">
          <a:blip r:embed="rId1"/>
          <a:srcRect/>
          <a:stretch>
            <a:fillRect/>
          </a:stretch>
        </p:blipFill>
        <p:spPr>
          <a:xfrm>
            <a:off x="1267326" y="1670899"/>
            <a:ext cx="9657348" cy="2128140"/>
          </a:xfrm>
          <a:prstGeom prst="rect">
            <a:avLst/>
          </a:prstGeom>
          <a:noFill/>
          <a:ln>
            <a:noFill/>
          </a:ln>
        </p:spPr>
      </p:pic>
      <p:sp>
        <p:nvSpPr>
          <p:cNvPr id="816" name="Google Shape;816;p64"/>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7" name="Google Shape;817;p64"/>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Activity – XII: Breakout Room</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818" name="Google Shape;818;p64"/>
          <p:cNvSpPr txBox="1"/>
          <p:nvPr/>
        </p:nvSpPr>
        <p:spPr>
          <a:xfrm>
            <a:off x="563881" y="1063822"/>
            <a:ext cx="10360793" cy="9235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Understanding the contract structure and different options available for full cash surrender.</a:t>
            </a:r>
            <a:endParaRPr lang="en-US" sz="1800" b="0" i="0">
              <a:solidFill>
                <a:srgbClr val="464646"/>
              </a:solidFill>
              <a:latin typeface="Arial" panose="020B0604020202020204"/>
              <a:ea typeface="Arial" panose="020B0604020202020204"/>
              <a:cs typeface="Arial" panose="020B0604020202020204"/>
              <a:sym typeface="Arial" panose="020B0604020202020204"/>
            </a:endParaRPr>
          </a:p>
        </p:txBody>
      </p:sp>
      <p:pic>
        <p:nvPicPr>
          <p:cNvPr id="819" name="Google Shape;819;p64"/>
          <p:cNvPicPr preferRelativeResize="0"/>
          <p:nvPr/>
        </p:nvPicPr>
        <p:blipFill rotWithShape="1">
          <a:blip r:embed="rId2"/>
          <a:srcRect/>
          <a:stretch>
            <a:fillRect/>
          </a:stretch>
        </p:blipFill>
        <p:spPr>
          <a:xfrm>
            <a:off x="1714345" y="2187912"/>
            <a:ext cx="1029010" cy="846074"/>
          </a:xfrm>
          <a:prstGeom prst="rect">
            <a:avLst/>
          </a:prstGeom>
          <a:noFill/>
          <a:ln>
            <a:noFill/>
          </a:ln>
        </p:spPr>
      </p:pic>
      <p:pic>
        <p:nvPicPr>
          <p:cNvPr id="820" name="Google Shape;820;p64"/>
          <p:cNvPicPr preferRelativeResize="0"/>
          <p:nvPr/>
        </p:nvPicPr>
        <p:blipFill rotWithShape="1">
          <a:blip r:embed="rId3"/>
          <a:srcRect/>
          <a:stretch>
            <a:fillRect/>
          </a:stretch>
        </p:blipFill>
        <p:spPr>
          <a:xfrm>
            <a:off x="9266235" y="2316202"/>
            <a:ext cx="862438" cy="677630"/>
          </a:xfrm>
          <a:prstGeom prst="rect">
            <a:avLst/>
          </a:prstGeom>
          <a:noFill/>
          <a:ln>
            <a:noFill/>
          </a:ln>
        </p:spPr>
      </p:pic>
      <p:sp>
        <p:nvSpPr>
          <p:cNvPr id="821" name="Google Shape;821;p64"/>
          <p:cNvSpPr txBox="1"/>
          <p:nvPr/>
        </p:nvSpPr>
        <p:spPr>
          <a:xfrm>
            <a:off x="1280474" y="3756818"/>
            <a:ext cx="189675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Break into</a:t>
            </a:r>
            <a:endParaRPr lang="en-US" sz="1800" b="0">
              <a:solidFill>
                <a:srgbClr val="464646"/>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small groups for discussion.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822" name="Google Shape;822;p64"/>
          <p:cNvSpPr txBox="1"/>
          <p:nvPr/>
        </p:nvSpPr>
        <p:spPr>
          <a:xfrm>
            <a:off x="3271969" y="3730920"/>
            <a:ext cx="293690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Each group member will discuss with each other their understanding and analysis of the topic. They will put their points on the piece of a flipchart and consolidate with the most appropriate one.</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823" name="Google Shape;823;p64"/>
          <p:cNvSpPr txBox="1"/>
          <p:nvPr/>
        </p:nvSpPr>
        <p:spPr>
          <a:xfrm>
            <a:off x="6256244" y="3737023"/>
            <a:ext cx="1957272"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After a certain time is allocated for the discussion, a facilitator will ask them to close the discussion.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824" name="Google Shape;824;p64"/>
          <p:cNvSpPr txBox="1"/>
          <p:nvPr/>
        </p:nvSpPr>
        <p:spPr>
          <a:xfrm>
            <a:off x="8422863" y="3763962"/>
            <a:ext cx="2549182"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One member of each group shares key points for small-group discussion with the larger group.</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pic>
        <p:nvPicPr>
          <p:cNvPr id="825" name="Google Shape;825;p64"/>
          <p:cNvPicPr preferRelativeResize="0"/>
          <p:nvPr/>
        </p:nvPicPr>
        <p:blipFill rotWithShape="1">
          <a:blip r:embed="rId4"/>
          <a:srcRect/>
          <a:stretch>
            <a:fillRect/>
          </a:stretch>
        </p:blipFill>
        <p:spPr>
          <a:xfrm>
            <a:off x="4319548" y="2149169"/>
            <a:ext cx="892254" cy="923561"/>
          </a:xfrm>
          <a:prstGeom prst="rect">
            <a:avLst/>
          </a:prstGeom>
          <a:noFill/>
          <a:ln>
            <a:noFill/>
          </a:ln>
        </p:spPr>
      </p:pic>
      <p:pic>
        <p:nvPicPr>
          <p:cNvPr id="826" name="Google Shape;826;p64"/>
          <p:cNvPicPr preferRelativeResize="0"/>
          <p:nvPr/>
        </p:nvPicPr>
        <p:blipFill rotWithShape="1">
          <a:blip r:embed="rId5"/>
          <a:srcRect/>
          <a:stretch>
            <a:fillRect/>
          </a:stretch>
        </p:blipFill>
        <p:spPr>
          <a:xfrm>
            <a:off x="6747373" y="2034328"/>
            <a:ext cx="983291" cy="1153243"/>
          </a:xfrm>
          <a:prstGeom prst="rect">
            <a:avLst/>
          </a:prstGeom>
          <a:noFill/>
          <a:ln>
            <a:noFill/>
          </a:ln>
        </p:spPr>
      </p:pic>
      <p:sp>
        <p:nvSpPr>
          <p:cNvPr id="827" name="Google Shape;827;p64"/>
          <p:cNvSpPr txBox="1"/>
          <p:nvPr/>
        </p:nvSpPr>
        <p:spPr>
          <a:xfrm>
            <a:off x="7556500" y="311935"/>
            <a:ext cx="5854695" cy="6978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Raleway"/>
              <a:buNone/>
            </a:pPr>
            <a:endParaRPr sz="1800" b="0">
              <a:solidFill>
                <a:srgbClr val="464646"/>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500"/>
                                        <p:tgtEl>
                                          <p:spTgt spid="8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1"/>
                                        </p:tgtEl>
                                        <p:attrNameLst>
                                          <p:attrName>style.visibility</p:attrName>
                                        </p:attrNameLst>
                                      </p:cBhvr>
                                      <p:to>
                                        <p:strVal val="visible"/>
                                      </p:to>
                                    </p:set>
                                    <p:animEffect transition="in" filter="fade">
                                      <p:cBhvr>
                                        <p:cTn id="11" dur="500"/>
                                        <p:tgtEl>
                                          <p:spTgt spid="8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5"/>
                                        </p:tgtEl>
                                        <p:attrNameLst>
                                          <p:attrName>style.visibility</p:attrName>
                                        </p:attrNameLst>
                                      </p:cBhvr>
                                      <p:to>
                                        <p:strVal val="visible"/>
                                      </p:to>
                                    </p:set>
                                    <p:animEffect transition="in" filter="fade">
                                      <p:cBhvr>
                                        <p:cTn id="15" dur="500"/>
                                        <p:tgtEl>
                                          <p:spTgt spid="8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22"/>
                                        </p:tgtEl>
                                        <p:attrNameLst>
                                          <p:attrName>style.visibility</p:attrName>
                                        </p:attrNameLst>
                                      </p:cBhvr>
                                      <p:to>
                                        <p:strVal val="visible"/>
                                      </p:to>
                                    </p:set>
                                    <p:animEffect transition="in" filter="fade">
                                      <p:cBhvr>
                                        <p:cTn id="19" dur="500"/>
                                        <p:tgtEl>
                                          <p:spTgt spid="8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26"/>
                                        </p:tgtEl>
                                        <p:attrNameLst>
                                          <p:attrName>style.visibility</p:attrName>
                                        </p:attrNameLst>
                                      </p:cBhvr>
                                      <p:to>
                                        <p:strVal val="visible"/>
                                      </p:to>
                                    </p:set>
                                    <p:animEffect transition="in" filter="fade">
                                      <p:cBhvr>
                                        <p:cTn id="23" dur="500"/>
                                        <p:tgtEl>
                                          <p:spTgt spid="8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23"/>
                                        </p:tgtEl>
                                        <p:attrNameLst>
                                          <p:attrName>style.visibility</p:attrName>
                                        </p:attrNameLst>
                                      </p:cBhvr>
                                      <p:to>
                                        <p:strVal val="visible"/>
                                      </p:to>
                                    </p:set>
                                    <p:animEffect transition="in" filter="fade">
                                      <p:cBhvr>
                                        <p:cTn id="27" dur="500"/>
                                        <p:tgtEl>
                                          <p:spTgt spid="8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20"/>
                                        </p:tgtEl>
                                        <p:attrNameLst>
                                          <p:attrName>style.visibility</p:attrName>
                                        </p:attrNameLst>
                                      </p:cBhvr>
                                      <p:to>
                                        <p:strVal val="visible"/>
                                      </p:to>
                                    </p:set>
                                    <p:animEffect transition="in" filter="fade">
                                      <p:cBhvr>
                                        <p:cTn id="31" dur="500"/>
                                        <p:tgtEl>
                                          <p:spTgt spid="8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24"/>
                                        </p:tgtEl>
                                        <p:attrNameLst>
                                          <p:attrName>style.visibility</p:attrName>
                                        </p:attrNameLst>
                                      </p:cBhvr>
                                      <p:to>
                                        <p:strVal val="visible"/>
                                      </p:to>
                                    </p:set>
                                    <p:animEffect transition="in" filter="fade">
                                      <p:cBhvr>
                                        <p:cTn id="35" dur="500"/>
                                        <p:tgtEl>
                                          <p:spTgt spid="8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75" name="Shape 875"/>
        <p:cNvGrpSpPr/>
        <p:nvPr/>
      </p:nvGrpSpPr>
      <p:grpSpPr>
        <a:xfrm>
          <a:off x="0" y="0"/>
          <a:ext cx="0" cy="0"/>
          <a:chOff x="0" y="0"/>
          <a:chExt cx="0" cy="0"/>
        </a:xfrm>
      </p:grpSpPr>
      <p:sp>
        <p:nvSpPr>
          <p:cNvPr id="876" name="Google Shape;876;p69"/>
          <p:cNvSpPr txBox="1"/>
          <p:nvPr/>
        </p:nvSpPr>
        <p:spPr>
          <a:xfrm>
            <a:off x="3102026" y="3726444"/>
            <a:ext cx="60572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Open Polling and Response Submission</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877" name="Google Shape;877;p69"/>
          <p:cNvPicPr preferRelativeResize="0"/>
          <p:nvPr/>
        </p:nvPicPr>
        <p:blipFill rotWithShape="1">
          <a:blip r:embed="rId1"/>
          <a:srcRect/>
          <a:stretch>
            <a:fillRect/>
          </a:stretch>
        </p:blipFill>
        <p:spPr>
          <a:xfrm>
            <a:off x="5284423" y="1597537"/>
            <a:ext cx="1623154" cy="2098622"/>
          </a:xfrm>
          <a:prstGeom prst="rect">
            <a:avLst/>
          </a:prstGeom>
          <a:noFill/>
          <a:ln>
            <a:noFill/>
          </a:ln>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882" name="Shape 882"/>
        <p:cNvGrpSpPr/>
        <p:nvPr/>
      </p:nvGrpSpPr>
      <p:grpSpPr>
        <a:xfrm>
          <a:off x="0" y="0"/>
          <a:ext cx="0" cy="0"/>
          <a:chOff x="0" y="0"/>
          <a:chExt cx="0" cy="0"/>
        </a:xfrm>
      </p:grpSpPr>
      <p:sp>
        <p:nvSpPr>
          <p:cNvPr id="883" name="Google Shape;883;p70"/>
          <p:cNvSpPr/>
          <p:nvPr/>
        </p:nvSpPr>
        <p:spPr>
          <a:xfrm>
            <a:off x="0" y="1728278"/>
            <a:ext cx="12192002" cy="405939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70"/>
          <p:cNvSpPr txBox="1"/>
          <p:nvPr/>
        </p:nvSpPr>
        <p:spPr>
          <a:xfrm>
            <a:off x="504143" y="4005703"/>
            <a:ext cx="306333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Split participants into three groups and assign each group the three defined withdrawal types. </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885" name="Google Shape;885;p70"/>
          <p:cNvSpPr txBox="1"/>
          <p:nvPr/>
        </p:nvSpPr>
        <p:spPr>
          <a:xfrm>
            <a:off x="4479241" y="4005703"/>
            <a:ext cx="3233518"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Create and launch single-choice or multiple-choice polling questions to gather the responses from your participants.</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sp>
        <p:nvSpPr>
          <p:cNvPr id="886" name="Google Shape;886;p70"/>
          <p:cNvSpPr txBox="1"/>
          <p:nvPr/>
        </p:nvSpPr>
        <p:spPr>
          <a:xfrm>
            <a:off x="8649834" y="4005703"/>
            <a:ext cx="32082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a:solidFill>
                  <a:srgbClr val="464646"/>
                </a:solidFill>
                <a:latin typeface="Arial" panose="020B0604020202020204"/>
                <a:ea typeface="Arial" panose="020B0604020202020204"/>
                <a:cs typeface="Arial" panose="020B0604020202020204"/>
                <a:sym typeface="Arial" panose="020B0604020202020204"/>
              </a:rPr>
              <a:t>Ask someone from each group to briefly summarize the key points they followed to analyze for the other group.</a:t>
            </a:r>
            <a:endParaRPr lang="en-US" sz="1800" b="0">
              <a:solidFill>
                <a:srgbClr val="464646"/>
              </a:solidFill>
              <a:latin typeface="Arial" panose="020B0604020202020204"/>
              <a:ea typeface="Arial" panose="020B0604020202020204"/>
              <a:cs typeface="Arial" panose="020B0604020202020204"/>
              <a:sym typeface="Arial" panose="020B0604020202020204"/>
            </a:endParaRPr>
          </a:p>
        </p:txBody>
      </p:sp>
      <p:cxnSp>
        <p:nvCxnSpPr>
          <p:cNvPr id="887" name="Google Shape;887;p70"/>
          <p:cNvCxnSpPr/>
          <p:nvPr/>
        </p:nvCxnSpPr>
        <p:spPr>
          <a:xfrm>
            <a:off x="4099560" y="1995857"/>
            <a:ext cx="0" cy="3377235"/>
          </a:xfrm>
          <a:prstGeom prst="straightConnector1">
            <a:avLst/>
          </a:prstGeom>
          <a:noFill/>
          <a:ln w="9525" cap="flat" cmpd="sng">
            <a:solidFill>
              <a:schemeClr val="dk1"/>
            </a:solidFill>
            <a:prstDash val="dash"/>
            <a:round/>
            <a:headEnd type="none" w="sm" len="sm"/>
            <a:tailEnd type="none" w="sm" len="sm"/>
          </a:ln>
        </p:spPr>
      </p:cxnSp>
      <p:cxnSp>
        <p:nvCxnSpPr>
          <p:cNvPr id="888" name="Google Shape;888;p70"/>
          <p:cNvCxnSpPr/>
          <p:nvPr/>
        </p:nvCxnSpPr>
        <p:spPr>
          <a:xfrm>
            <a:off x="8244840" y="1995857"/>
            <a:ext cx="0" cy="3376800"/>
          </a:xfrm>
          <a:prstGeom prst="straightConnector1">
            <a:avLst/>
          </a:prstGeom>
          <a:noFill/>
          <a:ln w="9525" cap="flat" cmpd="sng">
            <a:solidFill>
              <a:schemeClr val="dk1"/>
            </a:solidFill>
            <a:prstDash val="dash"/>
            <a:round/>
            <a:headEnd type="none" w="sm" len="sm"/>
            <a:tailEnd type="none" w="sm" len="sm"/>
          </a:ln>
        </p:spPr>
      </p:cxnSp>
      <p:sp>
        <p:nvSpPr>
          <p:cNvPr id="889" name="Google Shape;889;p70"/>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0" name="Google Shape;890;p70"/>
          <p:cNvSpPr txBox="1"/>
          <p:nvPr/>
        </p:nvSpPr>
        <p:spPr>
          <a:xfrm>
            <a:off x="563879" y="274638"/>
            <a:ext cx="8800457"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2400"/>
              <a:buFont typeface="Arial" panose="020B0604020202020204"/>
              <a:buNone/>
            </a:pPr>
            <a:r>
              <a:rPr lang="en-US" sz="2400" b="1" i="0">
                <a:solidFill>
                  <a:schemeClr val="accent2"/>
                </a:solidFill>
                <a:latin typeface="Arial" panose="020B0604020202020204"/>
                <a:ea typeface="Arial" panose="020B0604020202020204"/>
                <a:cs typeface="Arial" panose="020B0604020202020204"/>
                <a:sym typeface="Arial" panose="020B0604020202020204"/>
              </a:rPr>
              <a:t>Activity – XIII: Open Polling and Response Submission</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891" name="Google Shape;891;p70"/>
          <p:cNvSpPr txBox="1"/>
          <p:nvPr/>
        </p:nvSpPr>
        <p:spPr>
          <a:xfrm>
            <a:off x="563880" y="1063822"/>
            <a:ext cx="10001293" cy="11067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a:solidFill>
                  <a:srgbClr val="464646"/>
                </a:solidFill>
                <a:latin typeface="Arial" panose="020B0604020202020204"/>
                <a:ea typeface="Arial" panose="020B0604020202020204"/>
                <a:cs typeface="Arial" panose="020B0604020202020204"/>
                <a:sym typeface="Arial" panose="020B0604020202020204"/>
              </a:rPr>
              <a:t>Illustrate charges applicable for withdrawals above the free amount and withholding tax.</a:t>
            </a:r>
            <a:endParaRPr sz="1800" b="0" i="0">
              <a:solidFill>
                <a:srgbClr val="464646"/>
              </a:solidFill>
              <a:latin typeface="Arial" panose="020B0604020202020204"/>
              <a:ea typeface="Arial" panose="020B0604020202020204"/>
              <a:cs typeface="Arial" panose="020B0604020202020204"/>
              <a:sym typeface="Arial" panose="020B0604020202020204"/>
            </a:endParaRPr>
          </a:p>
        </p:txBody>
      </p:sp>
      <p:sp>
        <p:nvSpPr>
          <p:cNvPr id="892" name="Google Shape;892;p70"/>
          <p:cNvSpPr/>
          <p:nvPr/>
        </p:nvSpPr>
        <p:spPr>
          <a:xfrm>
            <a:off x="1266159" y="2170617"/>
            <a:ext cx="1539304" cy="1539300"/>
          </a:xfrm>
          <a:prstGeom prst="ellipse">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70"/>
          <p:cNvSpPr/>
          <p:nvPr/>
        </p:nvSpPr>
        <p:spPr>
          <a:xfrm>
            <a:off x="5326348" y="2170617"/>
            <a:ext cx="1539304" cy="1539300"/>
          </a:xfrm>
          <a:prstGeom prst="ellipse">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70"/>
          <p:cNvSpPr/>
          <p:nvPr/>
        </p:nvSpPr>
        <p:spPr>
          <a:xfrm>
            <a:off x="9484284" y="2170617"/>
            <a:ext cx="1539304" cy="1539300"/>
          </a:xfrm>
          <a:prstGeom prst="ellipse">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5" name="Google Shape;895;p70"/>
          <p:cNvPicPr preferRelativeResize="0"/>
          <p:nvPr/>
        </p:nvPicPr>
        <p:blipFill rotWithShape="1">
          <a:blip r:embed="rId1"/>
          <a:srcRect/>
          <a:stretch>
            <a:fillRect/>
          </a:stretch>
        </p:blipFill>
        <p:spPr>
          <a:xfrm>
            <a:off x="1540745" y="2533213"/>
            <a:ext cx="990132" cy="814108"/>
          </a:xfrm>
          <a:prstGeom prst="rect">
            <a:avLst/>
          </a:prstGeom>
          <a:noFill/>
          <a:ln>
            <a:noFill/>
          </a:ln>
        </p:spPr>
      </p:pic>
      <p:pic>
        <p:nvPicPr>
          <p:cNvPr id="896" name="Google Shape;896;p70"/>
          <p:cNvPicPr preferRelativeResize="0"/>
          <p:nvPr/>
        </p:nvPicPr>
        <p:blipFill rotWithShape="1">
          <a:blip r:embed="rId2"/>
          <a:srcRect/>
          <a:stretch>
            <a:fillRect/>
          </a:stretch>
        </p:blipFill>
        <p:spPr>
          <a:xfrm>
            <a:off x="9876744" y="2654332"/>
            <a:ext cx="754384" cy="571870"/>
          </a:xfrm>
          <a:prstGeom prst="rect">
            <a:avLst/>
          </a:prstGeom>
          <a:noFill/>
          <a:ln>
            <a:noFill/>
          </a:ln>
        </p:spPr>
      </p:pic>
      <p:pic>
        <p:nvPicPr>
          <p:cNvPr id="897" name="Google Shape;897;p70"/>
          <p:cNvPicPr preferRelativeResize="0"/>
          <p:nvPr/>
        </p:nvPicPr>
        <p:blipFill rotWithShape="1">
          <a:blip r:embed="rId3"/>
          <a:srcRect/>
          <a:stretch>
            <a:fillRect/>
          </a:stretch>
        </p:blipFill>
        <p:spPr>
          <a:xfrm>
            <a:off x="5719774" y="2453834"/>
            <a:ext cx="752452" cy="97286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2"/>
                                        </p:tgtEl>
                                        <p:attrNameLst>
                                          <p:attrName>style.visibility</p:attrName>
                                        </p:attrNameLst>
                                      </p:cBhvr>
                                      <p:to>
                                        <p:strVal val="visible"/>
                                      </p:to>
                                    </p:set>
                                    <p:animEffect transition="in" filter="fade">
                                      <p:cBhvr>
                                        <p:cTn id="7" dur="500"/>
                                        <p:tgtEl>
                                          <p:spTgt spid="892"/>
                                        </p:tgtEl>
                                      </p:cBhvr>
                                    </p:animEffect>
                                  </p:childTnLst>
                                </p:cTn>
                              </p:par>
                              <p:par>
                                <p:cTn id="8" presetID="10" presetClass="entr" presetSubtype="0" fill="hold" nodeType="withEffect">
                                  <p:stCondLst>
                                    <p:cond delay="0"/>
                                  </p:stCondLst>
                                  <p:childTnLst>
                                    <p:set>
                                      <p:cBhvr>
                                        <p:cTn id="9" dur="1" fill="hold">
                                          <p:stCondLst>
                                            <p:cond delay="0"/>
                                          </p:stCondLst>
                                        </p:cTn>
                                        <p:tgtEl>
                                          <p:spTgt spid="895"/>
                                        </p:tgtEl>
                                        <p:attrNameLst>
                                          <p:attrName>style.visibility</p:attrName>
                                        </p:attrNameLst>
                                      </p:cBhvr>
                                      <p:to>
                                        <p:strVal val="visible"/>
                                      </p:to>
                                    </p:set>
                                    <p:animEffect transition="in" filter="fade">
                                      <p:cBhvr>
                                        <p:cTn id="10" dur="500"/>
                                        <p:tgtEl>
                                          <p:spTgt spid="89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84"/>
                                        </p:tgtEl>
                                        <p:attrNameLst>
                                          <p:attrName>style.visibility</p:attrName>
                                        </p:attrNameLst>
                                      </p:cBhvr>
                                      <p:to>
                                        <p:strVal val="visible"/>
                                      </p:to>
                                    </p:set>
                                    <p:animEffect transition="in" filter="fade">
                                      <p:cBhvr>
                                        <p:cTn id="14" dur="500"/>
                                        <p:tgtEl>
                                          <p:spTgt spid="88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87"/>
                                        </p:tgtEl>
                                        <p:attrNameLst>
                                          <p:attrName>style.visibility</p:attrName>
                                        </p:attrNameLst>
                                      </p:cBhvr>
                                      <p:to>
                                        <p:strVal val="visible"/>
                                      </p:to>
                                    </p:set>
                                    <p:animEffect transition="in" filter="fade">
                                      <p:cBhvr>
                                        <p:cTn id="18" dur="500"/>
                                        <p:tgtEl>
                                          <p:spTgt spid="8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93"/>
                                        </p:tgtEl>
                                        <p:attrNameLst>
                                          <p:attrName>style.visibility</p:attrName>
                                        </p:attrNameLst>
                                      </p:cBhvr>
                                      <p:to>
                                        <p:strVal val="visible"/>
                                      </p:to>
                                    </p:set>
                                    <p:animEffect transition="in" filter="fade">
                                      <p:cBhvr>
                                        <p:cTn id="22" dur="500"/>
                                        <p:tgtEl>
                                          <p:spTgt spid="893"/>
                                        </p:tgtEl>
                                      </p:cBhvr>
                                    </p:animEffect>
                                  </p:childTnLst>
                                </p:cTn>
                              </p:par>
                              <p:par>
                                <p:cTn id="23" presetID="10" presetClass="entr" presetSubtype="0" fill="hold" nodeType="withEffect">
                                  <p:stCondLst>
                                    <p:cond delay="0"/>
                                  </p:stCondLst>
                                  <p:childTnLst>
                                    <p:set>
                                      <p:cBhvr>
                                        <p:cTn id="24" dur="1" fill="hold">
                                          <p:stCondLst>
                                            <p:cond delay="0"/>
                                          </p:stCondLst>
                                        </p:cTn>
                                        <p:tgtEl>
                                          <p:spTgt spid="897"/>
                                        </p:tgtEl>
                                        <p:attrNameLst>
                                          <p:attrName>style.visibility</p:attrName>
                                        </p:attrNameLst>
                                      </p:cBhvr>
                                      <p:to>
                                        <p:strVal val="visible"/>
                                      </p:to>
                                    </p:set>
                                    <p:animEffect transition="in" filter="fade">
                                      <p:cBhvr>
                                        <p:cTn id="25" dur="500"/>
                                        <p:tgtEl>
                                          <p:spTgt spid="89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85"/>
                                        </p:tgtEl>
                                        <p:attrNameLst>
                                          <p:attrName>style.visibility</p:attrName>
                                        </p:attrNameLst>
                                      </p:cBhvr>
                                      <p:to>
                                        <p:strVal val="visible"/>
                                      </p:to>
                                    </p:set>
                                    <p:animEffect transition="in" filter="fade">
                                      <p:cBhvr>
                                        <p:cTn id="29" dur="500"/>
                                        <p:tgtEl>
                                          <p:spTgt spid="885"/>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88"/>
                                        </p:tgtEl>
                                        <p:attrNameLst>
                                          <p:attrName>style.visibility</p:attrName>
                                        </p:attrNameLst>
                                      </p:cBhvr>
                                      <p:to>
                                        <p:strVal val="visible"/>
                                      </p:to>
                                    </p:set>
                                    <p:animEffect transition="in" filter="fade">
                                      <p:cBhvr>
                                        <p:cTn id="33" dur="500"/>
                                        <p:tgtEl>
                                          <p:spTgt spid="888"/>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894"/>
                                        </p:tgtEl>
                                        <p:attrNameLst>
                                          <p:attrName>style.visibility</p:attrName>
                                        </p:attrNameLst>
                                      </p:cBhvr>
                                      <p:to>
                                        <p:strVal val="visible"/>
                                      </p:to>
                                    </p:set>
                                    <p:animEffect transition="in" filter="fade">
                                      <p:cBhvr>
                                        <p:cTn id="37" dur="500"/>
                                        <p:tgtEl>
                                          <p:spTgt spid="894"/>
                                        </p:tgtEl>
                                      </p:cBhvr>
                                    </p:animEffect>
                                  </p:childTnLst>
                                </p:cTn>
                              </p:par>
                              <p:par>
                                <p:cTn id="38" presetID="10" presetClass="entr" presetSubtype="0" fill="hold" nodeType="withEffect">
                                  <p:stCondLst>
                                    <p:cond delay="0"/>
                                  </p:stCondLst>
                                  <p:childTnLst>
                                    <p:set>
                                      <p:cBhvr>
                                        <p:cTn id="39" dur="1" fill="hold">
                                          <p:stCondLst>
                                            <p:cond delay="0"/>
                                          </p:stCondLst>
                                        </p:cTn>
                                        <p:tgtEl>
                                          <p:spTgt spid="896"/>
                                        </p:tgtEl>
                                        <p:attrNameLst>
                                          <p:attrName>style.visibility</p:attrName>
                                        </p:attrNameLst>
                                      </p:cBhvr>
                                      <p:to>
                                        <p:strVal val="visible"/>
                                      </p:to>
                                    </p:set>
                                    <p:animEffect transition="in" filter="fade">
                                      <p:cBhvr>
                                        <p:cTn id="40" dur="500"/>
                                        <p:tgtEl>
                                          <p:spTgt spid="896"/>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886"/>
                                        </p:tgtEl>
                                        <p:attrNameLst>
                                          <p:attrName>style.visibility</p:attrName>
                                        </p:attrNameLst>
                                      </p:cBhvr>
                                      <p:to>
                                        <p:strVal val="visible"/>
                                      </p:to>
                                    </p:set>
                                    <p:animEffect transition="in" filter="fade">
                                      <p:cBhvr>
                                        <p:cTn id="44" dur="500"/>
                                        <p:tgtEl>
                                          <p:spTgt spid="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02" name="Shape 902"/>
        <p:cNvGrpSpPr/>
        <p:nvPr/>
      </p:nvGrpSpPr>
      <p:grpSpPr>
        <a:xfrm>
          <a:off x="0" y="0"/>
          <a:ext cx="0" cy="0"/>
          <a:chOff x="0" y="0"/>
          <a:chExt cx="0" cy="0"/>
        </a:xfrm>
      </p:grpSpPr>
      <p:sp>
        <p:nvSpPr>
          <p:cNvPr id="903" name="Google Shape;903;p71"/>
          <p:cNvSpPr/>
          <p:nvPr/>
        </p:nvSpPr>
        <p:spPr>
          <a:xfrm>
            <a:off x="0" y="0"/>
            <a:ext cx="56692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4" name="Google Shape;904;p71"/>
          <p:cNvPicPr preferRelativeResize="0"/>
          <p:nvPr/>
        </p:nvPicPr>
        <p:blipFill rotWithShape="1">
          <a:blip r:embed="rId1"/>
          <a:srcRect/>
          <a:stretch>
            <a:fillRect/>
          </a:stretch>
        </p:blipFill>
        <p:spPr>
          <a:xfrm>
            <a:off x="1105053" y="1774180"/>
            <a:ext cx="3695548" cy="3670060"/>
          </a:xfrm>
          <a:prstGeom prst="rect">
            <a:avLst/>
          </a:prstGeom>
          <a:noFill/>
          <a:ln>
            <a:noFill/>
          </a:ln>
        </p:spPr>
      </p:pic>
      <p:sp>
        <p:nvSpPr>
          <p:cNvPr id="905" name="Google Shape;905;p71"/>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6" name="Google Shape;906;p71"/>
          <p:cNvSpPr txBox="1"/>
          <p:nvPr/>
        </p:nvSpPr>
        <p:spPr>
          <a:xfrm>
            <a:off x="563880" y="274638"/>
            <a:ext cx="7502882"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a:solidFill>
                  <a:srgbClr val="140F3C"/>
                </a:solidFill>
                <a:latin typeface="Arial" panose="020B0604020202020204"/>
                <a:ea typeface="Arial" panose="020B0604020202020204"/>
                <a:cs typeface="Arial" panose="020B0604020202020204"/>
                <a:sym typeface="Arial" panose="020B0604020202020204"/>
              </a:rPr>
              <a:t>Let’s wrap up!</a:t>
            </a:r>
            <a:endParaRPr sz="2400" b="1" i="0">
              <a:solidFill>
                <a:srgbClr val="140F3C"/>
              </a:solidFill>
              <a:latin typeface="Arial" panose="020B0604020202020204"/>
              <a:ea typeface="Arial" panose="020B0604020202020204"/>
              <a:cs typeface="Arial" panose="020B0604020202020204"/>
              <a:sym typeface="Arial" panose="020B0604020202020204"/>
            </a:endParaRPr>
          </a:p>
        </p:txBody>
      </p:sp>
      <p:sp>
        <p:nvSpPr>
          <p:cNvPr id="907" name="Google Shape;907;p71"/>
          <p:cNvSpPr/>
          <p:nvPr/>
        </p:nvSpPr>
        <p:spPr>
          <a:xfrm>
            <a:off x="5125454" y="1282102"/>
            <a:ext cx="7066546" cy="4512770"/>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71"/>
          <p:cNvSpPr txBox="1"/>
          <p:nvPr/>
        </p:nvSpPr>
        <p:spPr>
          <a:xfrm>
            <a:off x="5456203" y="1525880"/>
            <a:ext cx="6405048" cy="464443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panose="020B0604020202020204"/>
              <a:buChar char="•"/>
            </a:pPr>
            <a:r>
              <a:rPr lang="en-US" sz="1800" b="1">
                <a:solidFill>
                  <a:schemeClr val="lt1"/>
                </a:solidFill>
                <a:latin typeface="Arial" panose="020B0604020202020204"/>
                <a:ea typeface="Arial" panose="020B0604020202020204"/>
                <a:cs typeface="Arial" panose="020B0604020202020204"/>
                <a:sym typeface="Arial" panose="020B0604020202020204"/>
              </a:rPr>
              <a:t>Review and summarize what has been covered in the module:</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688975" marR="0" lvl="2" indent="-28575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Identifying all the different product-specific interest strategies.</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688975" marR="0" lvl="2" indent="-28575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Reflecting upon the different interests and understanding of product contract specifications.</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688975" marR="0" lvl="2" indent="-285750" algn="l"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Demonstrating the calculation of withholding taxes by the FAST application.</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519430" marR="0" lvl="1" indent="-182880" algn="l" rtl="0">
              <a:spcBef>
                <a:spcPts val="300"/>
              </a:spcBef>
              <a:spcAft>
                <a:spcPts val="0"/>
              </a:spcAft>
              <a:buClr>
                <a:srgbClr val="281D78"/>
              </a:buClr>
              <a:buSzPts val="1620"/>
              <a:buFont typeface="Courier New" panose="020703090202050204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342900" marR="0" lvl="0" indent="-342900" algn="just" rtl="0">
              <a:spcBef>
                <a:spcPts val="300"/>
              </a:spcBef>
              <a:spcAft>
                <a:spcPts val="0"/>
              </a:spcAft>
              <a:buClr>
                <a:schemeClr val="lt1"/>
              </a:buClr>
              <a:buSzPts val="1800"/>
              <a:buFont typeface="Noto Sans Symbols"/>
              <a:buChar char="∙"/>
            </a:pPr>
            <a:r>
              <a:rPr lang="en-US" sz="1800" b="1">
                <a:solidFill>
                  <a:schemeClr val="lt1"/>
                </a:solidFill>
                <a:latin typeface="Arial" panose="020B0604020202020204"/>
                <a:ea typeface="Arial" panose="020B0604020202020204"/>
                <a:cs typeface="Arial" panose="020B0604020202020204"/>
                <a:sym typeface="Arial" panose="020B0604020202020204"/>
              </a:rPr>
              <a:t>Open up to questions about the module.</a:t>
            </a:r>
            <a:endParaRPr lang="en-US" sz="1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spcBef>
                <a:spcPts val="300"/>
              </a:spcBef>
              <a:spcAft>
                <a:spcPts val="0"/>
              </a:spcAft>
              <a:buClr>
                <a:schemeClr val="dk2"/>
              </a:buClr>
              <a:buSzPts val="1800"/>
              <a:buFont typeface="Arial" panose="020B0604020202020204"/>
              <a:buNone/>
            </a:pPr>
            <a:r>
              <a:rPr lang="en-US" sz="1800" b="1">
                <a:solidFill>
                  <a:schemeClr val="lt1"/>
                </a:solidFill>
                <a:latin typeface="Arial" panose="020B0604020202020204"/>
                <a:ea typeface="Arial" panose="020B0604020202020204"/>
                <a:cs typeface="Arial" panose="020B0604020202020204"/>
                <a:sym typeface="Arial" panose="020B0604020202020204"/>
              </a:rPr>
              <a:t>       Prompt participants to:</a:t>
            </a:r>
            <a:endParaRPr sz="1800" b="1">
              <a:solidFill>
                <a:schemeClr val="lt1"/>
              </a:solidFill>
              <a:latin typeface="Arial" panose="020B0604020202020204"/>
              <a:ea typeface="Arial" panose="020B0604020202020204"/>
              <a:cs typeface="Arial" panose="020B0604020202020204"/>
              <a:sym typeface="Arial" panose="020B0604020202020204"/>
            </a:endParaRPr>
          </a:p>
          <a:p>
            <a:pPr marL="746125" marR="0" lvl="2" indent="-342900" algn="just"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Raise questions about any new observations; and</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746125" marR="0" lvl="2" indent="-342900" algn="just" rtl="0">
              <a:spcBef>
                <a:spcPts val="300"/>
              </a:spcBef>
              <a:spcAft>
                <a:spcPts val="0"/>
              </a:spcAft>
              <a:buClr>
                <a:schemeClr val="lt1"/>
              </a:buClr>
              <a:buSzPts val="1800"/>
              <a:buFont typeface="Courier New" panose="02070309020205020404"/>
              <a:buChar char="o"/>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Reflect or comment on the ideas discussed.</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4"/>
                                        </p:tgtEl>
                                        <p:attrNameLst>
                                          <p:attrName>style.visibility</p:attrName>
                                        </p:attrNameLst>
                                      </p:cBhvr>
                                      <p:to>
                                        <p:strVal val="visible"/>
                                      </p:to>
                                    </p:set>
                                    <p:animEffect transition="in" filter="fade">
                                      <p:cBhvr>
                                        <p:cTn id="7" dur="1000"/>
                                        <p:tgtEl>
                                          <p:spTgt spid="9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07"/>
                                        </p:tgtEl>
                                        <p:attrNameLst>
                                          <p:attrName>style.visibility</p:attrName>
                                        </p:attrNameLst>
                                      </p:cBhvr>
                                      <p:to>
                                        <p:strVal val="visible"/>
                                      </p:to>
                                    </p:set>
                                    <p:animEffect transition="in" filter="fade">
                                      <p:cBhvr>
                                        <p:cTn id="11" dur="500"/>
                                        <p:tgtEl>
                                          <p:spTgt spid="907"/>
                                        </p:tgtEl>
                                      </p:cBhvr>
                                    </p:animEffect>
                                  </p:childTnLst>
                                </p:cTn>
                              </p:par>
                              <p:par>
                                <p:cTn id="12" presetID="10" presetClass="entr" presetSubtype="0" fill="hold" nodeType="withEffect">
                                  <p:stCondLst>
                                    <p:cond delay="0"/>
                                  </p:stCondLst>
                                  <p:childTnLst>
                                    <p:set>
                                      <p:cBhvr>
                                        <p:cTn id="13" dur="1" fill="hold">
                                          <p:stCondLst>
                                            <p:cond delay="0"/>
                                          </p:stCondLst>
                                        </p:cTn>
                                        <p:tgtEl>
                                          <p:spTgt spid="908">
                                            <p:txEl>
                                              <p:pRg st="0" end="0"/>
                                            </p:txEl>
                                          </p:spTgt>
                                        </p:tgtEl>
                                        <p:attrNameLst>
                                          <p:attrName>style.visibility</p:attrName>
                                        </p:attrNameLst>
                                      </p:cBhvr>
                                      <p:to>
                                        <p:strVal val="visible"/>
                                      </p:to>
                                    </p:set>
                                    <p:animEffect transition="in" filter="fade">
                                      <p:cBhvr>
                                        <p:cTn id="14" dur="500"/>
                                        <p:tgtEl>
                                          <p:spTgt spid="90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08">
                                            <p:txEl>
                                              <p:pRg st="1" end="1"/>
                                            </p:txEl>
                                          </p:spTgt>
                                        </p:tgtEl>
                                        <p:attrNameLst>
                                          <p:attrName>style.visibility</p:attrName>
                                        </p:attrNameLst>
                                      </p:cBhvr>
                                      <p:to>
                                        <p:strVal val="visible"/>
                                      </p:to>
                                    </p:set>
                                    <p:animEffect transition="in" filter="fade">
                                      <p:cBhvr>
                                        <p:cTn id="17" dur="500"/>
                                        <p:tgtEl>
                                          <p:spTgt spid="90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08">
                                            <p:txEl>
                                              <p:pRg st="2" end="2"/>
                                            </p:txEl>
                                          </p:spTgt>
                                        </p:tgtEl>
                                        <p:attrNameLst>
                                          <p:attrName>style.visibility</p:attrName>
                                        </p:attrNameLst>
                                      </p:cBhvr>
                                      <p:to>
                                        <p:strVal val="visible"/>
                                      </p:to>
                                    </p:set>
                                    <p:animEffect transition="in" filter="fade">
                                      <p:cBhvr>
                                        <p:cTn id="20" dur="500"/>
                                        <p:tgtEl>
                                          <p:spTgt spid="9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08">
                                            <p:txEl>
                                              <p:pRg st="3" end="3"/>
                                            </p:txEl>
                                          </p:spTgt>
                                        </p:tgtEl>
                                        <p:attrNameLst>
                                          <p:attrName>style.visibility</p:attrName>
                                        </p:attrNameLst>
                                      </p:cBhvr>
                                      <p:to>
                                        <p:strVal val="visible"/>
                                      </p:to>
                                    </p:set>
                                    <p:animEffect transition="in" filter="fade">
                                      <p:cBhvr>
                                        <p:cTn id="23" dur="500"/>
                                        <p:tgtEl>
                                          <p:spTgt spid="90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08">
                                            <p:txEl>
                                              <p:pRg st="4" end="4"/>
                                            </p:txEl>
                                          </p:spTgt>
                                        </p:tgtEl>
                                        <p:attrNameLst>
                                          <p:attrName>style.visibility</p:attrName>
                                        </p:attrNameLst>
                                      </p:cBhvr>
                                      <p:to>
                                        <p:strVal val="visible"/>
                                      </p:to>
                                    </p:set>
                                    <p:animEffect transition="in" filter="fade">
                                      <p:cBhvr>
                                        <p:cTn id="26" dur="500"/>
                                        <p:tgtEl>
                                          <p:spTgt spid="90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08">
                                            <p:txEl>
                                              <p:pRg st="5" end="5"/>
                                            </p:txEl>
                                          </p:spTgt>
                                        </p:tgtEl>
                                        <p:attrNameLst>
                                          <p:attrName>style.visibility</p:attrName>
                                        </p:attrNameLst>
                                      </p:cBhvr>
                                      <p:to>
                                        <p:strVal val="visible"/>
                                      </p:to>
                                    </p:set>
                                    <p:animEffect transition="in" filter="fade">
                                      <p:cBhvr>
                                        <p:cTn id="29" dur="500"/>
                                        <p:tgtEl>
                                          <p:spTgt spid="908">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08">
                                            <p:txEl>
                                              <p:pRg st="6" end="6"/>
                                            </p:txEl>
                                          </p:spTgt>
                                        </p:tgtEl>
                                        <p:attrNameLst>
                                          <p:attrName>style.visibility</p:attrName>
                                        </p:attrNameLst>
                                      </p:cBhvr>
                                      <p:to>
                                        <p:strVal val="visible"/>
                                      </p:to>
                                    </p:set>
                                    <p:animEffect transition="in" filter="fade">
                                      <p:cBhvr>
                                        <p:cTn id="32" dur="500"/>
                                        <p:tgtEl>
                                          <p:spTgt spid="908">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08">
                                            <p:txEl>
                                              <p:pRg st="7" end="7"/>
                                            </p:txEl>
                                          </p:spTgt>
                                        </p:tgtEl>
                                        <p:attrNameLst>
                                          <p:attrName>style.visibility</p:attrName>
                                        </p:attrNameLst>
                                      </p:cBhvr>
                                      <p:to>
                                        <p:strVal val="visible"/>
                                      </p:to>
                                    </p:set>
                                    <p:animEffect transition="in" filter="fade">
                                      <p:cBhvr>
                                        <p:cTn id="35" dur="500"/>
                                        <p:tgtEl>
                                          <p:spTgt spid="908">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08">
                                            <p:txEl>
                                              <p:pRg st="8" end="8"/>
                                            </p:txEl>
                                          </p:spTgt>
                                        </p:tgtEl>
                                        <p:attrNameLst>
                                          <p:attrName>style.visibility</p:attrName>
                                        </p:attrNameLst>
                                      </p:cBhvr>
                                      <p:to>
                                        <p:strVal val="visible"/>
                                      </p:to>
                                    </p:set>
                                    <p:animEffect transition="in" filter="fade">
                                      <p:cBhvr>
                                        <p:cTn id="38" dur="500"/>
                                        <p:tgtEl>
                                          <p:spTgt spid="908">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13" name="Shape 913"/>
        <p:cNvGrpSpPr/>
        <p:nvPr/>
      </p:nvGrpSpPr>
      <p:grpSpPr>
        <a:xfrm>
          <a:off x="0" y="0"/>
          <a:ext cx="0" cy="0"/>
          <a:chOff x="0" y="0"/>
          <a:chExt cx="0" cy="0"/>
        </a:xfrm>
      </p:grpSpPr>
      <p:sp>
        <p:nvSpPr>
          <p:cNvPr id="914" name="Google Shape;914;p72"/>
          <p:cNvSpPr/>
          <p:nvPr/>
        </p:nvSpPr>
        <p:spPr>
          <a:xfrm>
            <a:off x="6522720" y="0"/>
            <a:ext cx="56692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72"/>
          <p:cNvSpPr txBox="1"/>
          <p:nvPr>
            <p:ph type="title"/>
          </p:nvPr>
        </p:nvSpPr>
        <p:spPr>
          <a:xfrm>
            <a:off x="0" y="2309019"/>
            <a:ext cx="6522720" cy="2239962"/>
          </a:xfrm>
          <a:prstGeom prst="rect">
            <a:avLst/>
          </a:prstGeom>
          <a:solidFill>
            <a:srgbClr val="140F3C"/>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6600"/>
              <a:buFont typeface="Arial" panose="020B0604020202020204"/>
              <a:buNone/>
            </a:pPr>
            <a:r>
              <a:rPr lang="en-US" sz="6600">
                <a:solidFill>
                  <a:schemeClr val="accent1"/>
                </a:solidFill>
                <a:latin typeface="Arial" panose="020B0604020202020204"/>
                <a:ea typeface="Arial" panose="020B0604020202020204"/>
                <a:cs typeface="Arial" panose="020B0604020202020204"/>
                <a:sym typeface="Arial" panose="020B0604020202020204"/>
              </a:rPr>
              <a:t>Thank You!</a:t>
            </a:r>
            <a:endParaRPr lang="en-US" sz="6600">
              <a:solidFill>
                <a:schemeClr val="accent1"/>
              </a:solidFill>
              <a:latin typeface="Arial" panose="020B0604020202020204"/>
              <a:ea typeface="Arial" panose="020B0604020202020204"/>
              <a:cs typeface="Arial" panose="020B0604020202020204"/>
              <a:sym typeface="Arial" panose="020B0604020202020204"/>
            </a:endParaRPr>
          </a:p>
        </p:txBody>
      </p:sp>
      <p:pic>
        <p:nvPicPr>
          <p:cNvPr id="916" name="Google Shape;916;p72" descr="A picture containing text&#10;&#10;Description automatically generated"/>
          <p:cNvPicPr preferRelativeResize="0"/>
          <p:nvPr/>
        </p:nvPicPr>
        <p:blipFill rotWithShape="1">
          <a:blip r:embed="rId1"/>
          <a:srcRect/>
          <a:stretch>
            <a:fillRect/>
          </a:stretch>
        </p:blipFill>
        <p:spPr>
          <a:xfrm flipH="1">
            <a:off x="6522720" y="1932403"/>
            <a:ext cx="5192453" cy="354359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1000"/>
                                        <p:tgtEl>
                                          <p:spTgt spid="9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5"/>
                                        </p:tgtEl>
                                        <p:attrNameLst>
                                          <p:attrName>style.visibility</p:attrName>
                                        </p:attrNameLst>
                                      </p:cBhvr>
                                      <p:to>
                                        <p:strVal val="visible"/>
                                      </p:to>
                                    </p:set>
                                    <p:animEffect transition="in" filter="fade">
                                      <p:cBhvr>
                                        <p:cTn id="11" dur="5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pic>
        <p:nvPicPr>
          <p:cNvPr id="93" name="Google Shape;93;p4"/>
          <p:cNvPicPr preferRelativeResize="0"/>
          <p:nvPr/>
        </p:nvPicPr>
        <p:blipFill rotWithShape="1">
          <a:blip r:embed="rId1"/>
          <a:srcRect b="11010"/>
          <a:stretch>
            <a:fillRect/>
          </a:stretch>
        </p:blipFill>
        <p:spPr>
          <a:xfrm>
            <a:off x="2247313" y="1103016"/>
            <a:ext cx="8505218" cy="4799020"/>
          </a:xfrm>
          <a:prstGeom prst="rect">
            <a:avLst/>
          </a:prstGeom>
          <a:noFill/>
          <a:ln>
            <a:noFill/>
          </a:ln>
        </p:spPr>
      </p:pic>
      <p:sp>
        <p:nvSpPr>
          <p:cNvPr id="94" name="Google Shape;94;p4"/>
          <p:cNvSpPr/>
          <p:nvPr/>
        </p:nvSpPr>
        <p:spPr>
          <a:xfrm>
            <a:off x="0" y="1097280"/>
            <a:ext cx="12192000" cy="4892040"/>
          </a:xfrm>
          <a:prstGeom prst="rect">
            <a:avLst/>
          </a:prstGeom>
          <a:solidFill>
            <a:srgbClr val="F2F2F2">
              <a:alpha val="9411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4"/>
          <p:cNvSpPr txBox="1"/>
          <p:nvPr/>
        </p:nvSpPr>
        <p:spPr>
          <a:xfrm>
            <a:off x="720073" y="3637946"/>
            <a:ext cx="237570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Divide the room by creating groups. Each group should have 4–5 participants.</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 name="Google Shape;96;p4"/>
          <p:cNvSpPr txBox="1"/>
          <p:nvPr/>
        </p:nvSpPr>
        <p:spPr>
          <a:xfrm>
            <a:off x="3371570" y="3612048"/>
            <a:ext cx="2656186"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Ask each group of participants 5–6 things that they would like to learn by attending this session.</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 name="Google Shape;97;p4"/>
          <p:cNvSpPr txBox="1"/>
          <p:nvPr/>
        </p:nvSpPr>
        <p:spPr>
          <a:xfrm>
            <a:off x="6240527" y="3618151"/>
            <a:ext cx="2503620"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Debrief the discussion point by each group</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and summarize it by connecting the similar objectives into one sheet. Show the slide with the objective.</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98" name="Google Shape;98;p4"/>
          <p:cNvCxnSpPr/>
          <p:nvPr/>
        </p:nvCxnSpPr>
        <p:spPr>
          <a:xfrm>
            <a:off x="3341090" y="1940993"/>
            <a:ext cx="0" cy="3522431"/>
          </a:xfrm>
          <a:prstGeom prst="straightConnector1">
            <a:avLst/>
          </a:prstGeom>
          <a:noFill/>
          <a:ln w="9525" cap="flat" cmpd="sng">
            <a:solidFill>
              <a:schemeClr val="dk1"/>
            </a:solidFill>
            <a:prstDash val="dash"/>
            <a:round/>
            <a:headEnd type="none" w="sm" len="sm"/>
            <a:tailEnd type="none" w="sm" len="sm"/>
          </a:ln>
        </p:spPr>
      </p:cxnSp>
      <p:cxnSp>
        <p:nvCxnSpPr>
          <p:cNvPr id="99" name="Google Shape;99;p4"/>
          <p:cNvCxnSpPr/>
          <p:nvPr/>
        </p:nvCxnSpPr>
        <p:spPr>
          <a:xfrm>
            <a:off x="6128340" y="1951678"/>
            <a:ext cx="0" cy="3511746"/>
          </a:xfrm>
          <a:prstGeom prst="straightConnector1">
            <a:avLst/>
          </a:prstGeom>
          <a:noFill/>
          <a:ln w="9525" cap="flat" cmpd="sng">
            <a:solidFill>
              <a:schemeClr val="dk1"/>
            </a:solidFill>
            <a:prstDash val="dash"/>
            <a:round/>
            <a:headEnd type="none" w="sm" len="sm"/>
            <a:tailEnd type="none" w="sm" len="sm"/>
          </a:ln>
        </p:spPr>
      </p:cxnSp>
      <p:sp>
        <p:nvSpPr>
          <p:cNvPr id="100" name="Google Shape;100;p4"/>
          <p:cNvSpPr txBox="1"/>
          <p:nvPr/>
        </p:nvSpPr>
        <p:spPr>
          <a:xfrm>
            <a:off x="9279629" y="3645090"/>
            <a:ext cx="201006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Responses are to be captured on a flip chart or digital format.</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101" name="Google Shape;101;p4"/>
          <p:cNvCxnSpPr/>
          <p:nvPr/>
        </p:nvCxnSpPr>
        <p:spPr>
          <a:xfrm>
            <a:off x="8960670" y="1927730"/>
            <a:ext cx="0" cy="3535694"/>
          </a:xfrm>
          <a:prstGeom prst="straightConnector1">
            <a:avLst/>
          </a:prstGeom>
          <a:noFill/>
          <a:ln w="9525" cap="flat" cmpd="sng">
            <a:solidFill>
              <a:schemeClr val="dk1"/>
            </a:solidFill>
            <a:prstDash val="dash"/>
            <a:round/>
            <a:headEnd type="none" w="sm" len="sm"/>
            <a:tailEnd type="none" w="sm" len="sm"/>
          </a:ln>
        </p:spPr>
      </p:cxnSp>
      <p:grpSp>
        <p:nvGrpSpPr>
          <p:cNvPr id="102" name="Google Shape;102;p4"/>
          <p:cNvGrpSpPr/>
          <p:nvPr/>
        </p:nvGrpSpPr>
        <p:grpSpPr>
          <a:xfrm>
            <a:off x="1175692" y="2070322"/>
            <a:ext cx="1462594" cy="1462592"/>
            <a:chOff x="2231583" y="1736033"/>
            <a:chExt cx="1462594" cy="1462592"/>
          </a:xfrm>
        </p:grpSpPr>
        <p:sp>
          <p:nvSpPr>
            <p:cNvPr id="103" name="Google Shape;103;p4"/>
            <p:cNvSpPr/>
            <p:nvPr/>
          </p:nvSpPr>
          <p:spPr>
            <a:xfrm>
              <a:off x="2231583" y="1736033"/>
              <a:ext cx="1462594" cy="1462592"/>
            </a:xfrm>
            <a:prstGeom prst="ellipse">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4"/>
            <p:cNvPicPr preferRelativeResize="0"/>
            <p:nvPr/>
          </p:nvPicPr>
          <p:blipFill rotWithShape="1">
            <a:blip r:embed="rId2"/>
            <a:srcRect/>
            <a:stretch>
              <a:fillRect/>
            </a:stretch>
          </p:blipFill>
          <p:spPr>
            <a:xfrm>
              <a:off x="2534255" y="2067279"/>
              <a:ext cx="857250" cy="800100"/>
            </a:xfrm>
            <a:prstGeom prst="rect">
              <a:avLst/>
            </a:prstGeom>
            <a:noFill/>
            <a:ln>
              <a:noFill/>
            </a:ln>
          </p:spPr>
        </p:pic>
      </p:grpSp>
      <p:grpSp>
        <p:nvGrpSpPr>
          <p:cNvPr id="105" name="Google Shape;105;p4"/>
          <p:cNvGrpSpPr/>
          <p:nvPr/>
        </p:nvGrpSpPr>
        <p:grpSpPr>
          <a:xfrm>
            <a:off x="3968366" y="2070322"/>
            <a:ext cx="1462594" cy="1462592"/>
            <a:chOff x="4160092" y="2189194"/>
            <a:chExt cx="1462594" cy="1462592"/>
          </a:xfrm>
        </p:grpSpPr>
        <p:sp>
          <p:nvSpPr>
            <p:cNvPr id="106" name="Google Shape;106;p4"/>
            <p:cNvSpPr/>
            <p:nvPr/>
          </p:nvSpPr>
          <p:spPr>
            <a:xfrm>
              <a:off x="4160092" y="2189194"/>
              <a:ext cx="1462594" cy="1462592"/>
            </a:xfrm>
            <a:prstGeom prst="ellipse">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4"/>
            <p:cNvPicPr preferRelativeResize="0"/>
            <p:nvPr/>
          </p:nvPicPr>
          <p:blipFill rotWithShape="1">
            <a:blip r:embed="rId3"/>
            <a:srcRect/>
            <a:stretch>
              <a:fillRect/>
            </a:stretch>
          </p:blipFill>
          <p:spPr>
            <a:xfrm>
              <a:off x="4493828" y="2509965"/>
              <a:ext cx="795122" cy="821050"/>
            </a:xfrm>
            <a:prstGeom prst="rect">
              <a:avLst/>
            </a:prstGeom>
            <a:noFill/>
            <a:ln>
              <a:noFill/>
            </a:ln>
          </p:spPr>
        </p:pic>
      </p:grpSp>
      <p:grpSp>
        <p:nvGrpSpPr>
          <p:cNvPr id="108" name="Google Shape;108;p4"/>
          <p:cNvGrpSpPr/>
          <p:nvPr/>
        </p:nvGrpSpPr>
        <p:grpSpPr>
          <a:xfrm>
            <a:off x="6761040" y="2070322"/>
            <a:ext cx="1462594" cy="1462592"/>
            <a:chOff x="7116156" y="2189194"/>
            <a:chExt cx="1462594" cy="1462592"/>
          </a:xfrm>
        </p:grpSpPr>
        <p:sp>
          <p:nvSpPr>
            <p:cNvPr id="109" name="Google Shape;109;p4"/>
            <p:cNvSpPr/>
            <p:nvPr/>
          </p:nvSpPr>
          <p:spPr>
            <a:xfrm>
              <a:off x="7116156" y="2189194"/>
              <a:ext cx="1462594" cy="1462592"/>
            </a:xfrm>
            <a:prstGeom prst="ellipse">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4"/>
            <p:cNvPicPr preferRelativeResize="0"/>
            <p:nvPr/>
          </p:nvPicPr>
          <p:blipFill rotWithShape="1">
            <a:blip r:embed="rId4"/>
            <a:srcRect/>
            <a:stretch>
              <a:fillRect/>
            </a:stretch>
          </p:blipFill>
          <p:spPr>
            <a:xfrm>
              <a:off x="7476954" y="2642616"/>
              <a:ext cx="740998" cy="555748"/>
            </a:xfrm>
            <a:prstGeom prst="rect">
              <a:avLst/>
            </a:prstGeom>
            <a:noFill/>
            <a:ln>
              <a:noFill/>
            </a:ln>
          </p:spPr>
        </p:pic>
      </p:grpSp>
      <p:sp>
        <p:nvSpPr>
          <p:cNvPr id="111" name="Google Shape;111;p4"/>
          <p:cNvSpPr/>
          <p:nvPr/>
        </p:nvSpPr>
        <p:spPr>
          <a:xfrm>
            <a:off x="9553714" y="2070322"/>
            <a:ext cx="1462594" cy="1462592"/>
          </a:xfrm>
          <a:prstGeom prst="ellipse">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5"/>
          <a:srcRect/>
          <a:stretch>
            <a:fillRect/>
          </a:stretch>
        </p:blipFill>
        <p:spPr>
          <a:xfrm>
            <a:off x="9883614" y="2386136"/>
            <a:ext cx="802795" cy="830964"/>
          </a:xfrm>
          <a:prstGeom prst="rect">
            <a:avLst/>
          </a:prstGeom>
          <a:noFill/>
          <a:ln>
            <a:noFill/>
          </a:ln>
        </p:spPr>
      </p:pic>
      <p:sp>
        <p:nvSpPr>
          <p:cNvPr id="113" name="Google Shape;113;p4"/>
          <p:cNvSpPr txBox="1"/>
          <p:nvPr/>
        </p:nvSpPr>
        <p:spPr>
          <a:xfrm>
            <a:off x="-2594361" y="2249804"/>
            <a:ext cx="3448050" cy="563562"/>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2"/>
              </a:buClr>
              <a:buSzPts val="2400"/>
              <a:buFont typeface="Arial" panose="020B0604020202020204"/>
              <a:buNone/>
            </a:pPr>
            <a:endParaRPr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sp>
        <p:nvSpPr>
          <p:cNvPr id="114" name="Google Shape;114;p4"/>
          <p:cNvSpPr txBox="1"/>
          <p:nvPr/>
        </p:nvSpPr>
        <p:spPr>
          <a:xfrm>
            <a:off x="563880" y="1063822"/>
            <a:ext cx="7763837" cy="4688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u="none" strike="noStrike" cap="none">
                <a:solidFill>
                  <a:srgbClr val="464646"/>
                </a:solidFill>
                <a:latin typeface="Arial" panose="020B0604020202020204"/>
                <a:ea typeface="Arial" panose="020B0604020202020204"/>
                <a:cs typeface="Arial" panose="020B0604020202020204"/>
                <a:sym typeface="Arial" panose="020B0604020202020204"/>
              </a:rPr>
              <a:t>Let’s get to know each other!</a:t>
            </a:r>
            <a:endParaRPr lang="en-US" sz="1800" b="0" i="0" u="none" strike="noStrike" cap="none">
              <a:solidFill>
                <a:srgbClr val="464646"/>
              </a:solidFill>
              <a:latin typeface="Arial" panose="020B0604020202020204"/>
              <a:ea typeface="Arial" panose="020B0604020202020204"/>
              <a:cs typeface="Arial" panose="020B0604020202020204"/>
              <a:sym typeface="Arial" panose="020B0604020202020204"/>
            </a:endParaRPr>
          </a:p>
        </p:txBody>
      </p:sp>
      <p:sp>
        <p:nvSpPr>
          <p:cNvPr id="115" name="Google Shape;115;p4"/>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4"/>
          <p:cNvSpPr txBox="1"/>
          <p:nvPr/>
        </p:nvSpPr>
        <p:spPr>
          <a:xfrm>
            <a:off x="563880" y="274638"/>
            <a:ext cx="429387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u="none" strike="noStrike" cap="none">
                <a:solidFill>
                  <a:srgbClr val="140F3C"/>
                </a:solidFill>
                <a:latin typeface="Arial" panose="020B0604020202020204"/>
                <a:ea typeface="Arial" panose="020B0604020202020204"/>
                <a:cs typeface="Arial" panose="020B0604020202020204"/>
                <a:sym typeface="Arial" panose="020B0604020202020204"/>
              </a:rPr>
              <a:t>Activity: Icebreaker</a:t>
            </a:r>
            <a:endParaRPr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500"/>
                                        <p:tgtEl>
                                          <p:spTgt spid="10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21" name="Shape 121"/>
        <p:cNvGrpSpPr/>
        <p:nvPr/>
      </p:nvGrpSpPr>
      <p:grpSpPr>
        <a:xfrm>
          <a:off x="0" y="0"/>
          <a:ext cx="0" cy="0"/>
          <a:chOff x="0" y="0"/>
          <a:chExt cx="0" cy="0"/>
        </a:xfrm>
      </p:grpSpPr>
      <p:sp>
        <p:nvSpPr>
          <p:cNvPr id="122" name="Google Shape;122;p5"/>
          <p:cNvSpPr txBox="1"/>
          <p:nvPr/>
        </p:nvSpPr>
        <p:spPr>
          <a:xfrm>
            <a:off x="1119326" y="3700126"/>
            <a:ext cx="2573900" cy="132343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rPr>
              <a:t>Understand and categorize Multi-Year Guaranteed and Fixed-Indexed annuities products </a:t>
            </a:r>
            <a:endPar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3" name="Google Shape;123;p5"/>
          <p:cNvSpPr txBox="1"/>
          <p:nvPr/>
        </p:nvSpPr>
        <p:spPr>
          <a:xfrm>
            <a:off x="4972493" y="3946347"/>
            <a:ext cx="224701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rPr>
              <a:t>Calculate and apply the annuity contract specifications</a:t>
            </a:r>
            <a:endPar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4" name="Google Shape;124;p5"/>
          <p:cNvSpPr txBox="1"/>
          <p:nvPr/>
        </p:nvSpPr>
        <p:spPr>
          <a:xfrm>
            <a:off x="8472114" y="3946347"/>
            <a:ext cx="282132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rPr>
              <a:t>Identify different types of withdrawals and understand the application in terminal illness provision</a:t>
            </a:r>
            <a:endParaRPr lang="en-US" sz="1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25" name="Google Shape;125;p5"/>
          <p:cNvPicPr preferRelativeResize="0"/>
          <p:nvPr/>
        </p:nvPicPr>
        <p:blipFill rotWithShape="1">
          <a:blip r:embed="rId1"/>
          <a:srcRect/>
          <a:stretch>
            <a:fillRect/>
          </a:stretch>
        </p:blipFill>
        <p:spPr>
          <a:xfrm>
            <a:off x="1703593" y="2160412"/>
            <a:ext cx="1405368" cy="1429186"/>
          </a:xfrm>
          <a:prstGeom prst="rect">
            <a:avLst/>
          </a:prstGeom>
          <a:noFill/>
          <a:ln>
            <a:noFill/>
          </a:ln>
        </p:spPr>
      </p:pic>
      <p:sp>
        <p:nvSpPr>
          <p:cNvPr id="126" name="Google Shape;126;p5"/>
          <p:cNvSpPr txBox="1"/>
          <p:nvPr/>
        </p:nvSpPr>
        <p:spPr>
          <a:xfrm>
            <a:off x="-1516083" y="1780125"/>
            <a:ext cx="10972800" cy="563562"/>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2"/>
              </a:buClr>
              <a:buSzPts val="2000"/>
              <a:buFont typeface="Arial" panose="020B0604020202020204"/>
              <a:buNone/>
            </a:pP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27" name="Google Shape;127;p5"/>
          <p:cNvPicPr preferRelativeResize="0"/>
          <p:nvPr/>
        </p:nvPicPr>
        <p:blipFill rotWithShape="1">
          <a:blip r:embed="rId2"/>
          <a:srcRect/>
          <a:stretch>
            <a:fillRect/>
          </a:stretch>
        </p:blipFill>
        <p:spPr>
          <a:xfrm>
            <a:off x="5697542" y="2240281"/>
            <a:ext cx="796916" cy="1226024"/>
          </a:xfrm>
          <a:prstGeom prst="rect">
            <a:avLst/>
          </a:prstGeom>
          <a:noFill/>
          <a:ln>
            <a:noFill/>
          </a:ln>
        </p:spPr>
      </p:pic>
      <p:pic>
        <p:nvPicPr>
          <p:cNvPr id="128" name="Google Shape;128;p5"/>
          <p:cNvPicPr preferRelativeResize="0"/>
          <p:nvPr/>
        </p:nvPicPr>
        <p:blipFill rotWithShape="1">
          <a:blip r:embed="rId3"/>
          <a:srcRect/>
          <a:stretch>
            <a:fillRect/>
          </a:stretch>
        </p:blipFill>
        <p:spPr>
          <a:xfrm>
            <a:off x="9370171" y="2240280"/>
            <a:ext cx="1025206" cy="1230246"/>
          </a:xfrm>
          <a:prstGeom prst="rect">
            <a:avLst/>
          </a:prstGeom>
          <a:noFill/>
          <a:ln>
            <a:noFill/>
          </a:ln>
        </p:spPr>
      </p:pic>
      <p:cxnSp>
        <p:nvCxnSpPr>
          <p:cNvPr id="129" name="Google Shape;129;p5"/>
          <p:cNvCxnSpPr/>
          <p:nvPr/>
        </p:nvCxnSpPr>
        <p:spPr>
          <a:xfrm>
            <a:off x="3168634" y="2882900"/>
            <a:ext cx="2165366" cy="0"/>
          </a:xfrm>
          <a:prstGeom prst="straightConnector1">
            <a:avLst/>
          </a:prstGeom>
          <a:noFill/>
          <a:ln w="9525" cap="flat" cmpd="sng">
            <a:solidFill>
              <a:schemeClr val="lt1"/>
            </a:solidFill>
            <a:prstDash val="dash"/>
            <a:round/>
            <a:headEnd type="none" w="sm" len="sm"/>
            <a:tailEnd type="none" w="sm" len="sm"/>
          </a:ln>
        </p:spPr>
      </p:cxnSp>
      <p:cxnSp>
        <p:nvCxnSpPr>
          <p:cNvPr id="130" name="Google Shape;130;p5"/>
          <p:cNvCxnSpPr/>
          <p:nvPr/>
        </p:nvCxnSpPr>
        <p:spPr>
          <a:xfrm>
            <a:off x="6769938" y="2882900"/>
            <a:ext cx="2165366" cy="0"/>
          </a:xfrm>
          <a:prstGeom prst="straightConnector1">
            <a:avLst/>
          </a:prstGeom>
          <a:noFill/>
          <a:ln w="9525" cap="flat" cmpd="sng">
            <a:solidFill>
              <a:schemeClr val="lt1"/>
            </a:solidFill>
            <a:prstDash val="dash"/>
            <a:round/>
            <a:headEnd type="none" w="sm" len="sm"/>
            <a:tailEnd type="none" w="sm" len="sm"/>
          </a:ln>
        </p:spPr>
      </p:cxnSp>
      <p:sp>
        <p:nvSpPr>
          <p:cNvPr id="131" name="Google Shape;131;p5"/>
          <p:cNvSpPr txBox="1"/>
          <p:nvPr/>
        </p:nvSpPr>
        <p:spPr>
          <a:xfrm>
            <a:off x="-2974878" y="3007742"/>
            <a:ext cx="3448050" cy="563562"/>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2"/>
              </a:buClr>
              <a:buSzPts val="2400"/>
              <a:buFont typeface="Arial" panose="020B0604020202020204"/>
              <a:buNone/>
            </a:pPr>
            <a:endParaRPr sz="2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32" name="Google Shape;132;p5"/>
          <p:cNvSpPr txBox="1"/>
          <p:nvPr/>
        </p:nvSpPr>
        <p:spPr>
          <a:xfrm>
            <a:off x="563880" y="1063822"/>
            <a:ext cx="7763837" cy="4688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1" i="0" u="none" strike="noStrike" cap="none">
                <a:solidFill>
                  <a:schemeClr val="lt1"/>
                </a:solidFill>
                <a:latin typeface="Arial" panose="020B0604020202020204"/>
                <a:ea typeface="Arial" panose="020B0604020202020204"/>
                <a:cs typeface="Arial" panose="020B0604020202020204"/>
                <a:sym typeface="Arial" panose="020B0604020202020204"/>
              </a:rPr>
              <a:t>By the end of this course, participants will: </a:t>
            </a:r>
            <a:endParaRPr lang="en-US" sz="1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33" name="Google Shape;133;p5"/>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5"/>
          <p:cNvSpPr txBox="1"/>
          <p:nvPr/>
        </p:nvSpPr>
        <p:spPr>
          <a:xfrm>
            <a:off x="563880" y="274638"/>
            <a:ext cx="429387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panose="020B0604020202020204"/>
              <a:buNone/>
            </a:pPr>
            <a:r>
              <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rPr>
              <a:t>Program Objectives</a:t>
            </a:r>
            <a:endPar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par>
                                <p:cTn id="20" presetID="10" presetClass="entr" presetSubtype="0" fill="hold" nodeType="with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par>
                                <p:cTn id="32" presetID="10" presetClass="entr" presetSubtype="0"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Google Shape;140;p6"/>
          <p:cNvSpPr txBox="1"/>
          <p:nvPr>
            <p:ph type="body" idx="1"/>
          </p:nvPr>
        </p:nvSpPr>
        <p:spPr>
          <a:xfrm>
            <a:off x="7863838" y="3488061"/>
            <a:ext cx="3808570" cy="22948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Font typeface="Arial" panose="020B0604020202020204"/>
              <a:buNone/>
            </a:pPr>
            <a:r>
              <a:rPr lang="en-US" sz="1800">
                <a:latin typeface="Arial" panose="020B0604020202020204"/>
                <a:ea typeface="Arial" panose="020B0604020202020204"/>
                <a:cs typeface="Arial" panose="020B0604020202020204"/>
                <a:sym typeface="Arial" panose="020B0604020202020204"/>
              </a:rPr>
              <a:t>This module will explain the WealthLock</a:t>
            </a:r>
            <a:r>
              <a:rPr lang="en-US" sz="1800" baseline="30000">
                <a:latin typeface="Arial" panose="020B0604020202020204"/>
                <a:ea typeface="Arial" panose="020B0604020202020204"/>
                <a:cs typeface="Arial" panose="020B0604020202020204"/>
                <a:sym typeface="Arial" panose="020B0604020202020204"/>
              </a:rPr>
              <a:t>SM</a:t>
            </a:r>
            <a:r>
              <a:rPr lang="en-US" sz="1800">
                <a:latin typeface="Arial" panose="020B0604020202020204"/>
                <a:ea typeface="Arial" panose="020B0604020202020204"/>
                <a:cs typeface="Arial" panose="020B0604020202020204"/>
                <a:sym typeface="Arial" panose="020B0604020202020204"/>
              </a:rPr>
              <a:t> Accumulator, which is a single premium deferred indexed annuity offered on a 7- and 10-year withdrawal charge schedule with a market value adjustment.</a:t>
            </a:r>
            <a:endParaRPr lang="en-US" sz="1800">
              <a:latin typeface="Arial" panose="020B0604020202020204"/>
              <a:ea typeface="Arial" panose="020B0604020202020204"/>
              <a:cs typeface="Arial" panose="020B0604020202020204"/>
              <a:sym typeface="Arial" panose="020B0604020202020204"/>
            </a:endParaRPr>
          </a:p>
        </p:txBody>
      </p:sp>
      <p:sp>
        <p:nvSpPr>
          <p:cNvPr id="141" name="Google Shape;141;p6"/>
          <p:cNvSpPr txBox="1"/>
          <p:nvPr>
            <p:ph type="body" idx="2"/>
          </p:nvPr>
        </p:nvSpPr>
        <p:spPr>
          <a:xfrm>
            <a:off x="7863838" y="2049863"/>
            <a:ext cx="4078077" cy="143819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Font typeface="Arial" panose="020B0604020202020204"/>
              <a:buNone/>
            </a:pPr>
            <a:r>
              <a:rPr lang="en-US">
                <a:latin typeface="Arial" panose="020B0604020202020204"/>
                <a:ea typeface="Arial" panose="020B0604020202020204"/>
                <a:cs typeface="Arial" panose="020B0604020202020204"/>
                <a:sym typeface="Arial" panose="020B0604020202020204"/>
              </a:rPr>
              <a:t>Module 1: WealthLock</a:t>
            </a:r>
            <a:r>
              <a:rPr lang="en-US" baseline="30000">
                <a:latin typeface="Arial" panose="020B0604020202020204"/>
                <a:ea typeface="Arial" panose="020B0604020202020204"/>
                <a:cs typeface="Arial" panose="020B0604020202020204"/>
                <a:sym typeface="Arial" panose="020B0604020202020204"/>
              </a:rPr>
              <a:t>SM</a:t>
            </a:r>
            <a:r>
              <a:rPr lang="en-US">
                <a:latin typeface="Arial" panose="020B0604020202020204"/>
                <a:ea typeface="Arial" panose="020B0604020202020204"/>
                <a:cs typeface="Arial" panose="020B0604020202020204"/>
                <a:sym typeface="Arial" panose="020B0604020202020204"/>
              </a:rPr>
              <a:t> Accumulator 7 &amp; 10</a:t>
            </a:r>
            <a:endParaRPr lang="en-US">
              <a:latin typeface="Arial" panose="020B0604020202020204"/>
              <a:ea typeface="Arial" panose="020B0604020202020204"/>
              <a:cs typeface="Arial" panose="020B0604020202020204"/>
              <a:sym typeface="Arial" panose="020B0604020202020204"/>
            </a:endParaRPr>
          </a:p>
        </p:txBody>
      </p:sp>
      <p:graphicFrame>
        <p:nvGraphicFramePr>
          <p:cNvPr id="142" name="Google Shape;142;p6"/>
          <p:cNvGraphicFramePr/>
          <p:nvPr/>
        </p:nvGraphicFramePr>
        <p:xfrm>
          <a:off x="250085" y="2612868"/>
          <a:ext cx="7440925" cy="3000000"/>
        </p:xfrm>
        <a:graphic>
          <a:graphicData uri="http://schemas.openxmlformats.org/drawingml/2006/table">
            <a:tbl>
              <a:tblPr firstRow="1" bandRow="1">
                <a:noFill/>
                <a:tableStyleId>{62CEB7D7-D609-49D4-9499-BFAD8996B2D8}</a:tableStyleId>
              </a:tblPr>
              <a:tblGrid>
                <a:gridCol w="5966450"/>
                <a:gridCol w="1474475"/>
              </a:tblGrid>
              <a:tr h="228600">
                <a:tc>
                  <a:txBody>
                    <a:bodyPr/>
                    <a:lstStyle/>
                    <a:p>
                      <a:pPr marL="0" marR="0" lvl="0" indent="0" algn="l" rtl="0">
                        <a:spcBef>
                          <a:spcPts val="0"/>
                        </a:spcBef>
                        <a:spcAft>
                          <a:spcPts val="0"/>
                        </a:spcAft>
                        <a:buNone/>
                      </a:pPr>
                      <a:r>
                        <a:rPr lang="en-US" sz="1800" u="none" strike="noStrike" cap="none">
                          <a:latin typeface="Arial" panose="020B0604020202020204"/>
                          <a:ea typeface="Arial" panose="020B0604020202020204"/>
                          <a:cs typeface="Arial" panose="020B0604020202020204"/>
                          <a:sym typeface="Arial" panose="020B0604020202020204"/>
                        </a:rPr>
                        <a:t>Activities</a:t>
                      </a:r>
                      <a:endParaRPr lang="en-US" sz="1800" u="none" strike="noStrike" cap="none">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800">
                          <a:latin typeface="Arial" panose="020B0604020202020204"/>
                          <a:ea typeface="Arial" panose="020B0604020202020204"/>
                          <a:cs typeface="Arial" panose="020B0604020202020204"/>
                          <a:sym typeface="Arial" panose="020B0604020202020204"/>
                        </a:rPr>
                        <a:t>Time-spent (minutes)</a:t>
                      </a:r>
                      <a:endParaRPr lang="en-US" sz="18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spcBef>
                          <a:spcPts val="0"/>
                        </a:spcBef>
                        <a:spcAft>
                          <a:spcPts val="0"/>
                        </a:spcAft>
                        <a:buNone/>
                      </a:pPr>
                      <a:r>
                        <a:rPr lang="en-US" sz="1400" b="1">
                          <a:latin typeface="Arial" panose="020B0604020202020204"/>
                          <a:ea typeface="Arial" panose="020B0604020202020204"/>
                          <a:cs typeface="Arial" panose="020B0604020202020204"/>
                          <a:sym typeface="Arial" panose="020B0604020202020204"/>
                        </a:rPr>
                        <a:t>Group Discussion</a:t>
                      </a:r>
                      <a:r>
                        <a:rPr lang="en-US" sz="1400">
                          <a:latin typeface="Arial" panose="020B0604020202020204"/>
                          <a:ea typeface="Arial" panose="020B0604020202020204"/>
                          <a:cs typeface="Arial" panose="020B0604020202020204"/>
                          <a:sym typeface="Arial" panose="020B0604020202020204"/>
                        </a:rPr>
                        <a:t> - Debriefing the product’s basic features </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spcBef>
                          <a:spcPts val="0"/>
                        </a:spcBef>
                        <a:spcAft>
                          <a:spcPts val="0"/>
                        </a:spcAft>
                        <a:buNone/>
                      </a:pPr>
                      <a:r>
                        <a:rPr lang="en-US" sz="1400" b="1">
                          <a:latin typeface="Arial" panose="020B0604020202020204"/>
                          <a:ea typeface="Arial" panose="020B0604020202020204"/>
                          <a:cs typeface="Arial" panose="020B0604020202020204"/>
                          <a:sym typeface="Arial" panose="020B0604020202020204"/>
                        </a:rPr>
                        <a:t>Critical thinking exercise </a:t>
                      </a:r>
                      <a:r>
                        <a:rPr lang="en-US" sz="1400">
                          <a:latin typeface="Arial" panose="020B0604020202020204"/>
                          <a:ea typeface="Arial" panose="020B0604020202020204"/>
                          <a:cs typeface="Arial" panose="020B0604020202020204"/>
                          <a:sym typeface="Arial" panose="020B0604020202020204"/>
                        </a:rPr>
                        <a:t>- Illustrate the charges applicable for withdrawals above the free amount</a:t>
                      </a:r>
                      <a:endParaRPr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15</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Roleplay </a:t>
                      </a:r>
                      <a:r>
                        <a:rPr lang="en-US" sz="1400">
                          <a:latin typeface="Arial" panose="020B0604020202020204"/>
                          <a:ea typeface="Arial" panose="020B0604020202020204"/>
                          <a:cs typeface="Arial" panose="020B0604020202020204"/>
                          <a:sym typeface="Arial" panose="020B0604020202020204"/>
                        </a:rPr>
                        <a:t>- Understanding the withdrawal types </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Critical thinking exercise </a:t>
                      </a:r>
                      <a:r>
                        <a:rPr lang="en-US" sz="1400">
                          <a:latin typeface="Arial" panose="020B0604020202020204"/>
                          <a:ea typeface="Arial" panose="020B0604020202020204"/>
                          <a:cs typeface="Arial" panose="020B0604020202020204"/>
                          <a:sym typeface="Arial" panose="020B0604020202020204"/>
                        </a:rPr>
                        <a:t>- Illustrate interest crediting strategies along with benefits in terminal illness.</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b="1">
                          <a:latin typeface="Arial" panose="020B0604020202020204"/>
                          <a:ea typeface="Arial" panose="020B0604020202020204"/>
                          <a:cs typeface="Arial" panose="020B0604020202020204"/>
                          <a:sym typeface="Arial" panose="020B0604020202020204"/>
                        </a:rPr>
                        <a:t>Demonstrate and Discussion </a:t>
                      </a:r>
                      <a:r>
                        <a:rPr lang="en-US" sz="1400">
                          <a:latin typeface="Arial" panose="020B0604020202020204"/>
                          <a:ea typeface="Arial" panose="020B0604020202020204"/>
                          <a:cs typeface="Arial" panose="020B0604020202020204"/>
                          <a:sym typeface="Arial" panose="020B0604020202020204"/>
                        </a:rPr>
                        <a:t>- Demonstrate contract structure following Annuitization and Rollovers </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10</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l" rtl="0">
                        <a:spcBef>
                          <a:spcPts val="0"/>
                        </a:spcBef>
                        <a:spcAft>
                          <a:spcPts val="0"/>
                        </a:spcAft>
                        <a:buNone/>
                      </a:pPr>
                      <a:r>
                        <a:rPr lang="en-US" sz="1400" b="1">
                          <a:latin typeface="Arial" panose="020B0604020202020204"/>
                          <a:ea typeface="Arial" panose="020B0604020202020204"/>
                          <a:cs typeface="Arial" panose="020B0604020202020204"/>
                          <a:sym typeface="Arial" panose="020B0604020202020204"/>
                        </a:rPr>
                        <a:t>Wrapping up</a:t>
                      </a:r>
                      <a:endParaRPr lang="en-US" sz="1400" b="1">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spcBef>
                          <a:spcPts val="0"/>
                        </a:spcBef>
                        <a:spcAft>
                          <a:spcPts val="0"/>
                        </a:spcAft>
                        <a:buNone/>
                      </a:pPr>
                      <a:r>
                        <a:rPr lang="en-US" sz="1400">
                          <a:latin typeface="Arial" panose="020B0604020202020204"/>
                          <a:ea typeface="Arial" panose="020B0604020202020204"/>
                          <a:cs typeface="Arial" panose="020B0604020202020204"/>
                          <a:sym typeface="Arial" panose="020B0604020202020204"/>
                        </a:rPr>
                        <a:t>5</a:t>
                      </a:r>
                      <a:endParaRPr lang="en-US" sz="1400">
                        <a:latin typeface="Arial" panose="020B0604020202020204"/>
                        <a:ea typeface="Arial" panose="020B0604020202020204"/>
                        <a:cs typeface="Arial" panose="020B0604020202020204"/>
                        <a:sym typeface="Arial" panose="020B0604020202020204"/>
                      </a:endParaRPr>
                    </a:p>
                  </a:txBody>
                  <a:tcPr marL="91450" marR="91450" marT="45725" marB="45725"/>
                </a:tc>
              </a:tr>
            </a:tbl>
          </a:graphicData>
        </a:graphic>
      </p:graphicFrame>
      <p:sp>
        <p:nvSpPr>
          <p:cNvPr id="143" name="Google Shape;143;p6"/>
          <p:cNvSpPr txBox="1"/>
          <p:nvPr/>
        </p:nvSpPr>
        <p:spPr>
          <a:xfrm>
            <a:off x="240030" y="2151203"/>
            <a:ext cx="7450982" cy="461665"/>
          </a:xfrm>
          <a:prstGeom prst="rect">
            <a:avLst/>
          </a:prstGeom>
          <a:solidFill>
            <a:srgbClr val="D8D8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Module 1:  Agenda</a:t>
            </a:r>
            <a:endPar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8" name="Shape 148"/>
        <p:cNvGrpSpPr/>
        <p:nvPr/>
      </p:nvGrpSpPr>
      <p:grpSpPr>
        <a:xfrm>
          <a:off x="0" y="0"/>
          <a:ext cx="0" cy="0"/>
          <a:chOff x="0" y="0"/>
          <a:chExt cx="0" cy="0"/>
        </a:xfrm>
      </p:grpSpPr>
      <p:sp>
        <p:nvSpPr>
          <p:cNvPr id="149" name="Google Shape;149;p7"/>
          <p:cNvSpPr/>
          <p:nvPr/>
        </p:nvSpPr>
        <p:spPr>
          <a:xfrm>
            <a:off x="0" y="2458704"/>
            <a:ext cx="12192000" cy="1827546"/>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7"/>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7"/>
          <p:cNvSpPr txBox="1"/>
          <p:nvPr/>
        </p:nvSpPr>
        <p:spPr>
          <a:xfrm>
            <a:off x="563880" y="274638"/>
            <a:ext cx="771144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u="none" strike="noStrike" cap="none">
                <a:solidFill>
                  <a:srgbClr val="140F3C"/>
                </a:solidFill>
                <a:latin typeface="Arial" panose="020B0604020202020204"/>
                <a:ea typeface="Arial" panose="020B0604020202020204"/>
                <a:cs typeface="Arial" panose="020B0604020202020204"/>
                <a:sym typeface="Arial" panose="020B0604020202020204"/>
              </a:rPr>
              <a:t>Introduction and Basic Features of the Product</a:t>
            </a:r>
            <a:endParaRPr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sp>
        <p:nvSpPr>
          <p:cNvPr id="152" name="Google Shape;152;p7"/>
          <p:cNvSpPr txBox="1"/>
          <p:nvPr/>
        </p:nvSpPr>
        <p:spPr>
          <a:xfrm>
            <a:off x="1289685" y="2740579"/>
            <a:ext cx="4259580" cy="1376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panose="020B0604020202020204"/>
              <a:buNone/>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A fixed-indexed annuity that offers</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300"/>
              </a:spcBef>
              <a:spcAft>
                <a:spcPts val="0"/>
              </a:spcAft>
              <a:buClr>
                <a:schemeClr val="dk2"/>
              </a:buClr>
              <a:buSzPts val="1800"/>
              <a:buFont typeface="Arial" panose="020B0604020202020204"/>
              <a:buNone/>
            </a:pPr>
            <a:r>
              <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rPr>
              <a:t>a 7-year and a 10-year withdrawal charge schedule with a market value adjustment.</a:t>
            </a:r>
            <a:endParaRPr lang="en-US"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3" name="Google Shape;153;p7"/>
          <p:cNvSpPr/>
          <p:nvPr/>
        </p:nvSpPr>
        <p:spPr>
          <a:xfrm>
            <a:off x="5655945" y="1143000"/>
            <a:ext cx="4834890" cy="483489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4" name="Google Shape;154;p7"/>
          <p:cNvPicPr preferRelativeResize="0"/>
          <p:nvPr/>
        </p:nvPicPr>
        <p:blipFill rotWithShape="1">
          <a:blip r:embed="rId1"/>
          <a:srcRect/>
          <a:stretch>
            <a:fillRect/>
          </a:stretch>
        </p:blipFill>
        <p:spPr>
          <a:xfrm>
            <a:off x="6256020" y="1895143"/>
            <a:ext cx="3634740" cy="306771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par>
                                <p:cTn id="15" presetID="1" presetClass="entr" presetSubtype="0" fill="hold"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Google Shape;160;p8"/>
          <p:cNvSpPr/>
          <p:nvPr/>
        </p:nvSpPr>
        <p:spPr>
          <a:xfrm>
            <a:off x="0" y="1955833"/>
            <a:ext cx="12192000" cy="1827546"/>
          </a:xfrm>
          <a:prstGeom prst="rect">
            <a:avLst/>
          </a:prstGeom>
          <a:solidFill>
            <a:srgbClr val="140F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8"/>
          <p:cNvSpPr txBox="1"/>
          <p:nvPr/>
        </p:nvSpPr>
        <p:spPr>
          <a:xfrm>
            <a:off x="-2594361" y="2249804"/>
            <a:ext cx="3448050" cy="563562"/>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2"/>
              </a:buClr>
              <a:buSzPts val="2400"/>
              <a:buFont typeface="Arial" panose="020B0604020202020204"/>
              <a:buNone/>
            </a:pPr>
            <a:endParaRPr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sp>
        <p:nvSpPr>
          <p:cNvPr id="162" name="Google Shape;162;p8"/>
          <p:cNvSpPr/>
          <p:nvPr/>
        </p:nvSpPr>
        <p:spPr>
          <a:xfrm rot="10800000" flipH="1">
            <a:off x="0" y="838199"/>
            <a:ext cx="4457700" cy="97782"/>
          </a:xfrm>
          <a:prstGeom prst="rect">
            <a:avLst/>
          </a:prstGeom>
          <a:solidFill>
            <a:srgbClr val="EF42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8"/>
          <p:cNvSpPr txBox="1"/>
          <p:nvPr/>
        </p:nvSpPr>
        <p:spPr>
          <a:xfrm>
            <a:off x="563880" y="274638"/>
            <a:ext cx="429387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40F3C"/>
              </a:buClr>
              <a:buSzPts val="2400"/>
              <a:buFont typeface="Arial" panose="020B0604020202020204"/>
              <a:buNone/>
            </a:pPr>
            <a:r>
              <a:rPr lang="en-US" sz="2400" b="1" i="0" u="none" strike="noStrike" cap="none">
                <a:solidFill>
                  <a:srgbClr val="140F3C"/>
                </a:solidFill>
                <a:latin typeface="Arial" panose="020B0604020202020204"/>
                <a:ea typeface="Arial" panose="020B0604020202020204"/>
                <a:cs typeface="Arial" panose="020B0604020202020204"/>
                <a:sym typeface="Arial" panose="020B0604020202020204"/>
              </a:rPr>
              <a:t>Basic Contract Features</a:t>
            </a:r>
            <a:endParaRPr sz="2400" b="1" i="0" u="none" strike="noStrike" cap="none">
              <a:solidFill>
                <a:srgbClr val="140F3C"/>
              </a:solidFill>
              <a:latin typeface="Arial" panose="020B0604020202020204"/>
              <a:ea typeface="Arial" panose="020B0604020202020204"/>
              <a:cs typeface="Arial" panose="020B0604020202020204"/>
              <a:sym typeface="Arial" panose="020B0604020202020204"/>
            </a:endParaRPr>
          </a:p>
        </p:txBody>
      </p:sp>
      <p:pic>
        <p:nvPicPr>
          <p:cNvPr id="164" name="Google Shape;164;p8"/>
          <p:cNvPicPr preferRelativeResize="0"/>
          <p:nvPr/>
        </p:nvPicPr>
        <p:blipFill rotWithShape="1">
          <a:blip r:embed="rId1"/>
          <a:srcRect/>
          <a:stretch>
            <a:fillRect/>
          </a:stretch>
        </p:blipFill>
        <p:spPr>
          <a:xfrm>
            <a:off x="649883" y="1191205"/>
            <a:ext cx="10892234" cy="3415764"/>
          </a:xfrm>
          <a:prstGeom prst="rect">
            <a:avLst/>
          </a:prstGeom>
          <a:noFill/>
          <a:ln>
            <a:noFill/>
          </a:ln>
        </p:spPr>
      </p:pic>
      <p:sp>
        <p:nvSpPr>
          <p:cNvPr id="165" name="Google Shape;165;p8"/>
          <p:cNvSpPr txBox="1"/>
          <p:nvPr/>
        </p:nvSpPr>
        <p:spPr>
          <a:xfrm>
            <a:off x="1421887" y="4372614"/>
            <a:ext cx="2375709"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panose="020B0604020202020204"/>
              <a:buChar char="•"/>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Band I: $25,000 -$99,999.99</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85750" marR="0" lvl="0" indent="-285750" algn="l" rtl="0">
              <a:spcBef>
                <a:spcPts val="0"/>
              </a:spcBef>
              <a:spcAft>
                <a:spcPts val="0"/>
              </a:spcAft>
              <a:buClr>
                <a:schemeClr val="dk1"/>
              </a:buClr>
              <a:buSzPts val="1800"/>
              <a:buFont typeface="Arial" panose="020B0604020202020204"/>
              <a:buChar char="•"/>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Band II: $100,000.00+</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8"/>
          <p:cNvSpPr txBox="1"/>
          <p:nvPr/>
        </p:nvSpPr>
        <p:spPr>
          <a:xfrm>
            <a:off x="8712305" y="4358934"/>
            <a:ext cx="29626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Any minimum guaranteed rate is set on the effective date and guaranteed for the life of the contract.</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7" name="Google Shape;167;p8"/>
          <p:cNvSpPr txBox="1"/>
          <p:nvPr/>
        </p:nvSpPr>
        <p:spPr>
          <a:xfrm>
            <a:off x="5229599" y="4372614"/>
            <a:ext cx="26304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panose="020B0604020202020204"/>
                <a:ea typeface="Arial" panose="020B0604020202020204"/>
                <a:cs typeface="Arial" panose="020B0604020202020204"/>
                <a:sym typeface="Arial" panose="020B0604020202020204"/>
              </a:rPr>
              <a:t>The maturity date is the scheduled date for annuity payments to begin.</a:t>
            </a:r>
            <a:endParaRPr lang="en-US" sz="1800" b="0">
              <a:solidFill>
                <a:schemeClr val="dk1"/>
              </a:solidFill>
              <a:latin typeface="Arial" panose="020B0604020202020204"/>
              <a:ea typeface="Arial" panose="020B0604020202020204"/>
              <a:cs typeface="Arial" panose="020B0604020202020204"/>
              <a:sym typeface="Arial" panose="020B0604020202020204"/>
            </a:endParaRPr>
          </a:p>
        </p:txBody>
      </p:sp>
      <p:pic>
        <p:nvPicPr>
          <p:cNvPr id="168" name="Google Shape;168;p8"/>
          <p:cNvPicPr preferRelativeResize="0"/>
          <p:nvPr/>
        </p:nvPicPr>
        <p:blipFill rotWithShape="1">
          <a:blip r:embed="rId2"/>
          <a:srcRect/>
          <a:stretch>
            <a:fillRect/>
          </a:stretch>
        </p:blipFill>
        <p:spPr>
          <a:xfrm>
            <a:off x="5438185" y="1988548"/>
            <a:ext cx="1519436" cy="1656608"/>
          </a:xfrm>
          <a:prstGeom prst="rect">
            <a:avLst/>
          </a:prstGeom>
          <a:noFill/>
          <a:ln>
            <a:noFill/>
          </a:ln>
        </p:spPr>
      </p:pic>
      <p:pic>
        <p:nvPicPr>
          <p:cNvPr id="169" name="Google Shape;169;p8"/>
          <p:cNvPicPr preferRelativeResize="0"/>
          <p:nvPr/>
        </p:nvPicPr>
        <p:blipFill rotWithShape="1">
          <a:blip r:embed="rId3"/>
          <a:srcRect/>
          <a:stretch>
            <a:fillRect/>
          </a:stretch>
        </p:blipFill>
        <p:spPr>
          <a:xfrm>
            <a:off x="1907612" y="2063255"/>
            <a:ext cx="1404257" cy="1386704"/>
          </a:xfrm>
          <a:prstGeom prst="rect">
            <a:avLst/>
          </a:prstGeom>
          <a:noFill/>
          <a:ln>
            <a:noFill/>
          </a:ln>
        </p:spPr>
      </p:pic>
      <p:pic>
        <p:nvPicPr>
          <p:cNvPr id="170" name="Google Shape;170;p8"/>
          <p:cNvPicPr preferRelativeResize="0"/>
          <p:nvPr/>
        </p:nvPicPr>
        <p:blipFill rotWithShape="1">
          <a:blip r:embed="rId4"/>
          <a:srcRect/>
          <a:stretch>
            <a:fillRect/>
          </a:stretch>
        </p:blipFill>
        <p:spPr>
          <a:xfrm>
            <a:off x="8958062" y="2196936"/>
            <a:ext cx="1569331" cy="144822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par>
                                <p:cTn id="13" presetID="10" presetClass="entr" presetSubtype="0" fill="hold" nodeType="with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1000"/>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fade">
                                      <p:cBhvr>
                                        <p:cTn id="20" dur="500"/>
                                        <p:tgtEl>
                                          <p:spTgt spid="167"/>
                                        </p:tgtEl>
                                      </p:cBhvr>
                                    </p:animEffect>
                                  </p:childTnLst>
                                </p:cTn>
                              </p:par>
                              <p:par>
                                <p:cTn id="21" presetID="10"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fade">
                                      <p:cBhvr>
                                        <p:cTn id="23" dur="1000"/>
                                        <p:tgtEl>
                                          <p:spTgt spid="16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9"/>
          <p:cNvSpPr txBox="1"/>
          <p:nvPr/>
        </p:nvSpPr>
        <p:spPr>
          <a:xfrm>
            <a:off x="3115305" y="3866088"/>
            <a:ext cx="57155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panose="020B0604020202020204"/>
                <a:ea typeface="Arial" panose="020B0604020202020204"/>
                <a:cs typeface="Arial" panose="020B0604020202020204"/>
                <a:sym typeface="Arial" panose="020B0604020202020204"/>
              </a:rPr>
              <a:t>Group Discussion</a:t>
            </a:r>
            <a:endParaRPr sz="115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177" name="Google Shape;177;p9"/>
          <p:cNvPicPr preferRelativeResize="0"/>
          <p:nvPr/>
        </p:nvPicPr>
        <p:blipFill rotWithShape="1">
          <a:blip r:embed="rId1"/>
          <a:srcRect/>
          <a:stretch>
            <a:fillRect/>
          </a:stretch>
        </p:blipFill>
        <p:spPr>
          <a:xfrm>
            <a:off x="5121349" y="1763236"/>
            <a:ext cx="1949302" cy="1949302"/>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Internal Template">
  <a:themeElements>
    <a:clrScheme name="Aspida 2020">
      <a:dk1>
        <a:srgbClr val="0A0A0A"/>
      </a:dk1>
      <a:lt1>
        <a:srgbClr val="FFFFFF"/>
      </a:lt1>
      <a:dk2>
        <a:srgbClr val="464646"/>
      </a:dk2>
      <a:lt2>
        <a:srgbClr val="ABABAB"/>
      </a:lt2>
      <a:accent1>
        <a:srgbClr val="EF426F"/>
      </a:accent1>
      <a:accent2>
        <a:srgbClr val="140F3C"/>
      </a:accent2>
      <a:accent3>
        <a:srgbClr val="3B4F6B"/>
      </a:accent3>
      <a:accent4>
        <a:srgbClr val="5C46A5"/>
      </a:accent4>
      <a:accent5>
        <a:srgbClr val="5BC0BE"/>
      </a:accent5>
      <a:accent6>
        <a:srgbClr val="F2E67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10363</Words>
  <Application>WPS Writer</Application>
  <PresentationFormat/>
  <Paragraphs>353</Paragraphs>
  <Slides>36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SimSun</vt:lpstr>
      <vt:lpstr>Wingdings</vt:lpstr>
      <vt:lpstr>Arial</vt:lpstr>
      <vt:lpstr>Raleway</vt:lpstr>
      <vt:lpstr>Calibri</vt:lpstr>
      <vt:lpstr>Helvetica Neue</vt:lpstr>
      <vt:lpstr>Noto Sans Symbols</vt:lpstr>
      <vt:lpstr>Thonburi</vt:lpstr>
      <vt:lpstr>Lato</vt:lpstr>
      <vt:lpstr>Century Gothic</vt:lpstr>
      <vt:lpstr>Courier New</vt:lpstr>
      <vt:lpstr>Microsoft YaHei</vt:lpstr>
      <vt:lpstr>汉仪旗黑</vt:lpstr>
      <vt:lpstr>Arial Unicode MS</vt:lpstr>
      <vt:lpstr>宋体-简</vt:lpstr>
      <vt:lpstr>Internal Template</vt:lpstr>
      <vt:lpstr>Annuity Products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Annuity Products</dc:title>
  <dc:creator>Syed Sameena</dc:creator>
  <cp:lastModifiedBy>khan alisha</cp:lastModifiedBy>
  <cp:revision>5</cp:revision>
  <dcterms:created xsi:type="dcterms:W3CDTF">2023-10-12T02:21:18Z</dcterms:created>
  <dcterms:modified xsi:type="dcterms:W3CDTF">2023-10-12T02:21:18Z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1033-5.5.1.8075</vt:lpwstr>
  </property>
</Properties>
</file>